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257" r:id="rId3"/>
    <p:sldId id="258" r:id="rId4"/>
    <p:sldId id="260" r:id="rId5"/>
    <p:sldId id="261" r:id="rId6"/>
    <p:sldId id="262" r:id="rId7"/>
    <p:sldId id="259"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40" r:id="rId66"/>
    <p:sldId id="321" r:id="rId67"/>
    <p:sldId id="322" r:id="rId68"/>
    <p:sldId id="323" r:id="rId69"/>
    <p:sldId id="324" r:id="rId70"/>
    <p:sldId id="325" r:id="rId71"/>
    <p:sldId id="341" r:id="rId72"/>
    <p:sldId id="342" r:id="rId73"/>
    <p:sldId id="329" r:id="rId74"/>
    <p:sldId id="330" r:id="rId75"/>
    <p:sldId id="331" r:id="rId76"/>
    <p:sldId id="332" r:id="rId77"/>
    <p:sldId id="333" r:id="rId78"/>
    <p:sldId id="343" r:id="rId79"/>
    <p:sldId id="334" r:id="rId80"/>
    <p:sldId id="335" r:id="rId81"/>
    <p:sldId id="336" r:id="rId82"/>
    <p:sldId id="337" r:id="rId83"/>
    <p:sldId id="338" r:id="rId84"/>
    <p:sldId id="339"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FA"/>
    <a:srgbClr val="90EF8F"/>
    <a:srgbClr val="FFFF00"/>
    <a:srgbClr val="F7CCD4"/>
    <a:srgbClr val="FFA500"/>
    <a:srgbClr val="B23F0D"/>
    <a:srgbClr val="AED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snapToObjects="1">
      <p:cViewPr>
        <p:scale>
          <a:sx n="112" d="100"/>
          <a:sy n="112" d="100"/>
        </p:scale>
        <p:origin x="57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ore-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163CA3-FB70-AA42-BCC3-6E91454C0B95}" type="datetimeFigureOut">
              <a:rPr kumimoji="1" lang="ko-Kore-KR" altLang="en-US" smtClean="0"/>
              <a:t>2023. 5. 29.</a:t>
            </a:fld>
            <a:endParaRPr kumimoji="1" lang="ko-Kore-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ore-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ore-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2D6EF-3D10-0840-9921-8D1DE3CFE8AF}" type="slidenum">
              <a:rPr kumimoji="1" lang="ko-Kore-KR" altLang="en-US" smtClean="0"/>
              <a:t>‹#›</a:t>
            </a:fld>
            <a:endParaRPr kumimoji="1" lang="ko-Kore-KR" altLang="en-US"/>
          </a:p>
        </p:txBody>
      </p:sp>
    </p:spTree>
    <p:extLst>
      <p:ext uri="{BB962C8B-B14F-4D97-AF65-F5344CB8AC3E}">
        <p14:creationId xmlns:p14="http://schemas.microsoft.com/office/powerpoint/2010/main" val="69904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EA62D6EF-3D10-0840-9921-8D1DE3CFE8AF}" type="slidenum">
              <a:rPr kumimoji="1" lang="ko-Kore-KR" altLang="en-US" smtClean="0"/>
              <a:t>74</a:t>
            </a:fld>
            <a:endParaRPr kumimoji="1" lang="ko-Kore-KR" altLang="en-US"/>
          </a:p>
        </p:txBody>
      </p:sp>
    </p:spTree>
    <p:extLst>
      <p:ext uri="{BB962C8B-B14F-4D97-AF65-F5344CB8AC3E}">
        <p14:creationId xmlns:p14="http://schemas.microsoft.com/office/powerpoint/2010/main" val="282749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DE2FC6-DD35-0D4B-80D2-9C6F8C432F93}"/>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79390441-FCFF-2D4B-804E-AC828D4438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DF354EE6-C35D-ED4D-838E-BF393D726378}"/>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5" name="바닥글 개체 틀 4">
            <a:extLst>
              <a:ext uri="{FF2B5EF4-FFF2-40B4-BE49-F238E27FC236}">
                <a16:creationId xmlns:a16="http://schemas.microsoft.com/office/drawing/2014/main" id="{3451B95A-F64E-8848-BB12-7FB8A56D5145}"/>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2B1C2EA0-6E10-7B44-8AFB-66D94F56B83E}"/>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327784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D6F77C-9FB2-E24F-ABAA-651CC963A3FB}"/>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2D30DD46-5C80-8540-B847-887C10C07806}"/>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AE04444E-B958-624B-8CA4-85B08C6AFCA6}"/>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5" name="바닥글 개체 틀 4">
            <a:extLst>
              <a:ext uri="{FF2B5EF4-FFF2-40B4-BE49-F238E27FC236}">
                <a16:creationId xmlns:a16="http://schemas.microsoft.com/office/drawing/2014/main" id="{01E0C547-2DF6-5C4C-B79A-B5618B66C0E1}"/>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C25A0E3-1B6B-174B-90A2-36155C9AF2D6}"/>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259763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C550195-1DA0-594B-80E6-57EEEB92CFF7}"/>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72D25D0A-BE9B-3547-92E2-01E2CEA164BD}"/>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D11BEA2B-16A1-6B49-BD96-C39F7BE99A48}"/>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5" name="바닥글 개체 틀 4">
            <a:extLst>
              <a:ext uri="{FF2B5EF4-FFF2-40B4-BE49-F238E27FC236}">
                <a16:creationId xmlns:a16="http://schemas.microsoft.com/office/drawing/2014/main" id="{4F53D78F-4C59-D243-87FF-0B186770EE52}"/>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3283EFE1-AA07-D042-AFA2-513EA4AE6E99}"/>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400827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83E5E0-A148-7145-91C4-723D513B5221}"/>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6D9402BC-4415-034D-BF06-251A737FCFBD}"/>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E8452522-A043-8E44-8886-CD9670503C54}"/>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5" name="바닥글 개체 틀 4">
            <a:extLst>
              <a:ext uri="{FF2B5EF4-FFF2-40B4-BE49-F238E27FC236}">
                <a16:creationId xmlns:a16="http://schemas.microsoft.com/office/drawing/2014/main" id="{2C101232-5FC9-FC49-A134-FC59F630C9BF}"/>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CCF6DF2-0667-6447-9A94-C3FD47B65B52}"/>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1312590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6CB7C0-8CE7-4F44-9E2C-6544FEB93CFC}"/>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DDF58703-578E-414E-98F3-169BCA00D5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6C9FC137-0C9D-C940-91D7-C5D5191E390B}"/>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5" name="바닥글 개체 틀 4">
            <a:extLst>
              <a:ext uri="{FF2B5EF4-FFF2-40B4-BE49-F238E27FC236}">
                <a16:creationId xmlns:a16="http://schemas.microsoft.com/office/drawing/2014/main" id="{117AEF9E-63D5-2D4E-AF69-454A3BCAA5DC}"/>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F31F4D31-0A62-0A43-A2D9-FC01FC627C7B}"/>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1412186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526A36-A7E0-1442-901D-3E17FFF598CB}"/>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DA585996-B5B9-F44C-8794-FA4942188235}"/>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8298AAE8-D329-2F43-8FA3-33E1E3459C99}"/>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C3DCB538-F62C-8A49-9BF8-2090FCC3FC43}"/>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6" name="바닥글 개체 틀 5">
            <a:extLst>
              <a:ext uri="{FF2B5EF4-FFF2-40B4-BE49-F238E27FC236}">
                <a16:creationId xmlns:a16="http://schemas.microsoft.com/office/drawing/2014/main" id="{55FFE906-7C94-D940-839C-5AC7FEA03F81}"/>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BA47188B-66A3-834D-8F6E-CCA051F83718}"/>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2404135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E700E-A9AF-A74D-8759-CDD4CC9D5D7B}"/>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FBD70240-C285-314C-976B-5F254DE48A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FE62833A-5F58-244B-8FFB-631CB2B95446}"/>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40968601-4F6A-6046-9914-A99DC5FA37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5535AFC3-E1E3-9546-857E-9742A13858F8}"/>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420DD905-37AB-074F-9AAC-2DE7D64572B3}"/>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8" name="바닥글 개체 틀 7">
            <a:extLst>
              <a:ext uri="{FF2B5EF4-FFF2-40B4-BE49-F238E27FC236}">
                <a16:creationId xmlns:a16="http://schemas.microsoft.com/office/drawing/2014/main" id="{54671858-158C-C046-BBAD-5507739F2CF4}"/>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1E1E6C90-27BD-D944-9A3F-B59FF64A92B8}"/>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117950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7EB957-CF7C-9743-9226-741BBDE1ED68}"/>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05256FC6-984E-224C-AD89-0C223600F070}"/>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4" name="바닥글 개체 틀 3">
            <a:extLst>
              <a:ext uri="{FF2B5EF4-FFF2-40B4-BE49-F238E27FC236}">
                <a16:creationId xmlns:a16="http://schemas.microsoft.com/office/drawing/2014/main" id="{76D1FE5C-256D-7F4C-8181-A615FC6A93B3}"/>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6995A0EC-1033-0943-9976-0DF477B28CBC}"/>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371749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2B03419-105F-1B41-AA31-275401E77EDA}"/>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3" name="바닥글 개체 틀 2">
            <a:extLst>
              <a:ext uri="{FF2B5EF4-FFF2-40B4-BE49-F238E27FC236}">
                <a16:creationId xmlns:a16="http://schemas.microsoft.com/office/drawing/2014/main" id="{763DB78C-B39A-D245-849A-A72ABE79502C}"/>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4102C1AE-6F10-104B-ACB0-B9B997DA1D3B}"/>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2335106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AF4DFA-6AED-C241-8531-CF9A12517B76}"/>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C6CEA906-E235-FC41-B33A-E93965A70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65443ED-243E-9144-AB57-4767C24AA9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3F71B990-9B99-F049-9DA3-932E0463ABAF}"/>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6" name="바닥글 개체 틀 5">
            <a:extLst>
              <a:ext uri="{FF2B5EF4-FFF2-40B4-BE49-F238E27FC236}">
                <a16:creationId xmlns:a16="http://schemas.microsoft.com/office/drawing/2014/main" id="{85AC1D8A-1BC5-2F4B-92E3-89218C822273}"/>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3725CE11-3CE8-964B-8E6F-0F841669E79D}"/>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452437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E274D38-9370-F94B-9C08-18C7F7C80AAE}"/>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361AF08E-0CC7-CB4D-BB6B-BAE5936F45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A395859D-578A-D740-A28B-E827DFDC7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41C611F-24BC-FA4B-B032-42A2E2411DA7}"/>
              </a:ext>
            </a:extLst>
          </p:cNvPr>
          <p:cNvSpPr>
            <a:spLocks noGrp="1"/>
          </p:cNvSpPr>
          <p:nvPr>
            <p:ph type="dt" sz="half" idx="10"/>
          </p:nvPr>
        </p:nvSpPr>
        <p:spPr/>
        <p:txBody>
          <a:bodyPr/>
          <a:lstStyle/>
          <a:p>
            <a:fld id="{D55A2A02-2221-0748-80C5-2C74391DA266}" type="datetimeFigureOut">
              <a:rPr kumimoji="1" lang="ko-Kore-KR" altLang="en-US" smtClean="0"/>
              <a:t>2023. 5. 26.</a:t>
            </a:fld>
            <a:endParaRPr kumimoji="1" lang="ko-Kore-KR" altLang="en-US"/>
          </a:p>
        </p:txBody>
      </p:sp>
      <p:sp>
        <p:nvSpPr>
          <p:cNvPr id="6" name="바닥글 개체 틀 5">
            <a:extLst>
              <a:ext uri="{FF2B5EF4-FFF2-40B4-BE49-F238E27FC236}">
                <a16:creationId xmlns:a16="http://schemas.microsoft.com/office/drawing/2014/main" id="{E647E9E8-2AC1-7249-9A5A-8235AD0C46B9}"/>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27DBAF0F-3A51-F748-A6D6-EA25AB4DF3A7}"/>
              </a:ext>
            </a:extLst>
          </p:cNvPr>
          <p:cNvSpPr>
            <a:spLocks noGrp="1"/>
          </p:cNvSpPr>
          <p:nvPr>
            <p:ph type="sldNum" sz="quarter" idx="12"/>
          </p:nvPr>
        </p:nvSpPr>
        <p:spPr/>
        <p:txBody>
          <a:body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2244060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23EE54B-62CB-3149-8B7D-E1727A0DC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F8C8707C-09AD-4C40-A492-88D4FA2E28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BC3CB38D-F598-7244-9683-DDBA971220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A2A02-2221-0748-80C5-2C74391DA266}" type="datetimeFigureOut">
              <a:rPr kumimoji="1" lang="ko-Kore-KR" altLang="en-US" smtClean="0"/>
              <a:t>2023. 5. 26.</a:t>
            </a:fld>
            <a:endParaRPr kumimoji="1" lang="ko-Kore-KR" altLang="en-US"/>
          </a:p>
        </p:txBody>
      </p:sp>
      <p:sp>
        <p:nvSpPr>
          <p:cNvPr id="5" name="바닥글 개체 틀 4">
            <a:extLst>
              <a:ext uri="{FF2B5EF4-FFF2-40B4-BE49-F238E27FC236}">
                <a16:creationId xmlns:a16="http://schemas.microsoft.com/office/drawing/2014/main" id="{586ED8C7-0096-804F-B0A4-ED7B98C6D0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3EE97152-945F-FF4F-9F16-889291144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320536-277D-1E4C-9181-3291A884DEDC}" type="slidenum">
              <a:rPr kumimoji="1" lang="ko-Kore-KR" altLang="en-US" smtClean="0"/>
              <a:t>‹#›</a:t>
            </a:fld>
            <a:endParaRPr kumimoji="1" lang="ko-Kore-KR" altLang="en-US"/>
          </a:p>
        </p:txBody>
      </p:sp>
    </p:spTree>
    <p:extLst>
      <p:ext uri="{BB962C8B-B14F-4D97-AF65-F5344CB8AC3E}">
        <p14:creationId xmlns:p14="http://schemas.microsoft.com/office/powerpoint/2010/main" val="3669371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A8D263-DB22-9443-8F02-1A4952A66A4D}"/>
              </a:ext>
            </a:extLst>
          </p:cNvPr>
          <p:cNvSpPr>
            <a:spLocks noGrp="1"/>
          </p:cNvSpPr>
          <p:nvPr>
            <p:ph type="ctrTitle"/>
          </p:nvPr>
        </p:nvSpPr>
        <p:spPr/>
        <p:txBody>
          <a:bodyPr/>
          <a:lstStyle/>
          <a:p>
            <a:r>
              <a:rPr kumimoji="1" lang="en-US" altLang="ko-Kore-KR" dirty="0">
                <a:latin typeface="Times New Roman" panose="02020603050405020304" pitchFamily="18" charset="0"/>
                <a:cs typeface="Times New Roman" panose="02020603050405020304" pitchFamily="18" charset="0"/>
              </a:rPr>
              <a:t>Neural Architecture Search</a:t>
            </a:r>
            <a:endParaRPr kumimoji="1" lang="ko-Kore-KR" altLang="en-US" dirty="0">
              <a:latin typeface="Times New Roman" panose="02020603050405020304" pitchFamily="18" charset="0"/>
              <a:cs typeface="Times New Roman" panose="02020603050405020304" pitchFamily="18" charset="0"/>
            </a:endParaRPr>
          </a:p>
        </p:txBody>
      </p:sp>
      <p:sp>
        <p:nvSpPr>
          <p:cNvPr id="3" name="부제목 2">
            <a:extLst>
              <a:ext uri="{FF2B5EF4-FFF2-40B4-BE49-F238E27FC236}">
                <a16:creationId xmlns:a16="http://schemas.microsoft.com/office/drawing/2014/main" id="{C23C7DC1-5D9E-2441-97CE-7B99E6017016}"/>
              </a:ext>
            </a:extLst>
          </p:cNvPr>
          <p:cNvSpPr>
            <a:spLocks noGrp="1"/>
          </p:cNvSpPr>
          <p:nvPr>
            <p:ph type="subTitle" idx="1"/>
          </p:nvPr>
        </p:nvSpPr>
        <p:spPr>
          <a:xfrm>
            <a:off x="5664200" y="3369957"/>
            <a:ext cx="9144000" cy="1655762"/>
          </a:xfrm>
        </p:spPr>
        <p:txBody>
          <a:bodyPr>
            <a:normAutofit/>
          </a:bodyPr>
          <a:lstStyle/>
          <a:p>
            <a:r>
              <a:rPr kumimoji="1" lang="en-US" altLang="ko-Kore-KR" sz="1400" dirty="0">
                <a:latin typeface="Times New Roman" panose="02020603050405020304" pitchFamily="18" charset="0"/>
                <a:cs typeface="Times New Roman" panose="02020603050405020304" pitchFamily="18" charset="0"/>
              </a:rPr>
              <a:t>survey by </a:t>
            </a:r>
            <a:r>
              <a:rPr kumimoji="1" lang="en-US" altLang="ko-Kore-KR" sz="1400" dirty="0" err="1">
                <a:latin typeface="Times New Roman" panose="02020603050405020304" pitchFamily="18" charset="0"/>
                <a:cs typeface="Times New Roman" panose="02020603050405020304" pitchFamily="18" charset="0"/>
              </a:rPr>
              <a:t>chanyoung</a:t>
            </a:r>
            <a:r>
              <a:rPr kumimoji="1" lang="en-US" altLang="ko-Kore-KR" sz="1400" dirty="0">
                <a:latin typeface="Times New Roman" panose="02020603050405020304" pitchFamily="18" charset="0"/>
                <a:cs typeface="Times New Roman" panose="02020603050405020304" pitchFamily="18" charset="0"/>
              </a:rPr>
              <a:t> park</a:t>
            </a:r>
            <a:endParaRPr kumimoji="1" lang="ko-Kore-KR" altLang="en-US" sz="1400" dirty="0">
              <a:latin typeface="Times New Roman" panose="02020603050405020304" pitchFamily="18" charset="0"/>
              <a:cs typeface="Times New Roman" panose="02020603050405020304" pitchFamily="18" charset="0"/>
            </a:endParaRPr>
          </a:p>
        </p:txBody>
      </p:sp>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1752891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DB35F95B-F868-8B4B-B2BF-24AA1C434A0A}"/>
              </a:ext>
            </a:extLst>
          </p:cNvPr>
          <p:cNvSpPr txBox="1"/>
          <p:nvPr/>
        </p:nvSpPr>
        <p:spPr>
          <a:xfrm>
            <a:off x="340240" y="3078669"/>
            <a:ext cx="10560789" cy="3373359"/>
          </a:xfrm>
          <a:prstGeom prst="rect">
            <a:avLst/>
          </a:prstGeom>
          <a:noFill/>
        </p:spPr>
        <p:txBody>
          <a:bodyPr wrap="square">
            <a:spAutoFit/>
          </a:bodyPr>
          <a:lstStyle/>
          <a:p>
            <a:pPr>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Idea</a:t>
            </a:r>
            <a:endParaRPr lang="en" altLang="ko-Kore-KR" b="1"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ore-KR" sz="1800" dirty="0">
                <a:effectLst/>
                <a:latin typeface="Times New Roman" panose="02020603050405020304" pitchFamily="18" charset="0"/>
                <a:cs typeface="Times New Roman" panose="02020603050405020304" pitchFamily="18" charset="0"/>
              </a:rPr>
              <a:t>T</a:t>
            </a:r>
            <a:r>
              <a:rPr lang="en" altLang="ko-Kore-KR" sz="1800" dirty="0">
                <a:effectLst/>
                <a:latin typeface="Times New Roman" panose="02020603050405020304" pitchFamily="18" charset="0"/>
                <a:cs typeface="Times New Roman" panose="02020603050405020304" pitchFamily="18" charset="0"/>
              </a:rPr>
              <a:t>he structure and connectivity of a neural network can be typically specified by a variable-length string(hyper-parameter) </a:t>
            </a:r>
            <a:r>
              <a:rPr lang="en" altLang="ko-Kore-KR" sz="1800" dirty="0">
                <a:effectLst/>
                <a:latin typeface="Times New Roman" panose="02020603050405020304" pitchFamily="18" charset="0"/>
                <a:cs typeface="Times New Roman" panose="02020603050405020304" pitchFamily="18" charset="0"/>
                <a:sym typeface="Wingdings" pitchFamily="2" charset="2"/>
              </a:rPr>
              <a:t> possible to use a RNN –the controller – to generate such string</a:t>
            </a:r>
            <a:r>
              <a:rPr lang="en" altLang="ko-Kore-KR" sz="1800"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Training the network specified by the string – the “child network” – on the real data will result in an accuracy on a validation set.</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Using this accuracy as the reward signal, we can compute the policy gradient to update the controller.</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As a result, in the next iteration, the controller will give higher probabilities to architectures that receive high accuracies</a:t>
            </a:r>
          </a:p>
        </p:txBody>
      </p:sp>
      <p:pic>
        <p:nvPicPr>
          <p:cNvPr id="5" name="그림 4">
            <a:extLst>
              <a:ext uri="{FF2B5EF4-FFF2-40B4-BE49-F238E27FC236}">
                <a16:creationId xmlns:a16="http://schemas.microsoft.com/office/drawing/2014/main" id="{5E485BBD-5CA4-1E45-8519-B66912C7F2E0}"/>
              </a:ext>
            </a:extLst>
          </p:cNvPr>
          <p:cNvPicPr>
            <a:picLocks noChangeAspect="1"/>
          </p:cNvPicPr>
          <p:nvPr/>
        </p:nvPicPr>
        <p:blipFill>
          <a:blip r:embed="rId2"/>
          <a:stretch>
            <a:fillRect/>
          </a:stretch>
        </p:blipFill>
        <p:spPr>
          <a:xfrm>
            <a:off x="2679027" y="163917"/>
            <a:ext cx="5883214" cy="3250757"/>
          </a:xfrm>
          <a:prstGeom prst="rect">
            <a:avLst/>
          </a:prstGeom>
        </p:spPr>
      </p:pic>
    </p:spTree>
    <p:extLst>
      <p:ext uri="{BB962C8B-B14F-4D97-AF65-F5344CB8AC3E}">
        <p14:creationId xmlns:p14="http://schemas.microsoft.com/office/powerpoint/2010/main" val="1423320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TextBox 14">
            <a:extLst>
              <a:ext uri="{FF2B5EF4-FFF2-40B4-BE49-F238E27FC236}">
                <a16:creationId xmlns:a16="http://schemas.microsoft.com/office/drawing/2014/main" id="{8217C40E-8B42-0C47-A7A5-DD3E2F6277F1}"/>
              </a:ext>
            </a:extLst>
          </p:cNvPr>
          <p:cNvSpPr txBox="1"/>
          <p:nvPr/>
        </p:nvSpPr>
        <p:spPr>
          <a:xfrm>
            <a:off x="340240" y="668215"/>
            <a:ext cx="11381141" cy="2540119"/>
          </a:xfrm>
          <a:prstGeom prst="rect">
            <a:avLst/>
          </a:prstGeom>
          <a:noFill/>
        </p:spPr>
        <p:txBody>
          <a:bodyPr wrap="square">
            <a:spAutoFit/>
          </a:bodyPr>
          <a:lstStyle/>
          <a:p>
            <a:pPr>
              <a:lnSpc>
                <a:spcPct val="150000"/>
              </a:lnSpc>
            </a:pPr>
            <a:r>
              <a:rPr lang="ko-KR" altLang="en-US" dirty="0"/>
              <a:t>결국에는 아키텍처와 </a:t>
            </a:r>
            <a:r>
              <a:rPr lang="ko-KR" altLang="en-US" dirty="0" err="1"/>
              <a:t>하이퍼파라미터</a:t>
            </a:r>
            <a:r>
              <a:rPr lang="ko-KR" altLang="en-US" dirty="0"/>
              <a:t> 그리고 </a:t>
            </a:r>
            <a:r>
              <a:rPr lang="en" altLang="ko-Kore-KR" dirty="0"/>
              <a:t>time series </a:t>
            </a:r>
            <a:r>
              <a:rPr lang="en" altLang="ko-Kore-KR" dirty="0" err="1"/>
              <a:t>val</a:t>
            </a:r>
            <a:r>
              <a:rPr lang="en" altLang="ko-Kore-KR" dirty="0"/>
              <a:t> acc data</a:t>
            </a:r>
            <a:r>
              <a:rPr lang="ko-KR" altLang="en-US" dirty="0" err="1"/>
              <a:t>를</a:t>
            </a:r>
            <a:r>
              <a:rPr lang="ko-KR" altLang="en-US" dirty="0"/>
              <a:t> 통해서 초기에 샘플링 아키텍처를 학습하여 데이터 셋으로 </a:t>
            </a:r>
            <a:r>
              <a:rPr lang="ko-KR" altLang="en-US" dirty="0" err="1"/>
              <a:t>만들어야하는</a:t>
            </a:r>
            <a:r>
              <a:rPr lang="ko-KR" altLang="en-US" dirty="0"/>
              <a:t> 번거로움이 있지만</a:t>
            </a:r>
            <a:r>
              <a:rPr lang="en-US" altLang="ko-KR" dirty="0"/>
              <a:t>, </a:t>
            </a:r>
            <a:r>
              <a:rPr lang="ko-KR" altLang="en-US" dirty="0" err="1"/>
              <a:t>데이터셋을</a:t>
            </a:r>
            <a:r>
              <a:rPr lang="ko-KR" altLang="en-US" dirty="0"/>
              <a:t> </a:t>
            </a:r>
            <a:r>
              <a:rPr lang="ko-KR" altLang="en-US" dirty="0" err="1"/>
              <a:t>피쳐로</a:t>
            </a:r>
            <a:r>
              <a:rPr lang="ko-KR" altLang="en-US" dirty="0"/>
              <a:t> 하여 </a:t>
            </a:r>
            <a:r>
              <a:rPr lang="en" altLang="ko-Kore-KR" dirty="0"/>
              <a:t>Regression model</a:t>
            </a:r>
            <a:r>
              <a:rPr lang="ko-KR" altLang="en-US" dirty="0"/>
              <a:t>로 아키텍처의 </a:t>
            </a:r>
            <a:r>
              <a:rPr lang="en" altLang="ko-Kore-KR" dirty="0"/>
              <a:t>final </a:t>
            </a:r>
            <a:r>
              <a:rPr lang="en" altLang="ko-Kore-KR" dirty="0" err="1"/>
              <a:t>val</a:t>
            </a:r>
            <a:r>
              <a:rPr lang="en" altLang="ko-Kore-KR" dirty="0"/>
              <a:t> acc</a:t>
            </a:r>
            <a:r>
              <a:rPr lang="ko-KR" altLang="en-US" dirty="0" err="1"/>
              <a:t>를</a:t>
            </a:r>
            <a:r>
              <a:rPr lang="ko-KR" altLang="en-US" dirty="0"/>
              <a:t> 준수한 성능으로 예측할 수 있음을 보였다</a:t>
            </a:r>
            <a:r>
              <a:rPr lang="en-US" altLang="ko-KR" dirty="0"/>
              <a:t>. </a:t>
            </a:r>
            <a:r>
              <a:rPr lang="ko-KR" altLang="en-US" dirty="0"/>
              <a:t>그래서 </a:t>
            </a:r>
            <a:r>
              <a:rPr lang="en" altLang="ko-Kore-KR" dirty="0"/>
              <a:t>Regression model</a:t>
            </a:r>
            <a:r>
              <a:rPr lang="ko-KR" altLang="en-US" dirty="0"/>
              <a:t>이 전부 학습이 되고 나면</a:t>
            </a:r>
            <a:r>
              <a:rPr lang="en-US" altLang="ko-KR" dirty="0"/>
              <a:t>, </a:t>
            </a:r>
            <a:r>
              <a:rPr lang="ko-KR" altLang="en-US" dirty="0"/>
              <a:t>후에 </a:t>
            </a:r>
            <a:r>
              <a:rPr lang="en" altLang="ko-Kore-KR" dirty="0"/>
              <a:t>hyper parameter optimization </a:t>
            </a:r>
            <a:r>
              <a:rPr lang="ko-KR" altLang="en-US" dirty="0"/>
              <a:t>할 때 아키텍처 샘플링이나</a:t>
            </a:r>
            <a:r>
              <a:rPr lang="en-US" altLang="ko-KR" dirty="0"/>
              <a:t>, </a:t>
            </a:r>
            <a:r>
              <a:rPr lang="en" altLang="ko-Kore-KR" dirty="0"/>
              <a:t>hyper parameter</a:t>
            </a:r>
            <a:r>
              <a:rPr lang="ko-KR" altLang="en-US" dirty="0" err="1"/>
              <a:t>를</a:t>
            </a:r>
            <a:r>
              <a:rPr lang="ko-KR" altLang="en-US" dirty="0"/>
              <a:t> </a:t>
            </a:r>
            <a:r>
              <a:rPr lang="ko-KR" altLang="en-US" dirty="0" err="1"/>
              <a:t>샘플링하고</a:t>
            </a:r>
            <a:r>
              <a:rPr lang="ko-KR" altLang="en-US" dirty="0"/>
              <a:t> 그 아키텍처를 모두 학습할 필요 없이 </a:t>
            </a:r>
            <a:r>
              <a:rPr lang="en" altLang="ko-Kore-KR" dirty="0"/>
              <a:t>regression model</a:t>
            </a:r>
            <a:r>
              <a:rPr lang="ko-KR" altLang="en-US" dirty="0"/>
              <a:t>로 성능을 보고 </a:t>
            </a:r>
            <a:r>
              <a:rPr lang="en" altLang="ko-Kore-KR" dirty="0"/>
              <a:t>best </a:t>
            </a:r>
            <a:r>
              <a:rPr lang="ko-KR" altLang="en-US" dirty="0"/>
              <a:t>성능을 내는 </a:t>
            </a:r>
            <a:r>
              <a:rPr lang="en" altLang="ko-Kore-KR" dirty="0"/>
              <a:t>HP</a:t>
            </a:r>
            <a:r>
              <a:rPr lang="ko-KR" altLang="en-US" dirty="0"/>
              <a:t>나 </a:t>
            </a:r>
            <a:r>
              <a:rPr lang="en" altLang="ko-Kore-KR" dirty="0"/>
              <a:t>Architecture</a:t>
            </a:r>
            <a:r>
              <a:rPr lang="ko-KR" altLang="en-US" dirty="0" err="1"/>
              <a:t>를</a:t>
            </a:r>
            <a:r>
              <a:rPr lang="ko-KR" altLang="en-US" dirty="0"/>
              <a:t> 선택하면 된다</a:t>
            </a:r>
            <a:r>
              <a:rPr lang="en-US" altLang="ko-KR" dirty="0"/>
              <a:t>. </a:t>
            </a:r>
            <a:r>
              <a:rPr lang="ko-KR" altLang="en-US" dirty="0"/>
              <a:t>그래서 훨씬 기존의 방법보다 시간을 단축하면서도 준수한 성능을 낼 수 있다는 논문이 된다</a:t>
            </a:r>
            <a:r>
              <a:rPr lang="en-US" altLang="ko-KR" dirty="0"/>
              <a:t>.</a:t>
            </a:r>
            <a:endParaRPr lang="ko-Kore-KR" altLang="en-US" dirty="0"/>
          </a:p>
        </p:txBody>
      </p:sp>
    </p:spTree>
    <p:extLst>
      <p:ext uri="{BB962C8B-B14F-4D97-AF65-F5344CB8AC3E}">
        <p14:creationId xmlns:p14="http://schemas.microsoft.com/office/powerpoint/2010/main" val="9718269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3999" y="2533520"/>
            <a:ext cx="9144000" cy="1048117"/>
          </a:xfrm>
        </p:spPr>
        <p:txBody>
          <a:bodyPr>
            <a:noAutofit/>
          </a:bodyPr>
          <a:lstStyle/>
          <a:p>
            <a:r>
              <a:rPr lang="en" altLang="ko-Kore-KR" b="1" dirty="0">
                <a:effectLst/>
                <a:latin typeface="Times New Roman" panose="02020603050405020304" pitchFamily="18" charset="0"/>
                <a:cs typeface="Times New Roman" panose="02020603050405020304" pitchFamily="18" charset="0"/>
              </a:rPr>
              <a:t>Neural Predictor for Neural Architecture Search</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1153588" y="3581637"/>
            <a:ext cx="9884821" cy="523220"/>
          </a:xfrm>
          <a:prstGeom prst="rect">
            <a:avLst/>
          </a:prstGeom>
          <a:noFill/>
        </p:spPr>
        <p:txBody>
          <a:bodyPr wrap="none" rtlCol="0">
            <a:spAutoFit/>
          </a:bodyPr>
          <a:lstStyle/>
          <a:p>
            <a:pPr algn="ctr"/>
            <a:r>
              <a:rPr lang="en" altLang="ko-Kore-KR" sz="1400" dirty="0">
                <a:latin typeface="Times New Roman" panose="02020603050405020304" pitchFamily="18" charset="0"/>
                <a:cs typeface="Times New Roman" panose="02020603050405020304" pitchFamily="18" charset="0"/>
              </a:rPr>
              <a:t>Wen, Wei, et al. "Neural predictor for neural architecture search." </a:t>
            </a:r>
            <a:r>
              <a:rPr lang="en" altLang="ko-Kore-KR" sz="1400" i="1" dirty="0">
                <a:effectLst/>
                <a:latin typeface="Times New Roman" panose="02020603050405020304" pitchFamily="18" charset="0"/>
                <a:cs typeface="Times New Roman" panose="02020603050405020304" pitchFamily="18" charset="0"/>
              </a:rPr>
              <a:t>Computer Vision–ECCV 2020: 16th European Conference, Glasgow, </a:t>
            </a:r>
          </a:p>
          <a:p>
            <a:pPr algn="ctr"/>
            <a:r>
              <a:rPr lang="en" altLang="ko-Kore-KR" sz="1400" i="1" dirty="0">
                <a:effectLst/>
                <a:latin typeface="Times New Roman" panose="02020603050405020304" pitchFamily="18" charset="0"/>
                <a:cs typeface="Times New Roman" panose="02020603050405020304" pitchFamily="18" charset="0"/>
              </a:rPr>
              <a:t>UK, August 23–28, 2020, Proceedings, Part XXIX</a:t>
            </a:r>
            <a:r>
              <a:rPr lang="en" altLang="ko-Kore-KR" sz="1400" dirty="0">
                <a:latin typeface="Times New Roman" panose="02020603050405020304" pitchFamily="18" charset="0"/>
                <a:cs typeface="Times New Roman" panose="02020603050405020304" pitchFamily="18" charset="0"/>
              </a:rPr>
              <a:t> . Cham: Springer International Publishing, 2020.</a:t>
            </a:r>
          </a:p>
        </p:txBody>
      </p:sp>
    </p:spTree>
    <p:extLst>
      <p:ext uri="{BB962C8B-B14F-4D97-AF65-F5344CB8AC3E}">
        <p14:creationId xmlns:p14="http://schemas.microsoft.com/office/powerpoint/2010/main" val="38417703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258315" y="513428"/>
            <a:ext cx="10560789" cy="438581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 altLang="ko-Kore-KR" dirty="0"/>
              <a:t>Neural Architecture Search method</a:t>
            </a:r>
            <a:r>
              <a:rPr lang="ko-KR" altLang="en-US" dirty="0"/>
              <a:t>는 효과적이지만</a:t>
            </a:r>
            <a:r>
              <a:rPr lang="en-US" altLang="ko-KR" dirty="0"/>
              <a:t>, </a:t>
            </a:r>
            <a:r>
              <a:rPr lang="ko-KR" altLang="en-US" dirty="0"/>
              <a:t>종종 </a:t>
            </a:r>
            <a:r>
              <a:rPr lang="en" altLang="ko-Kore-KR" dirty="0"/>
              <a:t>best architecture</a:t>
            </a:r>
            <a:r>
              <a:rPr lang="ko-KR" altLang="en-US" dirty="0" err="1"/>
              <a:t>를</a:t>
            </a:r>
            <a:r>
              <a:rPr lang="ko-KR" altLang="en-US" dirty="0"/>
              <a:t> 위해 복잡한 알고리즘을 사용한다</a:t>
            </a:r>
            <a:r>
              <a:rPr lang="en-US" altLang="ko-KR" dirty="0"/>
              <a:t>.</a:t>
            </a:r>
          </a:p>
          <a:p>
            <a:pPr marL="742950" lvl="1"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lnSpc>
                <a:spcPct val="150000"/>
              </a:lnSpc>
              <a:buFont typeface="Arial" panose="020B0604020202020204" pitchFamily="34" charset="0"/>
              <a:buChar char="•"/>
            </a:pPr>
            <a:r>
              <a:rPr lang="ko-KR" altLang="en-US" dirty="0"/>
              <a:t>개념적으로 더 간단한 </a:t>
            </a:r>
            <a:r>
              <a:rPr lang="en-US" altLang="ko-KR" dirty="0"/>
              <a:t>3</a:t>
            </a:r>
            <a:r>
              <a:rPr lang="ko-KR" altLang="en-US" dirty="0"/>
              <a:t>개의 기본 단계로 이루어진 방법을 제안</a:t>
            </a:r>
          </a:p>
          <a:p>
            <a:pPr marL="1200150" lvl="2" indent="-285750">
              <a:lnSpc>
                <a:spcPct val="150000"/>
              </a:lnSpc>
              <a:buFont typeface="Arial" panose="020B0604020202020204" pitchFamily="34" charset="0"/>
              <a:buChar char="•"/>
            </a:pPr>
            <a:r>
              <a:rPr lang="en" altLang="ko-Kore-KR" dirty="0"/>
              <a:t>N random architecture</a:t>
            </a:r>
            <a:r>
              <a:rPr lang="ko-KR" altLang="en-US" dirty="0" err="1"/>
              <a:t>를</a:t>
            </a:r>
            <a:r>
              <a:rPr lang="ko-KR" altLang="en-US" dirty="0"/>
              <a:t> </a:t>
            </a:r>
            <a:r>
              <a:rPr lang="en" altLang="ko-Kore-KR" dirty="0"/>
              <a:t>train </a:t>
            </a:r>
            <a:r>
              <a:rPr lang="ko-KR" altLang="en-US" dirty="0"/>
              <a:t>하고 </a:t>
            </a:r>
            <a:r>
              <a:rPr lang="en" altLang="ko-Kore-KR" dirty="0"/>
              <a:t>N</a:t>
            </a:r>
            <a:r>
              <a:rPr lang="ko-KR" altLang="en-US" dirty="0"/>
              <a:t>개의 </a:t>
            </a:r>
            <a:r>
              <a:rPr lang="en-US" altLang="ko-KR" dirty="0"/>
              <a:t>(</a:t>
            </a:r>
            <a:r>
              <a:rPr lang="en" altLang="ko-Kore-KR" dirty="0"/>
              <a:t>arch, validation acc) pair</a:t>
            </a:r>
            <a:r>
              <a:rPr lang="ko-KR" altLang="en-US" dirty="0" err="1"/>
              <a:t>를</a:t>
            </a:r>
            <a:r>
              <a:rPr lang="ko-KR" altLang="en-US" dirty="0"/>
              <a:t> 얻은 다음 </a:t>
            </a:r>
            <a:r>
              <a:rPr lang="en" altLang="ko-Kore-KR" dirty="0"/>
              <a:t>regression model </a:t>
            </a:r>
            <a:r>
              <a:rPr lang="ko-KR" altLang="en-US" dirty="0"/>
              <a:t>학습에 사용한다</a:t>
            </a:r>
            <a:r>
              <a:rPr lang="en-US" altLang="ko-KR" dirty="0"/>
              <a:t>. </a:t>
            </a:r>
            <a:r>
              <a:rPr lang="en" altLang="ko-Kore-KR" dirty="0"/>
              <a:t>regression model</a:t>
            </a:r>
            <a:r>
              <a:rPr lang="ko-KR" altLang="en-US" dirty="0"/>
              <a:t>은 </a:t>
            </a:r>
            <a:r>
              <a:rPr lang="en" altLang="ko-Kore-KR" dirty="0"/>
              <a:t>arch</a:t>
            </a:r>
            <a:r>
              <a:rPr lang="ko-KR" altLang="en-US" dirty="0"/>
              <a:t>에 기반하여 </a:t>
            </a:r>
            <a:r>
              <a:rPr lang="en" altLang="ko-Kore-KR" dirty="0"/>
              <a:t>acc</a:t>
            </a:r>
            <a:r>
              <a:rPr lang="ko-KR" altLang="en-US" dirty="0" err="1"/>
              <a:t>를</a:t>
            </a:r>
            <a:r>
              <a:rPr lang="ko-KR" altLang="en-US" dirty="0"/>
              <a:t> 예측하는 모델이다</a:t>
            </a:r>
            <a:r>
              <a:rPr lang="en-US" altLang="ko-KR" dirty="0"/>
              <a:t>.</a:t>
            </a:r>
          </a:p>
          <a:p>
            <a:pPr marL="1200150" lvl="2" indent="-285750">
              <a:buFont typeface="Arial" panose="020B0604020202020204" pitchFamily="34" charset="0"/>
              <a:buChar char="•"/>
            </a:pPr>
            <a:r>
              <a:rPr lang="ko-KR" altLang="en-US" dirty="0"/>
              <a:t>이런 </a:t>
            </a:r>
            <a:r>
              <a:rPr lang="en" altLang="ko-Kore-KR" dirty="0"/>
              <a:t>regression model</a:t>
            </a:r>
            <a:r>
              <a:rPr lang="ko-KR" altLang="en-US" dirty="0"/>
              <a:t>을 이용하여 </a:t>
            </a:r>
            <a:r>
              <a:rPr lang="en" altLang="ko-Kore-KR" dirty="0"/>
              <a:t>large number of random architectures</a:t>
            </a:r>
            <a:r>
              <a:rPr lang="ko-KR" altLang="en-US" dirty="0"/>
              <a:t>의 </a:t>
            </a:r>
            <a:r>
              <a:rPr lang="en" altLang="ko-Kore-KR" dirty="0"/>
              <a:t>validation acc</a:t>
            </a:r>
            <a:r>
              <a:rPr lang="ko-KR" altLang="en-US" dirty="0" err="1"/>
              <a:t>를</a:t>
            </a:r>
            <a:r>
              <a:rPr lang="ko-KR" altLang="en-US" dirty="0"/>
              <a:t> 예측한다</a:t>
            </a:r>
            <a:r>
              <a:rPr lang="en-US" altLang="ko-KR" dirty="0"/>
              <a:t>.</a:t>
            </a:r>
          </a:p>
          <a:p>
            <a:pPr marL="1200150" lvl="2" indent="-285750">
              <a:buFont typeface="Arial" panose="020B0604020202020204" pitchFamily="34" charset="0"/>
              <a:buChar char="•"/>
            </a:pPr>
            <a:r>
              <a:rPr lang="en" altLang="ko-Kore-KR" dirty="0"/>
              <a:t>top-K</a:t>
            </a:r>
            <a:r>
              <a:rPr lang="ko-KR" altLang="en-US" dirty="0"/>
              <a:t>개의 예측된 아키텍처를 학습시키고 </a:t>
            </a:r>
            <a:r>
              <a:rPr lang="en" altLang="ko-Kore-KR" dirty="0"/>
              <a:t>best validation result</a:t>
            </a:r>
            <a:r>
              <a:rPr lang="ko-KR" altLang="en-US" dirty="0" err="1"/>
              <a:t>를</a:t>
            </a:r>
            <a:r>
              <a:rPr lang="ko-KR" altLang="en-US" dirty="0"/>
              <a:t> 가진 아키텍처를 모델로 </a:t>
            </a:r>
            <a:r>
              <a:rPr lang="en" altLang="ko-Kore-KR" dirty="0"/>
              <a:t>deploy </a:t>
            </a:r>
            <a:r>
              <a:rPr lang="ko-KR" altLang="en-US" dirty="0"/>
              <a:t>시킨다</a:t>
            </a:r>
            <a:r>
              <a:rPr lang="en-US" altLang="ko-KR" dirty="0"/>
              <a:t>.</a:t>
            </a:r>
          </a:p>
          <a:p>
            <a:pPr marL="742950" lvl="1"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2" name="그림 1">
            <a:extLst>
              <a:ext uri="{FF2B5EF4-FFF2-40B4-BE49-F238E27FC236}">
                <a16:creationId xmlns:a16="http://schemas.microsoft.com/office/drawing/2014/main" id="{AFB5F01D-D671-8B45-A593-546C357230E2}"/>
              </a:ext>
            </a:extLst>
          </p:cNvPr>
          <p:cNvPicPr>
            <a:picLocks noChangeAspect="1"/>
          </p:cNvPicPr>
          <p:nvPr/>
        </p:nvPicPr>
        <p:blipFill>
          <a:blip r:embed="rId2"/>
          <a:stretch>
            <a:fillRect/>
          </a:stretch>
        </p:blipFill>
        <p:spPr>
          <a:xfrm>
            <a:off x="1796661" y="1243031"/>
            <a:ext cx="7072294" cy="3709387"/>
          </a:xfrm>
          <a:prstGeom prst="rect">
            <a:avLst/>
          </a:prstGeom>
        </p:spPr>
      </p:pic>
    </p:spTree>
    <p:extLst>
      <p:ext uri="{BB962C8B-B14F-4D97-AF65-F5344CB8AC3E}">
        <p14:creationId xmlns:p14="http://schemas.microsoft.com/office/powerpoint/2010/main" val="250187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50331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t>NEURAL PREDICTOR</a:t>
            </a:r>
          </a:p>
          <a:p>
            <a:pPr marL="742950" lvl="1" indent="-285750">
              <a:lnSpc>
                <a:spcPct val="150000"/>
              </a:lnSpc>
              <a:buFont typeface="Arial" panose="020B0604020202020204" pitchFamily="34" charset="0"/>
              <a:buChar char="•"/>
            </a:pPr>
            <a:r>
              <a:rPr lang="en" altLang="ko-Kore-KR" dirty="0"/>
              <a:t>Step 1 : build the predictor using N samples We train N models to obtain a small dataset of (architecture, vali- dation accuracy) pairs. The dataset is then used to train a regression model that maps an architecture to the predicted validation accuracy.</a:t>
            </a:r>
          </a:p>
          <a:p>
            <a:pPr marL="742950" lvl="1" indent="-285750">
              <a:lnSpc>
                <a:spcPct val="150000"/>
              </a:lnSpc>
              <a:buFont typeface="Arial" panose="020B0604020202020204" pitchFamily="34" charset="0"/>
              <a:buChar char="•"/>
            </a:pPr>
            <a:r>
              <a:rPr lang="en" altLang="ko-Kore-KR" dirty="0"/>
              <a:t>Step 2 : Quality prediction Because architecture evaluation using the learned predictor is efficient and trivially parallelizable, we use it to rapidly predict the accuracies of a large number of random architectures. We then select the top K predicted architectures for final validation.</a:t>
            </a:r>
          </a:p>
          <a:p>
            <a:pPr marL="742950" lvl="1" indent="-285750">
              <a:lnSpc>
                <a:spcPct val="150000"/>
              </a:lnSpc>
              <a:buFont typeface="Arial" panose="020B0604020202020204" pitchFamily="34" charset="0"/>
              <a:buChar char="•"/>
            </a:pPr>
            <a:r>
              <a:rPr lang="en" altLang="ko-Kore-KR" dirty="0"/>
              <a:t>Step 3 : Final validation on K samples We train and validate the top K models in the traditional way. This allows us to select the best model based on the actual validation accuracy. Even if our predictor is somewhat noisy, this step allows us to use a more reliable measurement to select our final architecture for deployment.</a:t>
            </a:r>
          </a:p>
          <a:p>
            <a:pPr marL="285750" indent="-285750">
              <a:lnSpc>
                <a:spcPct val="150000"/>
              </a:lnSpc>
              <a:buFont typeface="Arial" panose="020B0604020202020204" pitchFamily="34" charset="0"/>
              <a:buChar char="•"/>
            </a:pPr>
            <a:r>
              <a:rPr lang="ko-KR" altLang="en-US" dirty="0"/>
              <a:t>결국 </a:t>
            </a:r>
            <a:r>
              <a:rPr lang="en" altLang="ko-Kore-KR" dirty="0"/>
              <a:t>N + K </a:t>
            </a:r>
            <a:r>
              <a:rPr lang="ko-KR" altLang="en-US" dirty="0"/>
              <a:t>개의 </a:t>
            </a:r>
            <a:r>
              <a:rPr lang="en" altLang="ko-Kore-KR" dirty="0"/>
              <a:t>Model</a:t>
            </a:r>
            <a:r>
              <a:rPr lang="ko-KR" altLang="en-US" dirty="0"/>
              <a:t>을 학습하는 것은 </a:t>
            </a:r>
            <a:r>
              <a:rPr lang="en" altLang="ko-Kore-KR" dirty="0"/>
              <a:t>Neural predictor</a:t>
            </a:r>
            <a:r>
              <a:rPr lang="ko-KR" altLang="en-US" dirty="0"/>
              <a:t>의 부분에서는 비싼 부분이다</a:t>
            </a:r>
            <a:r>
              <a:rPr lang="en-US" altLang="ko-KR" dirty="0"/>
              <a:t>. </a:t>
            </a:r>
            <a:r>
              <a:rPr lang="ko-KR" altLang="en-US" dirty="0"/>
              <a:t>만약 고정된 컴퓨팅 자원이 있다면</a:t>
            </a:r>
            <a:r>
              <a:rPr lang="en-US" altLang="ko-KR" dirty="0"/>
              <a:t>, </a:t>
            </a:r>
            <a:r>
              <a:rPr lang="en" altLang="ko-Kore-KR" dirty="0"/>
              <a:t>N</a:t>
            </a:r>
            <a:r>
              <a:rPr lang="ko-KR" altLang="en-US" dirty="0"/>
              <a:t>과 </a:t>
            </a:r>
            <a:r>
              <a:rPr lang="en" altLang="ko-Kore-KR" dirty="0"/>
              <a:t>K</a:t>
            </a:r>
            <a:r>
              <a:rPr lang="ko-KR" altLang="en-US" dirty="0"/>
              <a:t>는 </a:t>
            </a:r>
            <a:r>
              <a:rPr lang="ko-KR" altLang="en-US" dirty="0" err="1"/>
              <a:t>설정되어야하는</a:t>
            </a:r>
            <a:r>
              <a:rPr lang="ko-KR" altLang="en-US" dirty="0"/>
              <a:t> 중요한 키 </a:t>
            </a:r>
            <a:r>
              <a:rPr lang="ko-KR" altLang="en-US" dirty="0" err="1"/>
              <a:t>하이퍼</a:t>
            </a:r>
            <a:r>
              <a:rPr lang="ko-KR" altLang="en-US" dirty="0"/>
              <a:t> </a:t>
            </a:r>
            <a:r>
              <a:rPr lang="ko-KR" altLang="en-US" dirty="0" err="1"/>
              <a:t>파라미터이다</a:t>
            </a:r>
            <a:r>
              <a:rPr lang="en-US" altLang="ko-KR" dirty="0"/>
              <a:t>.</a:t>
            </a:r>
          </a:p>
        </p:txBody>
      </p:sp>
    </p:spTree>
    <p:extLst>
      <p:ext uri="{BB962C8B-B14F-4D97-AF65-F5344CB8AC3E}">
        <p14:creationId xmlns:p14="http://schemas.microsoft.com/office/powerpoint/2010/main" val="39251374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t>Trade-off between N and K for a fixed budget</a:t>
            </a:r>
          </a:p>
          <a:p>
            <a:pPr marL="285750" indent="-285750">
              <a:lnSpc>
                <a:spcPct val="150000"/>
              </a:lnSpc>
              <a:buFont typeface="Arial" panose="020B0604020202020204" pitchFamily="34" charset="0"/>
              <a:buChar char="•"/>
            </a:pPr>
            <a:r>
              <a:rPr lang="en" altLang="ko-Kore-KR" dirty="0"/>
              <a:t>N : sample size for training neural predictor</a:t>
            </a:r>
          </a:p>
          <a:p>
            <a:pPr marL="285750" indent="-285750">
              <a:lnSpc>
                <a:spcPct val="150000"/>
              </a:lnSpc>
              <a:buFont typeface="Arial" panose="020B0604020202020204" pitchFamily="34" charset="0"/>
              <a:buChar char="•"/>
            </a:pPr>
            <a:r>
              <a:rPr lang="en" altLang="ko-Kore-KR" dirty="0"/>
              <a:t>K : sample size for picking final architecture</a:t>
            </a:r>
          </a:p>
          <a:p>
            <a:pPr marL="285750" indent="-285750">
              <a:lnSpc>
                <a:spcPct val="150000"/>
              </a:lnSpc>
              <a:buFont typeface="Arial" panose="020B0604020202020204" pitchFamily="34" charset="0"/>
              <a:buChar char="•"/>
            </a:pPr>
            <a:r>
              <a:rPr lang="en" altLang="ko-Kore-KR" dirty="0"/>
              <a:t>N </a:t>
            </a:r>
            <a:r>
              <a:rPr lang="ko-Kore-KR" altLang="en-US" dirty="0"/>
              <a:t>이 커지면 </a:t>
            </a:r>
            <a:r>
              <a:rPr lang="en-US" altLang="ko-Kore-KR" dirty="0"/>
              <a:t>predictor</a:t>
            </a:r>
            <a:r>
              <a:rPr lang="ko-Kore-KR" altLang="en-US" dirty="0"/>
              <a:t>가 더 정확해질 것이라 기대 </a:t>
            </a:r>
            <a:r>
              <a:rPr lang="en-US" altLang="ko-Kore-KR" dirty="0">
                <a:sym typeface="Wingdings" pitchFamily="2" charset="2"/>
              </a:rPr>
              <a:t> K</a:t>
            </a:r>
            <a:r>
              <a:rPr lang="ko-Kore-KR" altLang="en-US" dirty="0">
                <a:sym typeface="Wingdings" pitchFamily="2" charset="2"/>
              </a:rPr>
              <a:t>가 작아지면서 </a:t>
            </a:r>
            <a:r>
              <a:rPr lang="en-US" altLang="ko-Kore-KR" dirty="0">
                <a:sym typeface="Wingdings" pitchFamily="2" charset="2"/>
              </a:rPr>
              <a:t>f</a:t>
            </a:r>
            <a:r>
              <a:rPr lang="en-US" altLang="ko-KR" dirty="0">
                <a:sym typeface="Wingdings" pitchFamily="2" charset="2"/>
              </a:rPr>
              <a:t>inal validation</a:t>
            </a:r>
            <a:r>
              <a:rPr lang="ko-KR" altLang="en-US" dirty="0">
                <a:sym typeface="Wingdings" pitchFamily="2" charset="2"/>
              </a:rPr>
              <a:t>할 때 탐색하는 범위가 작아짐</a:t>
            </a:r>
            <a:r>
              <a:rPr lang="en-US" altLang="ko-KR" dirty="0">
                <a:sym typeface="Wingdings" pitchFamily="2" charset="2"/>
              </a:rPr>
              <a:t>. </a:t>
            </a:r>
          </a:p>
          <a:p>
            <a:pPr marL="285750" indent="-285750">
              <a:lnSpc>
                <a:spcPct val="150000"/>
              </a:lnSpc>
              <a:buFont typeface="Arial" panose="020B0604020202020204" pitchFamily="34" charset="0"/>
              <a:buChar char="•"/>
            </a:pPr>
            <a:r>
              <a:rPr lang="ko-KR" altLang="en-US" dirty="0"/>
              <a:t>이론적으로 최적의 절충안을 예측하는 것은 어렵기 때문에</a:t>
            </a:r>
            <a:r>
              <a:rPr lang="en-US" altLang="ko-KR" dirty="0"/>
              <a:t>, </a:t>
            </a:r>
            <a:r>
              <a:rPr lang="ko-KR" altLang="en-US" dirty="0"/>
              <a:t>실험 환경에서 이것을 조사</a:t>
            </a:r>
            <a:r>
              <a:rPr lang="en-US" altLang="ko-KR" dirty="0"/>
              <a:t>.</a:t>
            </a:r>
            <a:endParaRPr lang="en" altLang="ko-Kore-KR" dirty="0"/>
          </a:p>
        </p:txBody>
      </p:sp>
    </p:spTree>
    <p:extLst>
      <p:ext uri="{BB962C8B-B14F-4D97-AF65-F5344CB8AC3E}">
        <p14:creationId xmlns:p14="http://schemas.microsoft.com/office/powerpoint/2010/main" val="23361737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12958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t>Neural predictor</a:t>
            </a:r>
          </a:p>
          <a:p>
            <a:pPr marL="285750" indent="-285750">
              <a:lnSpc>
                <a:spcPct val="150000"/>
              </a:lnSpc>
              <a:buFont typeface="Arial" panose="020B0604020202020204" pitchFamily="34" charset="0"/>
              <a:buChar char="•"/>
            </a:pPr>
            <a:r>
              <a:rPr lang="en" altLang="ko-Kore-KR" dirty="0"/>
              <a:t>regression method : GCN</a:t>
            </a:r>
          </a:p>
          <a:p>
            <a:pPr marL="285750" indent="-285750">
              <a:lnSpc>
                <a:spcPct val="150000"/>
              </a:lnSpc>
              <a:buFont typeface="Arial" panose="020B0604020202020204" pitchFamily="34" charset="0"/>
              <a:buChar char="•"/>
            </a:pPr>
            <a:r>
              <a:rPr lang="en" altLang="ko-Kore-KR" dirty="0"/>
              <a:t> </a:t>
            </a:r>
          </a:p>
        </p:txBody>
      </p:sp>
      <p:pic>
        <p:nvPicPr>
          <p:cNvPr id="3" name="그림 2">
            <a:extLst>
              <a:ext uri="{FF2B5EF4-FFF2-40B4-BE49-F238E27FC236}">
                <a16:creationId xmlns:a16="http://schemas.microsoft.com/office/drawing/2014/main" id="{AC1AF46B-1A90-8C46-A127-69B43EAA63D8}"/>
              </a:ext>
            </a:extLst>
          </p:cNvPr>
          <p:cNvPicPr>
            <a:picLocks noChangeAspect="1"/>
          </p:cNvPicPr>
          <p:nvPr/>
        </p:nvPicPr>
        <p:blipFill>
          <a:blip r:embed="rId2"/>
          <a:stretch>
            <a:fillRect/>
          </a:stretch>
        </p:blipFill>
        <p:spPr>
          <a:xfrm>
            <a:off x="233915" y="1663700"/>
            <a:ext cx="9042400" cy="3530600"/>
          </a:xfrm>
          <a:prstGeom prst="rect">
            <a:avLst/>
          </a:prstGeom>
        </p:spPr>
      </p:pic>
      <p:pic>
        <p:nvPicPr>
          <p:cNvPr id="9" name="그림 8">
            <a:extLst>
              <a:ext uri="{FF2B5EF4-FFF2-40B4-BE49-F238E27FC236}">
                <a16:creationId xmlns:a16="http://schemas.microsoft.com/office/drawing/2014/main" id="{A77B04B6-DFE6-9644-88BF-C7ABBB730E88}"/>
              </a:ext>
            </a:extLst>
          </p:cNvPr>
          <p:cNvPicPr>
            <a:picLocks noChangeAspect="1"/>
          </p:cNvPicPr>
          <p:nvPr/>
        </p:nvPicPr>
        <p:blipFill>
          <a:blip r:embed="rId3"/>
          <a:stretch>
            <a:fillRect/>
          </a:stretch>
        </p:blipFill>
        <p:spPr>
          <a:xfrm>
            <a:off x="671285" y="5262824"/>
            <a:ext cx="8890000" cy="1079500"/>
          </a:xfrm>
          <a:prstGeom prst="rect">
            <a:avLst/>
          </a:prstGeom>
        </p:spPr>
      </p:pic>
    </p:spTree>
    <p:extLst>
      <p:ext uri="{BB962C8B-B14F-4D97-AF65-F5344CB8AC3E}">
        <p14:creationId xmlns:p14="http://schemas.microsoft.com/office/powerpoint/2010/main" val="29346898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effectLst/>
              </a:rPr>
              <a:t>A two stage predictor </a:t>
            </a:r>
          </a:p>
          <a:p>
            <a:pPr marL="285750" indent="-285750">
              <a:lnSpc>
                <a:spcPct val="150000"/>
              </a:lnSpc>
              <a:buFont typeface="Arial" panose="020B0604020202020204" pitchFamily="34" charset="0"/>
              <a:buChar char="•"/>
            </a:pPr>
            <a:r>
              <a:rPr lang="ko-Kore-KR" altLang="en-US" dirty="0"/>
              <a:t>이상한 모델은 분류해서 </a:t>
            </a:r>
            <a:r>
              <a:rPr lang="en-US" altLang="ko-Kore-KR" dirty="0"/>
              <a:t>accurate</a:t>
            </a:r>
            <a:r>
              <a:rPr lang="ko-Kore-KR" altLang="en-US" dirty="0"/>
              <a:t>한 모델만 </a:t>
            </a:r>
            <a:r>
              <a:rPr lang="en-US" altLang="ko-Kore-KR" dirty="0"/>
              <a:t>regression</a:t>
            </a:r>
            <a:r>
              <a:rPr lang="ko-Kore-KR" altLang="en-US" dirty="0"/>
              <a:t>하기 위함</a:t>
            </a:r>
            <a:r>
              <a:rPr lang="en-US" altLang="ko-Kore-KR" dirty="0"/>
              <a:t>.</a:t>
            </a:r>
            <a:endParaRPr lang="en" altLang="ko-Kore-KR" dirty="0"/>
          </a:p>
        </p:txBody>
      </p:sp>
      <p:pic>
        <p:nvPicPr>
          <p:cNvPr id="7" name="그림 6">
            <a:extLst>
              <a:ext uri="{FF2B5EF4-FFF2-40B4-BE49-F238E27FC236}">
                <a16:creationId xmlns:a16="http://schemas.microsoft.com/office/drawing/2014/main" id="{1BF0FC54-634D-FC4C-A188-E8936D82CB1A}"/>
              </a:ext>
            </a:extLst>
          </p:cNvPr>
          <p:cNvPicPr>
            <a:picLocks noChangeAspect="1"/>
          </p:cNvPicPr>
          <p:nvPr/>
        </p:nvPicPr>
        <p:blipFill>
          <a:blip r:embed="rId2"/>
          <a:stretch>
            <a:fillRect/>
          </a:stretch>
        </p:blipFill>
        <p:spPr>
          <a:xfrm>
            <a:off x="2754086" y="1817914"/>
            <a:ext cx="6836229" cy="3591917"/>
          </a:xfrm>
          <a:prstGeom prst="rect">
            <a:avLst/>
          </a:prstGeom>
        </p:spPr>
      </p:pic>
      <p:sp>
        <p:nvSpPr>
          <p:cNvPr id="11" name="TextBox 10">
            <a:extLst>
              <a:ext uri="{FF2B5EF4-FFF2-40B4-BE49-F238E27FC236}">
                <a16:creationId xmlns:a16="http://schemas.microsoft.com/office/drawing/2014/main" id="{D76D76C5-F15F-4040-BD30-C68A9B6B5771}"/>
              </a:ext>
            </a:extLst>
          </p:cNvPr>
          <p:cNvSpPr txBox="1"/>
          <p:nvPr/>
        </p:nvSpPr>
        <p:spPr>
          <a:xfrm>
            <a:off x="3048000" y="3244334"/>
            <a:ext cx="6096000" cy="369332"/>
          </a:xfrm>
          <a:prstGeom prst="rect">
            <a:avLst/>
          </a:prstGeom>
          <a:noFill/>
        </p:spPr>
        <p:txBody>
          <a:bodyPr wrap="square">
            <a:spAutoFit/>
          </a:bodyPr>
          <a:lstStyle/>
          <a:p>
            <a:r>
              <a:rPr lang="en" altLang="ko-Kore-KR" b="1" dirty="0">
                <a:effectLst/>
              </a:rPr>
              <a:t>NASBench-101</a:t>
            </a:r>
            <a:endParaRPr lang="ko-Kore-KR" altLang="en-US" dirty="0"/>
          </a:p>
        </p:txBody>
      </p:sp>
    </p:spTree>
    <p:extLst>
      <p:ext uri="{BB962C8B-B14F-4D97-AF65-F5344CB8AC3E}">
        <p14:creationId xmlns:p14="http://schemas.microsoft.com/office/powerpoint/2010/main" val="31090840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3693319"/>
          </a:xfrm>
          <a:prstGeom prst="rect">
            <a:avLst/>
          </a:prstGeom>
          <a:noFill/>
        </p:spPr>
        <p:txBody>
          <a:bodyPr wrap="square" rtlCol="0">
            <a:spAutoFit/>
          </a:bodyPr>
          <a:lstStyle/>
          <a:p>
            <a:pPr marL="285750" indent="-285750">
              <a:buFont typeface="Arial" panose="020B0604020202020204" pitchFamily="34" charset="0"/>
              <a:buChar char="•"/>
            </a:pPr>
            <a:r>
              <a:rPr lang="en" altLang="ko-Kore-KR" b="1" dirty="0">
                <a:effectLst/>
              </a:rPr>
              <a:t>NASBench-101</a:t>
            </a:r>
          </a:p>
          <a:p>
            <a:pPr marL="742950" lvl="1" indent="-285750">
              <a:buFont typeface="Arial" panose="020B0604020202020204" pitchFamily="34" charset="0"/>
              <a:buChar char="•"/>
            </a:pPr>
            <a:r>
              <a:rPr lang="en-US" altLang="ko-Kore-KR" dirty="0"/>
              <a:t>predictor </a:t>
            </a:r>
            <a:r>
              <a:rPr lang="ko-Kore-KR" altLang="en-US" dirty="0"/>
              <a:t>학습 데이터로 </a:t>
            </a:r>
            <a:r>
              <a:rPr lang="en-US" altLang="ko-Kore-KR" dirty="0"/>
              <a:t>NAS-Bench-101</a:t>
            </a:r>
            <a:r>
              <a:rPr lang="ko-Kore-KR" altLang="en-US" dirty="0"/>
              <a:t>을 사용</a:t>
            </a:r>
            <a:endParaRPr lang="en-US" altLang="ko-Kore-KR" dirty="0"/>
          </a:p>
          <a:p>
            <a:pPr marL="742950" lvl="1" indent="-285750">
              <a:buFont typeface="Arial" panose="020B0604020202020204" pitchFamily="34" charset="0"/>
              <a:buChar char="•"/>
            </a:pPr>
            <a:r>
              <a:rPr lang="en" altLang="ko-Kore-KR" dirty="0"/>
              <a:t>Train time, </a:t>
            </a:r>
            <a:r>
              <a:rPr lang="en" altLang="ko-Kore-KR" dirty="0" err="1"/>
              <a:t>val</a:t>
            </a:r>
            <a:r>
              <a:rPr lang="en" altLang="ko-Kore-KR" dirty="0"/>
              <a:t> and test results for all 423,624 models in the search space </a:t>
            </a:r>
            <a:r>
              <a:rPr lang="ko-KR" altLang="en-US" dirty="0"/>
              <a:t>제공</a:t>
            </a:r>
          </a:p>
          <a:p>
            <a:pPr marL="742950" lvl="1" indent="-285750">
              <a:buFont typeface="Arial" panose="020B0604020202020204" pitchFamily="34" charset="0"/>
              <a:buChar char="•"/>
            </a:pPr>
            <a:r>
              <a:rPr lang="en" altLang="ko-Kore-KR" dirty="0"/>
              <a:t>each model was trained and evaluated 3 times</a:t>
            </a:r>
          </a:p>
          <a:p>
            <a:pPr marL="742950" lvl="1" indent="-285750">
              <a:buFont typeface="Arial" panose="020B0604020202020204" pitchFamily="34" charset="0"/>
              <a:buChar char="•"/>
            </a:pPr>
            <a:r>
              <a:rPr lang="ko-KR" altLang="en-US" dirty="0"/>
              <a:t>모든 모델은 일관된 방식으로 훈련</a:t>
            </a:r>
          </a:p>
          <a:p>
            <a:pPr marL="742950" lvl="1" indent="-285750">
              <a:buFont typeface="Arial" panose="020B0604020202020204" pitchFamily="34" charset="0"/>
              <a:buChar char="•"/>
            </a:pPr>
            <a:r>
              <a:rPr lang="en" altLang="ko-Kore-KR" dirty="0"/>
              <a:t>search </a:t>
            </a:r>
            <a:r>
              <a:rPr lang="ko-KR" altLang="en-US" dirty="0"/>
              <a:t>동안 오로지 </a:t>
            </a:r>
            <a:r>
              <a:rPr lang="en" altLang="ko-Kore-KR" dirty="0" err="1"/>
              <a:t>val</a:t>
            </a:r>
            <a:r>
              <a:rPr lang="en" altLang="ko-Kore-KR" dirty="0"/>
              <a:t> acc </a:t>
            </a:r>
            <a:r>
              <a:rPr lang="ko-KR" altLang="en-US" dirty="0"/>
              <a:t>사용 권장</a:t>
            </a:r>
            <a:endParaRPr lang="en-US" altLang="ko-KR" dirty="0"/>
          </a:p>
          <a:p>
            <a:pPr marL="742950" lvl="1" indent="-285750">
              <a:buFont typeface="Arial" panose="020B0604020202020204" pitchFamily="34" charset="0"/>
              <a:buChar char="•"/>
            </a:pPr>
            <a:r>
              <a:rPr lang="en" altLang="ko-Kore-KR" dirty="0" err="1"/>
              <a:t>val</a:t>
            </a:r>
            <a:r>
              <a:rPr lang="en" altLang="ko-Kore-KR" dirty="0"/>
              <a:t> acc</a:t>
            </a:r>
            <a:r>
              <a:rPr lang="ko-KR" altLang="en-US" dirty="0" err="1"/>
              <a:t>를</a:t>
            </a:r>
            <a:r>
              <a:rPr lang="ko-KR" altLang="en-US" dirty="0"/>
              <a:t> </a:t>
            </a:r>
            <a:r>
              <a:rPr lang="en" altLang="ko-Kore-KR" dirty="0"/>
              <a:t>search signal</a:t>
            </a:r>
            <a:r>
              <a:rPr lang="ko-KR" altLang="en-US" dirty="0"/>
              <a:t>로 사용한다</a:t>
            </a:r>
            <a:r>
              <a:rPr lang="en-US" altLang="ko-KR" dirty="0"/>
              <a:t>.</a:t>
            </a:r>
          </a:p>
          <a:p>
            <a:pPr marL="742950" lvl="1" indent="-285750">
              <a:buFont typeface="Arial" panose="020B0604020202020204" pitchFamily="34" charset="0"/>
              <a:buChar char="•"/>
            </a:pPr>
            <a:endParaRPr lang="en-US" altLang="ko-KR" dirty="0"/>
          </a:p>
          <a:p>
            <a:r>
              <a:rPr lang="en" altLang="ko-Kore-KR" b="1" dirty="0"/>
              <a:t>Oracle: an upper bound baseline</a:t>
            </a:r>
            <a:endParaRPr lang="en" altLang="ko-Kore-KR" dirty="0"/>
          </a:p>
          <a:p>
            <a:r>
              <a:rPr lang="ko-KR" altLang="en-US" dirty="0"/>
              <a:t>무한한 컴퓨팅 리소스 가정에서 전통적인 </a:t>
            </a:r>
            <a:r>
              <a:rPr lang="en" altLang="ko-Kore-KR" dirty="0"/>
              <a:t>ML</a:t>
            </a:r>
            <a:r>
              <a:rPr lang="ko-KR" altLang="en-US" dirty="0"/>
              <a:t>방법은 모든 가능한 아키텍처를 학습하고 검증하여 </a:t>
            </a:r>
            <a:r>
              <a:rPr lang="en" altLang="ko-Kore-KR" dirty="0"/>
              <a:t>best one</a:t>
            </a:r>
            <a:r>
              <a:rPr lang="ko-KR" altLang="en-US" dirty="0"/>
              <a:t>을 선택하는 것이다</a:t>
            </a:r>
            <a:r>
              <a:rPr lang="en-US" altLang="ko-KR" dirty="0"/>
              <a:t>. </a:t>
            </a:r>
            <a:r>
              <a:rPr lang="ko-KR" altLang="en-US" dirty="0"/>
              <a:t>우리는 이것을 베이스라인으로 오라클 방법이라 칭한다</a:t>
            </a:r>
            <a:r>
              <a:rPr lang="en-US" altLang="ko-KR" dirty="0"/>
              <a:t>.</a:t>
            </a:r>
          </a:p>
          <a:p>
            <a:pPr marL="285750" indent="-285750">
              <a:buFont typeface="Arial" panose="020B0604020202020204" pitchFamily="34" charset="0"/>
              <a:buChar char="•"/>
            </a:pPr>
            <a:endParaRPr lang="ko-KR" altLang="en-US" dirty="0"/>
          </a:p>
          <a:p>
            <a:pPr marL="285750" indent="-285750">
              <a:buFont typeface="Arial" panose="020B0604020202020204" pitchFamily="34" charset="0"/>
              <a:buChar char="•"/>
            </a:pPr>
            <a:endParaRPr lang="ko-Kore-KR" altLang="en-US" dirty="0"/>
          </a:p>
        </p:txBody>
      </p:sp>
      <p:pic>
        <p:nvPicPr>
          <p:cNvPr id="2" name="그림 1">
            <a:extLst>
              <a:ext uri="{FF2B5EF4-FFF2-40B4-BE49-F238E27FC236}">
                <a16:creationId xmlns:a16="http://schemas.microsoft.com/office/drawing/2014/main" id="{FC0F7486-C2F3-6341-8E28-0C0E642D7D0A}"/>
              </a:ext>
            </a:extLst>
          </p:cNvPr>
          <p:cNvPicPr>
            <a:picLocks noChangeAspect="1"/>
          </p:cNvPicPr>
          <p:nvPr/>
        </p:nvPicPr>
        <p:blipFill>
          <a:blip r:embed="rId2"/>
          <a:stretch>
            <a:fillRect/>
          </a:stretch>
        </p:blipFill>
        <p:spPr>
          <a:xfrm>
            <a:off x="1109955" y="911042"/>
            <a:ext cx="4713902" cy="4078940"/>
          </a:xfrm>
          <a:prstGeom prst="rect">
            <a:avLst/>
          </a:prstGeom>
        </p:spPr>
      </p:pic>
      <p:sp>
        <p:nvSpPr>
          <p:cNvPr id="3" name="TextBox 2">
            <a:extLst>
              <a:ext uri="{FF2B5EF4-FFF2-40B4-BE49-F238E27FC236}">
                <a16:creationId xmlns:a16="http://schemas.microsoft.com/office/drawing/2014/main" id="{57C5848D-13AC-7C40-A890-20002849CBEF}"/>
              </a:ext>
            </a:extLst>
          </p:cNvPr>
          <p:cNvSpPr txBox="1"/>
          <p:nvPr/>
        </p:nvSpPr>
        <p:spPr>
          <a:xfrm>
            <a:off x="233915" y="5119397"/>
            <a:ext cx="11585672" cy="646331"/>
          </a:xfrm>
          <a:prstGeom prst="rect">
            <a:avLst/>
          </a:prstGeom>
          <a:noFill/>
        </p:spPr>
        <p:txBody>
          <a:bodyPr wrap="none" rtlCol="0">
            <a:spAutoFit/>
          </a:bodyPr>
          <a:lstStyle/>
          <a:p>
            <a:r>
              <a:rPr kumimoji="1" lang="en-US" altLang="ko-Kore-KR" dirty="0"/>
              <a:t>Oracle </a:t>
            </a:r>
            <a:r>
              <a:rPr kumimoji="1" lang="ko-Kore-KR" altLang="en-US" dirty="0"/>
              <a:t>방법으로도 </a:t>
            </a:r>
            <a:r>
              <a:rPr kumimoji="1" lang="en-US" altLang="ko-Kore-KR" dirty="0"/>
              <a:t>validation model</a:t>
            </a:r>
            <a:r>
              <a:rPr kumimoji="1" lang="ko-Kore-KR" altLang="en-US" dirty="0"/>
              <a:t>의 </a:t>
            </a:r>
            <a:r>
              <a:rPr kumimoji="1" lang="en-US" altLang="ko-Kore-KR" dirty="0"/>
              <a:t>test acc </a:t>
            </a:r>
            <a:r>
              <a:rPr kumimoji="1" lang="ko-Kore-KR" altLang="en-US" dirty="0"/>
              <a:t>값이 다르게 나오기 때문에 </a:t>
            </a:r>
            <a:r>
              <a:rPr kumimoji="1" lang="en-US" altLang="ko-Kore-KR" dirty="0"/>
              <a:t>test acc</a:t>
            </a:r>
            <a:r>
              <a:rPr kumimoji="1" lang="ko-Kore-KR" altLang="en-US" dirty="0"/>
              <a:t>가 가장 높은 </a:t>
            </a:r>
            <a:r>
              <a:rPr kumimoji="1" lang="en-US" altLang="ko-Kore-KR" dirty="0"/>
              <a:t>model</a:t>
            </a:r>
            <a:r>
              <a:rPr kumimoji="1" lang="ko-Kore-KR" altLang="en-US" dirty="0"/>
              <a:t>을 찾을 수 없음</a:t>
            </a:r>
            <a:endParaRPr kumimoji="1" lang="en-US" altLang="ko-Kore-KR" dirty="0"/>
          </a:p>
          <a:p>
            <a:r>
              <a:rPr kumimoji="1" lang="ko-Kore-KR" altLang="en-US" dirty="0"/>
              <a:t>따라서 </a:t>
            </a:r>
            <a:r>
              <a:rPr kumimoji="1" lang="en-US" altLang="ko-Kore-KR" dirty="0"/>
              <a:t>Oracle</a:t>
            </a:r>
            <a:r>
              <a:rPr kumimoji="1" lang="ko-Kore-KR" altLang="en-US" dirty="0"/>
              <a:t>과 가장 비슷한 선택을 하는게 목표</a:t>
            </a:r>
          </a:p>
        </p:txBody>
      </p:sp>
    </p:spTree>
    <p:extLst>
      <p:ext uri="{BB962C8B-B14F-4D97-AF65-F5344CB8AC3E}">
        <p14:creationId xmlns:p14="http://schemas.microsoft.com/office/powerpoint/2010/main" val="148424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Experiments</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7" name="그림 6">
            <a:extLst>
              <a:ext uri="{FF2B5EF4-FFF2-40B4-BE49-F238E27FC236}">
                <a16:creationId xmlns:a16="http://schemas.microsoft.com/office/drawing/2014/main" id="{39BDF1BF-F0BB-924D-BFA5-F02F21339D51}"/>
              </a:ext>
            </a:extLst>
          </p:cNvPr>
          <p:cNvPicPr>
            <a:picLocks noChangeAspect="1"/>
          </p:cNvPicPr>
          <p:nvPr/>
        </p:nvPicPr>
        <p:blipFill>
          <a:blip r:embed="rId2"/>
          <a:stretch>
            <a:fillRect/>
          </a:stretch>
        </p:blipFill>
        <p:spPr>
          <a:xfrm>
            <a:off x="340240" y="533628"/>
            <a:ext cx="10280676" cy="4752521"/>
          </a:xfrm>
          <a:prstGeom prst="rect">
            <a:avLst/>
          </a:prstGeom>
        </p:spPr>
      </p:pic>
      <p:sp>
        <p:nvSpPr>
          <p:cNvPr id="9" name="직사각형 8">
            <a:extLst>
              <a:ext uri="{FF2B5EF4-FFF2-40B4-BE49-F238E27FC236}">
                <a16:creationId xmlns:a16="http://schemas.microsoft.com/office/drawing/2014/main" id="{BD26FC03-260D-FA4F-96A3-2573A0A2CEB8}"/>
              </a:ext>
            </a:extLst>
          </p:cNvPr>
          <p:cNvSpPr/>
          <p:nvPr/>
        </p:nvSpPr>
        <p:spPr>
          <a:xfrm>
            <a:off x="1273629" y="1397682"/>
            <a:ext cx="2514600" cy="25264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1" name="꺾인 연결선[E] 10">
            <a:extLst>
              <a:ext uri="{FF2B5EF4-FFF2-40B4-BE49-F238E27FC236}">
                <a16:creationId xmlns:a16="http://schemas.microsoft.com/office/drawing/2014/main" id="{577137A5-528D-F842-8F39-F7994E21CEA5}"/>
              </a:ext>
            </a:extLst>
          </p:cNvPr>
          <p:cNvCxnSpPr>
            <a:cxnSpLocks/>
            <a:stCxn id="9" idx="0"/>
            <a:endCxn id="12" idx="1"/>
          </p:cNvCxnSpPr>
          <p:nvPr/>
        </p:nvCxnSpPr>
        <p:spPr>
          <a:xfrm rot="5400000" flipH="1" flipV="1">
            <a:off x="2667371" y="429224"/>
            <a:ext cx="832016" cy="110490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36BCE3-7081-0143-9C45-ED126109CBDB}"/>
              </a:ext>
            </a:extLst>
          </p:cNvPr>
          <p:cNvSpPr txBox="1"/>
          <p:nvPr/>
        </p:nvSpPr>
        <p:spPr>
          <a:xfrm>
            <a:off x="3635829" y="381000"/>
            <a:ext cx="789062" cy="369332"/>
          </a:xfrm>
          <a:prstGeom prst="rect">
            <a:avLst/>
          </a:prstGeom>
          <a:noFill/>
        </p:spPr>
        <p:txBody>
          <a:bodyPr wrap="none" rtlCol="0">
            <a:spAutoFit/>
          </a:bodyPr>
          <a:lstStyle/>
          <a:p>
            <a:r>
              <a:rPr kumimoji="1" lang="en-US" altLang="ko-Kore-KR" dirty="0">
                <a:solidFill>
                  <a:srgbClr val="FF0000"/>
                </a:solidFill>
              </a:rPr>
              <a:t>Oracle</a:t>
            </a:r>
            <a:endParaRPr kumimoji="1" lang="ko-Kore-KR" altLang="en-US" dirty="0">
              <a:solidFill>
                <a:srgbClr val="FF0000"/>
              </a:solidFill>
            </a:endParaRPr>
          </a:p>
        </p:txBody>
      </p:sp>
      <p:sp>
        <p:nvSpPr>
          <p:cNvPr id="16" name="TextBox 15">
            <a:extLst>
              <a:ext uri="{FF2B5EF4-FFF2-40B4-BE49-F238E27FC236}">
                <a16:creationId xmlns:a16="http://schemas.microsoft.com/office/drawing/2014/main" id="{6CB1198F-5F44-7D4D-826A-53BE4BD881AD}"/>
              </a:ext>
            </a:extLst>
          </p:cNvPr>
          <p:cNvSpPr txBox="1"/>
          <p:nvPr/>
        </p:nvSpPr>
        <p:spPr>
          <a:xfrm>
            <a:off x="587829" y="5382370"/>
            <a:ext cx="8672310" cy="646331"/>
          </a:xfrm>
          <a:prstGeom prst="rect">
            <a:avLst/>
          </a:prstGeom>
          <a:noFill/>
        </p:spPr>
        <p:txBody>
          <a:bodyPr wrap="none" rtlCol="0">
            <a:spAutoFit/>
          </a:bodyPr>
          <a:lstStyle/>
          <a:p>
            <a:r>
              <a:rPr lang="en" altLang="ko-Kore-KR" dirty="0"/>
              <a:t>N=172</a:t>
            </a:r>
            <a:r>
              <a:rPr lang="ko-KR" altLang="en-US" dirty="0"/>
              <a:t>로 하여 </a:t>
            </a:r>
            <a:r>
              <a:rPr lang="en" altLang="ko-Kore-KR" dirty="0"/>
              <a:t>predictor</a:t>
            </a:r>
            <a:r>
              <a:rPr lang="ko-KR" altLang="en-US" dirty="0" err="1"/>
              <a:t>를</a:t>
            </a:r>
            <a:r>
              <a:rPr lang="ko-KR" altLang="en-US" dirty="0"/>
              <a:t> 학습시키고 </a:t>
            </a:r>
            <a:r>
              <a:rPr lang="en" altLang="ko-Kore-KR" dirty="0"/>
              <a:t>k</a:t>
            </a:r>
            <a:r>
              <a:rPr lang="ko-KR" altLang="en-US" dirty="0" err="1"/>
              <a:t>를</a:t>
            </a:r>
            <a:r>
              <a:rPr lang="ko-KR" altLang="en-US" dirty="0"/>
              <a:t> 변화시키면서 성능을 측정해본 결과이다</a:t>
            </a:r>
            <a:r>
              <a:rPr lang="en-US" altLang="ko-KR" dirty="0"/>
              <a:t>.</a:t>
            </a:r>
          </a:p>
          <a:p>
            <a:r>
              <a:rPr lang="en" altLang="ko-Kore-KR" dirty="0"/>
              <a:t>x</a:t>
            </a:r>
            <a:r>
              <a:rPr lang="ko-KR" altLang="en-US" dirty="0"/>
              <a:t>축은 </a:t>
            </a:r>
            <a:r>
              <a:rPr lang="en" altLang="ko-Kore-KR" dirty="0"/>
              <a:t>total sample</a:t>
            </a:r>
            <a:r>
              <a:rPr lang="ko-KR" altLang="en-US" dirty="0"/>
              <a:t>로 </a:t>
            </a:r>
            <a:r>
              <a:rPr lang="en" altLang="ko-Kore-KR" dirty="0"/>
              <a:t>N+K </a:t>
            </a:r>
            <a:r>
              <a:rPr lang="ko-KR" altLang="en-US" dirty="0"/>
              <a:t>값이다</a:t>
            </a:r>
            <a:r>
              <a:rPr lang="en-US" altLang="ko-KR" dirty="0"/>
              <a:t>. </a:t>
            </a:r>
            <a:r>
              <a:rPr lang="ko-KR" altLang="en-US" dirty="0"/>
              <a:t>여기서 </a:t>
            </a:r>
            <a:r>
              <a:rPr lang="en" altLang="ko-Kore-KR" dirty="0"/>
              <a:t>N</a:t>
            </a:r>
            <a:r>
              <a:rPr lang="ko-KR" altLang="en-US" dirty="0"/>
              <a:t>은 </a:t>
            </a:r>
            <a:r>
              <a:rPr lang="en-US" altLang="ko-KR" dirty="0"/>
              <a:t>172</a:t>
            </a:r>
            <a:r>
              <a:rPr lang="ko-KR" altLang="en-US" dirty="0"/>
              <a:t>로 고정되어 있으므로 </a:t>
            </a:r>
            <a:r>
              <a:rPr lang="en" altLang="ko-Kore-KR" dirty="0"/>
              <a:t>k</a:t>
            </a:r>
            <a:r>
              <a:rPr lang="ko-KR" altLang="en-US" dirty="0"/>
              <a:t>값만 변한다</a:t>
            </a:r>
            <a:r>
              <a:rPr lang="en-US" altLang="ko-KR" dirty="0"/>
              <a:t>. </a:t>
            </a:r>
            <a:endParaRPr kumimoji="1" lang="ko-Kore-KR" altLang="en-US" dirty="0"/>
          </a:p>
        </p:txBody>
      </p:sp>
    </p:spTree>
    <p:extLst>
      <p:ext uri="{BB962C8B-B14F-4D97-AF65-F5344CB8AC3E}">
        <p14:creationId xmlns:p14="http://schemas.microsoft.com/office/powerpoint/2010/main" val="22921034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Experiments</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6" name="TextBox 15">
            <a:extLst>
              <a:ext uri="{FF2B5EF4-FFF2-40B4-BE49-F238E27FC236}">
                <a16:creationId xmlns:a16="http://schemas.microsoft.com/office/drawing/2014/main" id="{6CB1198F-5F44-7D4D-826A-53BE4BD881AD}"/>
              </a:ext>
            </a:extLst>
          </p:cNvPr>
          <p:cNvSpPr txBox="1"/>
          <p:nvPr/>
        </p:nvSpPr>
        <p:spPr>
          <a:xfrm>
            <a:off x="587829" y="5382370"/>
            <a:ext cx="11258147" cy="646331"/>
          </a:xfrm>
          <a:prstGeom prst="rect">
            <a:avLst/>
          </a:prstGeom>
          <a:noFill/>
        </p:spPr>
        <p:txBody>
          <a:bodyPr wrap="none" rtlCol="0">
            <a:spAutoFit/>
          </a:bodyPr>
          <a:lstStyle/>
          <a:p>
            <a:r>
              <a:rPr lang="en" altLang="ko-Kore-KR" dirty="0"/>
              <a:t>fig7</a:t>
            </a:r>
            <a:r>
              <a:rPr lang="ko-KR" altLang="en-US" dirty="0"/>
              <a:t>은 </a:t>
            </a:r>
            <a:r>
              <a:rPr lang="en" altLang="ko-Kore-KR" dirty="0"/>
              <a:t>N</a:t>
            </a:r>
            <a:r>
              <a:rPr lang="ko-KR" altLang="en-US" dirty="0"/>
              <a:t>에 따른 성능 측정 결과이다</a:t>
            </a:r>
            <a:r>
              <a:rPr lang="en-US" altLang="ko-KR" dirty="0"/>
              <a:t>. </a:t>
            </a:r>
          </a:p>
          <a:p>
            <a:r>
              <a:rPr lang="en" altLang="ko-Kore-KR" dirty="0"/>
              <a:t>N</a:t>
            </a:r>
            <a:r>
              <a:rPr lang="ko-KR" altLang="en-US" dirty="0"/>
              <a:t>이 낮은 경우 완전히 </a:t>
            </a:r>
            <a:r>
              <a:rPr lang="en" altLang="ko-Kore-KR" dirty="0"/>
              <a:t>under perform </a:t>
            </a:r>
            <a:r>
              <a:rPr lang="ko-KR" altLang="en-US" dirty="0"/>
              <a:t>하고 </a:t>
            </a:r>
            <a:r>
              <a:rPr lang="en" altLang="ko-Kore-KR" dirty="0"/>
              <a:t>N</a:t>
            </a:r>
            <a:r>
              <a:rPr lang="ko-KR" altLang="en-US" dirty="0"/>
              <a:t>이 너무 많아도 성능이 좋지 않다</a:t>
            </a:r>
            <a:r>
              <a:rPr lang="en-US" altLang="ko-KR" dirty="0"/>
              <a:t>. </a:t>
            </a:r>
            <a:r>
              <a:rPr lang="ko-KR" altLang="en-US" dirty="0"/>
              <a:t>실험에서는 </a:t>
            </a:r>
            <a:r>
              <a:rPr lang="en-US" altLang="ko-KR" dirty="0"/>
              <a:t>172</a:t>
            </a:r>
            <a:r>
              <a:rPr lang="ko-KR" altLang="en-US" dirty="0"/>
              <a:t>가 최고로 나옴</a:t>
            </a:r>
            <a:r>
              <a:rPr lang="en-US" altLang="ko-KR" dirty="0"/>
              <a:t>. </a:t>
            </a:r>
            <a:endParaRPr kumimoji="1" lang="ko-Kore-KR" altLang="en-US" dirty="0"/>
          </a:p>
        </p:txBody>
      </p:sp>
      <p:pic>
        <p:nvPicPr>
          <p:cNvPr id="2" name="그림 1">
            <a:extLst>
              <a:ext uri="{FF2B5EF4-FFF2-40B4-BE49-F238E27FC236}">
                <a16:creationId xmlns:a16="http://schemas.microsoft.com/office/drawing/2014/main" id="{ACA4E5DE-8571-BA45-8125-0515844A88DB}"/>
              </a:ext>
            </a:extLst>
          </p:cNvPr>
          <p:cNvPicPr>
            <a:picLocks noChangeAspect="1"/>
          </p:cNvPicPr>
          <p:nvPr/>
        </p:nvPicPr>
        <p:blipFill>
          <a:blip r:embed="rId2"/>
          <a:stretch>
            <a:fillRect/>
          </a:stretch>
        </p:blipFill>
        <p:spPr>
          <a:xfrm>
            <a:off x="340240" y="761543"/>
            <a:ext cx="10264051" cy="4428501"/>
          </a:xfrm>
          <a:prstGeom prst="rect">
            <a:avLst/>
          </a:prstGeom>
        </p:spPr>
      </p:pic>
    </p:spTree>
    <p:extLst>
      <p:ext uri="{BB962C8B-B14F-4D97-AF65-F5344CB8AC3E}">
        <p14:creationId xmlns:p14="http://schemas.microsoft.com/office/powerpoint/2010/main" val="2972465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5" y="143730"/>
            <a:ext cx="11511519" cy="968680"/>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 GENERATE MODEL DESCRIPTIONS WITH A CONTROLLER RECURRENT NEURAL NETWORK </a:t>
            </a:r>
            <a:endParaRPr lang="en" altLang="ko-Kore-KR" dirty="0">
              <a:latin typeface="Times New Roman" panose="02020603050405020304" pitchFamily="18" charset="0"/>
              <a:cs typeface="Times New Roman" panose="02020603050405020304" pitchFamily="18" charset="0"/>
            </a:endParaRPr>
          </a:p>
          <a:p>
            <a:pPr algn="l"/>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0" name="TextBox 9">
            <a:extLst>
              <a:ext uri="{FF2B5EF4-FFF2-40B4-BE49-F238E27FC236}">
                <a16:creationId xmlns:a16="http://schemas.microsoft.com/office/drawing/2014/main" id="{3B30FA1A-AB16-6D4D-9411-12F2F75EDCD8}"/>
              </a:ext>
            </a:extLst>
          </p:cNvPr>
          <p:cNvSpPr txBox="1"/>
          <p:nvPr/>
        </p:nvSpPr>
        <p:spPr>
          <a:xfrm>
            <a:off x="340240" y="1035669"/>
            <a:ext cx="8625663" cy="369332"/>
          </a:xfrm>
          <a:prstGeom prst="rect">
            <a:avLst/>
          </a:prstGeom>
          <a:noFill/>
        </p:spPr>
        <p:txBody>
          <a:bodyPr wrap="square">
            <a:spAutoFit/>
          </a:bodyPr>
          <a:lstStyle/>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we can use the controller to generate their hyperparameters as a sequence of tokens: </a:t>
            </a:r>
            <a:endParaRPr lang="en" altLang="ko-Kore-KR" dirty="0">
              <a:latin typeface="Times New Roman" panose="02020603050405020304" pitchFamily="18" charset="0"/>
              <a:cs typeface="Times New Roman" panose="02020603050405020304" pitchFamily="18" charset="0"/>
            </a:endParaRPr>
          </a:p>
        </p:txBody>
      </p:sp>
      <p:pic>
        <p:nvPicPr>
          <p:cNvPr id="12" name="그림 11">
            <a:extLst>
              <a:ext uri="{FF2B5EF4-FFF2-40B4-BE49-F238E27FC236}">
                <a16:creationId xmlns:a16="http://schemas.microsoft.com/office/drawing/2014/main" id="{058B2308-3494-0949-B379-1A33EA8EA0B4}"/>
              </a:ext>
            </a:extLst>
          </p:cNvPr>
          <p:cNvPicPr>
            <a:picLocks noChangeAspect="1"/>
          </p:cNvPicPr>
          <p:nvPr/>
        </p:nvPicPr>
        <p:blipFill>
          <a:blip r:embed="rId2"/>
          <a:stretch>
            <a:fillRect/>
          </a:stretch>
        </p:blipFill>
        <p:spPr>
          <a:xfrm>
            <a:off x="2199461" y="1520605"/>
            <a:ext cx="7347099" cy="2960771"/>
          </a:xfrm>
          <a:prstGeom prst="rect">
            <a:avLst/>
          </a:prstGeom>
        </p:spPr>
      </p:pic>
      <p:sp>
        <p:nvSpPr>
          <p:cNvPr id="13" name="TextBox 12">
            <a:extLst>
              <a:ext uri="{FF2B5EF4-FFF2-40B4-BE49-F238E27FC236}">
                <a16:creationId xmlns:a16="http://schemas.microsoft.com/office/drawing/2014/main" id="{E0E80449-B450-8C40-893D-66DB059BB49F}"/>
              </a:ext>
            </a:extLst>
          </p:cNvPr>
          <p:cNvSpPr txBox="1"/>
          <p:nvPr/>
        </p:nvSpPr>
        <p:spPr>
          <a:xfrm>
            <a:off x="340240" y="4596560"/>
            <a:ext cx="11756039" cy="1200329"/>
          </a:xfrm>
          <a:prstGeom prst="rect">
            <a:avLst/>
          </a:prstGeom>
          <a:noFill/>
        </p:spPr>
        <p:txBody>
          <a:bodyPr wrap="none" rtlCol="0">
            <a:spAutoFit/>
          </a:bodyPr>
          <a:lstStyle/>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In experiments, the process of generating an architecture stops if the number of layers exceeds a certain value. </a:t>
            </a: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This value follows a schedule where we increase it as training progresses. </a:t>
            </a: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Once the controller RNN finishes generating an architecture, a neural network with this architecture is built and trained. </a:t>
            </a: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kumimoji="1" lang="ko-Kore-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0644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3" name="TextBox 12">
            <a:extLst>
              <a:ext uri="{FF2B5EF4-FFF2-40B4-BE49-F238E27FC236}">
                <a16:creationId xmlns:a16="http://schemas.microsoft.com/office/drawing/2014/main" id="{45D75BB4-E8BE-6945-A2A8-D1C9E0868AD2}"/>
              </a:ext>
            </a:extLst>
          </p:cNvPr>
          <p:cNvSpPr txBox="1"/>
          <p:nvPr/>
        </p:nvSpPr>
        <p:spPr>
          <a:xfrm>
            <a:off x="233915" y="668215"/>
            <a:ext cx="10996247" cy="1200329"/>
          </a:xfrm>
          <a:prstGeom prst="rect">
            <a:avLst/>
          </a:prstGeom>
          <a:noFill/>
        </p:spPr>
        <p:txBody>
          <a:bodyPr wrap="square">
            <a:spAutoFit/>
          </a:bodyPr>
          <a:lstStyle/>
          <a:p>
            <a:r>
              <a:rPr lang="en" altLang="ko-Kore-KR" dirty="0"/>
              <a:t>Predictors based NAS </a:t>
            </a:r>
            <a:r>
              <a:rPr lang="ko-KR" altLang="en-US" dirty="0"/>
              <a:t>에서 </a:t>
            </a:r>
            <a:r>
              <a:rPr lang="en" altLang="ko-Kore-KR" dirty="0"/>
              <a:t>NAS-bench 101 </a:t>
            </a:r>
            <a:r>
              <a:rPr lang="ko-KR" altLang="en-US" dirty="0"/>
              <a:t>활용하여 그 성능을 확인했고</a:t>
            </a:r>
            <a:r>
              <a:rPr lang="en-US" altLang="ko-KR" dirty="0"/>
              <a:t>. </a:t>
            </a:r>
            <a:r>
              <a:rPr lang="ko-KR" altLang="en-US" dirty="0"/>
              <a:t>단순 </a:t>
            </a:r>
            <a:r>
              <a:rPr lang="en" altLang="ko-Kore-KR" dirty="0"/>
              <a:t>regression model</a:t>
            </a:r>
            <a:r>
              <a:rPr lang="ko-KR" altLang="en-US" dirty="0"/>
              <a:t>이 아니라 </a:t>
            </a:r>
            <a:r>
              <a:rPr lang="en" altLang="ko-Kore-KR" dirty="0"/>
              <a:t>predictor</a:t>
            </a:r>
            <a:r>
              <a:rPr lang="ko-KR" altLang="en-US" dirty="0"/>
              <a:t>로 </a:t>
            </a:r>
            <a:r>
              <a:rPr lang="en" altLang="ko-Kore-KR" dirty="0"/>
              <a:t>GCN</a:t>
            </a:r>
            <a:r>
              <a:rPr lang="ko-KR" altLang="en-US" dirty="0"/>
              <a:t>활용</a:t>
            </a:r>
          </a:p>
          <a:p>
            <a:r>
              <a:rPr lang="en" altLang="ko-Kore-KR" dirty="0"/>
              <a:t>GCN</a:t>
            </a:r>
            <a:r>
              <a:rPr lang="ko-KR" altLang="en-US" dirty="0"/>
              <a:t>에서도 단순 성능을 예측하는 </a:t>
            </a:r>
            <a:r>
              <a:rPr lang="ko-KR" altLang="en-US" dirty="0" err="1"/>
              <a:t>예측기가</a:t>
            </a:r>
            <a:r>
              <a:rPr lang="ko-KR" altLang="en-US" dirty="0"/>
              <a:t> 아니라 추가적으로 </a:t>
            </a:r>
            <a:r>
              <a:rPr lang="en-US" altLang="ko-KR" dirty="0"/>
              <a:t>1</a:t>
            </a:r>
            <a:r>
              <a:rPr lang="ko-KR" altLang="en-US" dirty="0"/>
              <a:t>개의 </a:t>
            </a:r>
            <a:r>
              <a:rPr lang="en" altLang="ko-Kore-KR" dirty="0"/>
              <a:t>classifier stage</a:t>
            </a:r>
            <a:r>
              <a:rPr lang="ko-KR" altLang="en-US" dirty="0" err="1"/>
              <a:t>를</a:t>
            </a:r>
            <a:r>
              <a:rPr lang="ko-KR" altLang="en-US" dirty="0"/>
              <a:t> 추가해서 너무 이상한 모델들을 </a:t>
            </a:r>
            <a:r>
              <a:rPr lang="en-US" altLang="ko-KR" dirty="0"/>
              <a:t>1</a:t>
            </a:r>
            <a:r>
              <a:rPr lang="ko-KR" altLang="en-US" dirty="0"/>
              <a:t>차적으로 걸러내서 끝부분에 있는 </a:t>
            </a:r>
            <a:r>
              <a:rPr lang="ko-KR" altLang="en-US" dirty="0" err="1"/>
              <a:t>예측기의</a:t>
            </a:r>
            <a:r>
              <a:rPr lang="ko-KR" altLang="en-US" dirty="0"/>
              <a:t> 예측 범위를 더 좁게 할 수 있도록 도와줌</a:t>
            </a:r>
            <a:r>
              <a:rPr lang="en-US" altLang="ko-KR" dirty="0"/>
              <a:t>.</a:t>
            </a:r>
          </a:p>
        </p:txBody>
      </p:sp>
    </p:spTree>
    <p:extLst>
      <p:ext uri="{BB962C8B-B14F-4D97-AF65-F5344CB8AC3E}">
        <p14:creationId xmlns:p14="http://schemas.microsoft.com/office/powerpoint/2010/main" val="37280320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3999" y="2533520"/>
            <a:ext cx="9144000" cy="1048117"/>
          </a:xfrm>
        </p:spPr>
        <p:txBody>
          <a:bodyPr>
            <a:noAutofit/>
          </a:bodyPr>
          <a:lstStyle/>
          <a:p>
            <a:r>
              <a:rPr lang="en" altLang="ko-Kore-KR" dirty="0">
                <a:latin typeface="Times New Roman" panose="02020603050405020304" pitchFamily="18" charset="0"/>
                <a:cs typeface="Times New Roman" panose="02020603050405020304" pitchFamily="18" charset="0"/>
              </a:rPr>
              <a:t>Neural architecture search without training 2021</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1483614" y="3581637"/>
            <a:ext cx="9224769" cy="307777"/>
          </a:xfrm>
          <a:prstGeom prst="rect">
            <a:avLst/>
          </a:prstGeom>
          <a:noFill/>
        </p:spPr>
        <p:txBody>
          <a:bodyPr wrap="none" rtlCol="0">
            <a:spAutoFit/>
          </a:bodyPr>
          <a:lstStyle/>
          <a:p>
            <a:pPr algn="ctr"/>
            <a:r>
              <a:rPr lang="en" altLang="ko-Kore-KR" sz="1400" dirty="0">
                <a:latin typeface="Times New Roman" panose="02020603050405020304" pitchFamily="18" charset="0"/>
                <a:cs typeface="Times New Roman" panose="02020603050405020304" pitchFamily="18" charset="0"/>
              </a:rPr>
              <a:t>Mellor, Joe, et al. "Neural architecture search without training." </a:t>
            </a:r>
            <a:r>
              <a:rPr lang="en" altLang="ko-Kore-KR" sz="1400" i="1" dirty="0">
                <a:effectLst/>
                <a:latin typeface="Times New Roman" panose="02020603050405020304" pitchFamily="18" charset="0"/>
                <a:cs typeface="Times New Roman" panose="02020603050405020304" pitchFamily="18" charset="0"/>
              </a:rPr>
              <a:t>International Conference on Machine Learning</a:t>
            </a:r>
            <a:r>
              <a:rPr lang="en" altLang="ko-Kore-KR" sz="1400" dirty="0">
                <a:latin typeface="Times New Roman" panose="02020603050405020304" pitchFamily="18" charset="0"/>
                <a:cs typeface="Times New Roman" panose="02020603050405020304" pitchFamily="18" charset="0"/>
              </a:rPr>
              <a:t>. PMLR, 2021.</a:t>
            </a:r>
          </a:p>
        </p:txBody>
      </p:sp>
    </p:spTree>
    <p:extLst>
      <p:ext uri="{BB962C8B-B14F-4D97-AF65-F5344CB8AC3E}">
        <p14:creationId xmlns:p14="http://schemas.microsoft.com/office/powerpoint/2010/main" val="4514294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258315" y="513428"/>
            <a:ext cx="10560789" cy="600260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ko-KR" altLang="en-US" dirty="0"/>
              <a:t>핸드 디자인 </a:t>
            </a:r>
            <a:r>
              <a:rPr lang="ko-KR" altLang="en-US" dirty="0" err="1"/>
              <a:t>뉴럴</a:t>
            </a:r>
            <a:r>
              <a:rPr lang="ko-KR" altLang="en-US" dirty="0"/>
              <a:t> 네트워크를 만드는 시간과 노력은 너무 크기 때문에 </a:t>
            </a:r>
            <a:r>
              <a:rPr lang="en" altLang="ko-Kore-KR" dirty="0"/>
              <a:t>NAS </a:t>
            </a:r>
            <a:r>
              <a:rPr lang="ko-KR" altLang="en-US" dirty="0"/>
              <a:t>연구가 발전함</a:t>
            </a:r>
            <a:r>
              <a:rPr lang="en-US" altLang="ko-KR" dirty="0"/>
              <a:t>. </a:t>
            </a:r>
          </a:p>
          <a:p>
            <a:pPr marL="742950" lvl="1" indent="-285750">
              <a:buFont typeface="Arial" panose="020B0604020202020204" pitchFamily="34" charset="0"/>
              <a:buChar char="•"/>
            </a:pPr>
            <a:r>
              <a:rPr lang="ko-KR" altLang="en-US" dirty="0"/>
              <a:t>하지만 </a:t>
            </a:r>
            <a:r>
              <a:rPr lang="en" altLang="ko-Kore-KR" dirty="0"/>
              <a:t>NAS</a:t>
            </a:r>
            <a:r>
              <a:rPr lang="ko-KR" altLang="en-US" dirty="0"/>
              <a:t>알고리즘들은 </a:t>
            </a:r>
            <a:r>
              <a:rPr lang="en" altLang="ko-Kore-KR" dirty="0"/>
              <a:t>search process</a:t>
            </a:r>
            <a:r>
              <a:rPr lang="ko-KR" altLang="en-US" dirty="0"/>
              <a:t>에서 굉장히 많은 수의 후보 네트워크를 학습 </a:t>
            </a:r>
            <a:r>
              <a:rPr lang="ko-KR" altLang="en-US" dirty="0" err="1"/>
              <a:t>시켜야하기</a:t>
            </a:r>
            <a:r>
              <a:rPr lang="ko-KR" altLang="en-US" dirty="0"/>
              <a:t> 때문에 느리거나 비싼 경향이 있음</a:t>
            </a:r>
            <a:r>
              <a:rPr lang="en-US" altLang="ko-KR" dirty="0"/>
              <a:t>. </a:t>
            </a:r>
          </a:p>
          <a:p>
            <a:pPr marL="742950" lvl="1" indent="-285750">
              <a:buFont typeface="Arial" panose="020B0604020202020204" pitchFamily="34" charset="0"/>
              <a:buChar char="•"/>
            </a:pPr>
            <a:r>
              <a:rPr lang="ko-KR" altLang="en-US" dirty="0"/>
              <a:t>이런 문제는 우리가 만약 학습된 네트워크의 </a:t>
            </a:r>
            <a:r>
              <a:rPr lang="en" altLang="ko-Kore-KR" dirty="0"/>
              <a:t>acc</a:t>
            </a:r>
            <a:r>
              <a:rPr lang="ko-KR" altLang="en-US" dirty="0" err="1"/>
              <a:t>를</a:t>
            </a:r>
            <a:r>
              <a:rPr lang="ko-KR" altLang="en-US" dirty="0"/>
              <a:t> 초기에 부분적으로 예측할 수 있으면 피할 수 있다</a:t>
            </a:r>
            <a:r>
              <a:rPr lang="en-US" altLang="ko-KR" dirty="0"/>
              <a:t>.</a:t>
            </a:r>
          </a:p>
          <a:p>
            <a:pPr marL="742950" lvl="1"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lnSpc>
                <a:spcPct val="150000"/>
              </a:lnSpc>
              <a:buFont typeface="Arial" panose="020B0604020202020204" pitchFamily="34" charset="0"/>
              <a:buChar char="•"/>
            </a:pPr>
            <a:r>
              <a:rPr lang="ko-KR" altLang="en-US" dirty="0"/>
              <a:t>우리는 훈련되지 않은 네트워크에서 데이터 포인트 간의 활성화의 중복을 조사하고 이것이 네트워크 작업의 훈련된 성능을 유용하게 나타내는 측정을 제공할 수 있는 방법에 동기를 부여</a:t>
            </a:r>
            <a:endParaRPr lang="en-US" altLang="ko-KR" dirty="0"/>
          </a:p>
          <a:p>
            <a:pPr marL="742950" lvl="1" indent="-285750">
              <a:buFont typeface="Arial" panose="020B0604020202020204" pitchFamily="34" charset="0"/>
              <a:buChar char="•"/>
            </a:pPr>
            <a:r>
              <a:rPr lang="ko-KR" altLang="en-US" dirty="0"/>
              <a:t>학습되지 않은 네트워크에 대한 미니 배치의 데이터 포인트 간 활성화 맵 중복을 검사하고 네트워크의 </a:t>
            </a:r>
            <a:r>
              <a:rPr lang="en" altLang="ko-Kore-KR" dirty="0"/>
              <a:t>linear map</a:t>
            </a:r>
            <a:r>
              <a:rPr lang="ko-KR" altLang="en-US" dirty="0"/>
              <a:t>은 </a:t>
            </a:r>
            <a:r>
              <a:rPr lang="en" altLang="ko-Kore-KR" dirty="0" err="1"/>
              <a:t>ReLU</a:t>
            </a:r>
            <a:r>
              <a:rPr lang="ko-KR" altLang="en-US" dirty="0"/>
              <a:t>의 활성화 패턴에 반응하는 이진 코드로 </a:t>
            </a:r>
            <a:r>
              <a:rPr lang="ko-KR" altLang="en-US" dirty="0" err="1"/>
              <a:t>유니크하게</a:t>
            </a:r>
            <a:r>
              <a:rPr lang="ko-KR" altLang="en-US" dirty="0"/>
              <a:t> 식별된다</a:t>
            </a:r>
            <a:r>
              <a:rPr lang="en-US" altLang="ko-KR" dirty="0"/>
              <a:t>.</a:t>
            </a:r>
          </a:p>
          <a:p>
            <a:pPr marL="742950" lvl="1" indent="-285750">
              <a:buFont typeface="Arial" panose="020B0604020202020204" pitchFamily="34" charset="0"/>
              <a:buChar char="•"/>
            </a:pPr>
            <a:r>
              <a:rPr lang="ko-KR" altLang="en-US" dirty="0"/>
              <a:t>이진 코드 사이의 </a:t>
            </a:r>
            <a:r>
              <a:rPr lang="ko-KR" altLang="en-US" dirty="0" err="1"/>
              <a:t>해밍</a:t>
            </a:r>
            <a:r>
              <a:rPr lang="ko-KR" altLang="en-US" dirty="0"/>
              <a:t> </a:t>
            </a:r>
            <a:r>
              <a:rPr lang="ko-KR" altLang="en-US" dirty="0" err="1"/>
              <a:t>디스턴스는</a:t>
            </a:r>
            <a:r>
              <a:rPr lang="ko-KR" altLang="en-US" dirty="0"/>
              <a:t> 잘 작동하는 네트워크에 대해 커널 매트릭스 </a:t>
            </a:r>
            <a:r>
              <a:rPr lang="en" altLang="ko-Kore-KR" dirty="0" err="1"/>
              <a:t>Kh</a:t>
            </a:r>
            <a:r>
              <a:rPr lang="ko-KR" altLang="en-US" dirty="0" err="1"/>
              <a:t>를</a:t>
            </a:r>
            <a:r>
              <a:rPr lang="ko-KR" altLang="en-US" dirty="0"/>
              <a:t> 정의하는데 사용할 수 있다</a:t>
            </a:r>
            <a:r>
              <a:rPr lang="en-US" altLang="ko-KR" dirty="0"/>
              <a:t>. </a:t>
            </a:r>
            <a:r>
              <a:rPr lang="ko-KR" altLang="en-US" dirty="0"/>
              <a:t>우리는 </a:t>
            </a:r>
            <a:r>
              <a:rPr lang="en" altLang="ko-Kore-KR" dirty="0" err="1"/>
              <a:t>Kh</a:t>
            </a:r>
            <a:r>
              <a:rPr lang="en" altLang="ko-Kore-KR" dirty="0"/>
              <a:t> matrix </a:t>
            </a:r>
            <a:r>
              <a:rPr lang="ko-KR" altLang="en-US" dirty="0"/>
              <a:t>기반으로 </a:t>
            </a:r>
            <a:r>
              <a:rPr lang="en" altLang="ko-Kore-KR" dirty="0"/>
              <a:t>score</a:t>
            </a:r>
            <a:r>
              <a:rPr lang="ko-KR" altLang="en-US" dirty="0" err="1"/>
              <a:t>를</a:t>
            </a:r>
            <a:r>
              <a:rPr lang="ko-KR" altLang="en-US" dirty="0"/>
              <a:t> 고안하고 입력 및 네트워크 초기화에 대한 견고성을 입증</a:t>
            </a:r>
          </a:p>
          <a:p>
            <a:pPr marL="742950" lvl="1" indent="-285750">
              <a:lnSpc>
                <a:spcPct val="150000"/>
              </a:lnSpc>
              <a:buFont typeface="Arial" panose="020B0604020202020204" pitchFamily="34" charset="0"/>
              <a:buChar char="•"/>
            </a:pPr>
            <a:endParaRPr lang="en-US" altLang="ko-KR" dirty="0"/>
          </a:p>
          <a:p>
            <a:pPr marL="285750" indent="-285750">
              <a:lnSpc>
                <a:spcPct val="150000"/>
              </a:lnSpc>
              <a:buFont typeface="Arial" panose="020B0604020202020204" pitchFamily="34" charset="0"/>
              <a:buChar char="•"/>
            </a:pPr>
            <a:r>
              <a:rPr lang="en-US" altLang="ko-KR" b="1" dirty="0"/>
              <a:t>Result</a:t>
            </a:r>
          </a:p>
          <a:p>
            <a:pPr marL="742950" lvl="1" indent="-285750">
              <a:lnSpc>
                <a:spcPct val="150000"/>
              </a:lnSpc>
              <a:buFont typeface="Arial" panose="020B0604020202020204" pitchFamily="34" charset="0"/>
              <a:buChar char="•"/>
            </a:pPr>
            <a:r>
              <a:rPr lang="en" altLang="ko-Kore-KR" dirty="0"/>
              <a:t>CIFAR10 </a:t>
            </a:r>
            <a:r>
              <a:rPr lang="ko-KR" altLang="en-US" dirty="0"/>
              <a:t>에 </a:t>
            </a:r>
            <a:r>
              <a:rPr lang="en" altLang="ko-Kore-KR" dirty="0"/>
              <a:t>NAS-bench201 search space</a:t>
            </a:r>
            <a:r>
              <a:rPr lang="ko-KR" altLang="en-US" dirty="0"/>
              <a:t>에서 </a:t>
            </a:r>
            <a:r>
              <a:rPr lang="en-US" altLang="ko-KR" dirty="0"/>
              <a:t>30</a:t>
            </a:r>
            <a:r>
              <a:rPr lang="ko-KR" altLang="en-US" dirty="0" err="1"/>
              <a:t>초만에</a:t>
            </a:r>
            <a:r>
              <a:rPr lang="ko-KR" altLang="en-US" dirty="0"/>
              <a:t> </a:t>
            </a:r>
            <a:r>
              <a:rPr lang="en-US" altLang="ko-KR" dirty="0"/>
              <a:t>92%</a:t>
            </a:r>
            <a:r>
              <a:rPr lang="ko-KR" altLang="en-US" dirty="0"/>
              <a:t>정확도의 아키텍처를 찾을 수 있음</a:t>
            </a:r>
            <a:r>
              <a:rPr lang="en-US" altLang="ko-KR" dirty="0"/>
              <a:t>. </a:t>
            </a:r>
            <a:endParaRPr lang="en-US" altLang="ko-KR" b="1"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24935250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35118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effectLst/>
              </a:rPr>
              <a:t>Scoring Networks at </a:t>
            </a:r>
            <a:r>
              <a:rPr lang="en" altLang="ko-Kore-KR" b="1" dirty="0" err="1">
                <a:effectLst/>
              </a:rPr>
              <a:t>Initialisation</a:t>
            </a:r>
            <a:endParaRPr lang="en" altLang="ko-Kore-KR" b="1" dirty="0">
              <a:effectLst/>
            </a:endParaRPr>
          </a:p>
          <a:p>
            <a:pPr marL="285750" indent="-285750">
              <a:lnSpc>
                <a:spcPct val="150000"/>
              </a:lnSpc>
              <a:buFont typeface="Arial" panose="020B0604020202020204" pitchFamily="34" charset="0"/>
              <a:buChar char="•"/>
            </a:pPr>
            <a:r>
              <a:rPr lang="ko-KR" altLang="en-US" dirty="0"/>
              <a:t>우리의 목표는 최종 학습된 네트워크의 정확도를 나타내는 방식으로 초기화 시 네트워크 아키텍처를 채점하는 방법을 고안하는 것</a:t>
            </a:r>
            <a:r>
              <a:rPr lang="en-US" altLang="ko-KR" dirty="0"/>
              <a:t>. </a:t>
            </a:r>
            <a:r>
              <a:rPr lang="ko-KR" altLang="en-US" dirty="0"/>
              <a:t>이것은 </a:t>
            </a:r>
            <a:r>
              <a:rPr lang="en" altLang="ko-Kore-KR" dirty="0"/>
              <a:t>NAS</a:t>
            </a:r>
            <a:r>
              <a:rPr lang="ko-KR" altLang="en-US" dirty="0"/>
              <a:t>의 비싼 </a:t>
            </a:r>
            <a:r>
              <a:rPr lang="en" altLang="ko-Kore-KR" dirty="0"/>
              <a:t>inner loop train </a:t>
            </a:r>
            <a:r>
              <a:rPr lang="ko-KR" altLang="en-US" dirty="0"/>
              <a:t>단계를 대체</a:t>
            </a:r>
            <a:r>
              <a:rPr lang="en-US" altLang="ko-KR" dirty="0"/>
              <a:t>(</a:t>
            </a:r>
            <a:r>
              <a:rPr lang="ko-KR" altLang="en-US" dirty="0"/>
              <a:t>아키텍처 샘플링 → </a:t>
            </a:r>
            <a:r>
              <a:rPr lang="en" altLang="ko-Kore-KR" b="1" dirty="0">
                <a:effectLst/>
              </a:rPr>
              <a:t>train</a:t>
            </a:r>
            <a:r>
              <a:rPr lang="en" altLang="ko-Kore-KR" dirty="0"/>
              <a:t> → evaluate → update) </a:t>
            </a:r>
          </a:p>
          <a:p>
            <a:pPr marL="285750" indent="-285750">
              <a:buFont typeface="Arial" panose="020B0604020202020204" pitchFamily="34" charset="0"/>
              <a:buChar char="•"/>
            </a:pPr>
            <a:r>
              <a:rPr lang="en" altLang="ko-Kore-KR" dirty="0" err="1"/>
              <a:t>ReLU</a:t>
            </a:r>
            <a:r>
              <a:rPr lang="ko-KR" altLang="en-US" dirty="0" err="1"/>
              <a:t>를</a:t>
            </a:r>
            <a:r>
              <a:rPr lang="ko-KR" altLang="en-US" dirty="0"/>
              <a:t> 가진 신경망을 감안할 때</a:t>
            </a:r>
            <a:r>
              <a:rPr lang="en-US" altLang="ko-KR" dirty="0"/>
              <a:t>, </a:t>
            </a:r>
            <a:r>
              <a:rPr lang="ko-KR" altLang="en-US" dirty="0"/>
              <a:t>우리는 각 </a:t>
            </a:r>
            <a:r>
              <a:rPr lang="en" altLang="ko-Kore-KR" dirty="0"/>
              <a:t>layer</a:t>
            </a:r>
            <a:r>
              <a:rPr lang="ko-KR" altLang="en-US" dirty="0"/>
              <a:t>의 각 단위에서 단위가 비활성 또는 활성에 대한 이진 지표를 식별할 수 있음 </a:t>
            </a:r>
            <a:r>
              <a:rPr lang="en-US" altLang="ko-KR" dirty="0"/>
              <a:t>(</a:t>
            </a:r>
            <a:r>
              <a:rPr lang="en" altLang="ko-Kore-KR" dirty="0" err="1"/>
              <a:t>ReLU</a:t>
            </a:r>
            <a:r>
              <a:rPr lang="ko-KR" altLang="en-US" dirty="0"/>
              <a:t>가 </a:t>
            </a:r>
            <a:r>
              <a:rPr lang="en" altLang="ko-Kore-KR" dirty="0"/>
              <a:t>output</a:t>
            </a:r>
            <a:r>
              <a:rPr lang="ko-KR" altLang="en-US" dirty="0" err="1"/>
              <a:t>으로</a:t>
            </a:r>
            <a:r>
              <a:rPr lang="ko-KR" altLang="en-US" dirty="0"/>
              <a:t> </a:t>
            </a:r>
            <a:r>
              <a:rPr lang="en-US" altLang="ko-KR" dirty="0"/>
              <a:t>0 </a:t>
            </a:r>
            <a:r>
              <a:rPr lang="ko-KR" altLang="en-US" dirty="0"/>
              <a:t>또는 </a:t>
            </a:r>
            <a:r>
              <a:rPr lang="en" altLang="ko-Kore-KR" dirty="0"/>
              <a:t>x</a:t>
            </a:r>
            <a:r>
              <a:rPr lang="ko-KR" altLang="en-US" dirty="0" err="1"/>
              <a:t>를</a:t>
            </a:r>
            <a:r>
              <a:rPr lang="ko-KR" altLang="en-US" dirty="0"/>
              <a:t> 내기 때문에 </a:t>
            </a:r>
            <a:r>
              <a:rPr lang="en" altLang="ko-Kore-KR" dirty="0" err="1"/>
              <a:t>ReLU</a:t>
            </a:r>
            <a:r>
              <a:rPr lang="ko-KR" altLang="en-US" dirty="0"/>
              <a:t>가 </a:t>
            </a:r>
            <a:r>
              <a:rPr lang="en-US" altLang="ko-KR" dirty="0"/>
              <a:t>0</a:t>
            </a:r>
            <a:r>
              <a:rPr lang="ko-KR" altLang="en-US" dirty="0"/>
              <a:t>을 출력하는 경우는 비활성 </a:t>
            </a:r>
            <a:r>
              <a:rPr lang="en-US" altLang="ko-KR" dirty="0"/>
              <a:t>1</a:t>
            </a:r>
            <a:r>
              <a:rPr lang="ko-KR" altLang="en-US" dirty="0"/>
              <a:t>을 출력하는 경우는 활성</a:t>
            </a:r>
            <a:r>
              <a:rPr lang="en-US" altLang="ko-KR" dirty="0"/>
              <a:t>)</a:t>
            </a:r>
          </a:p>
          <a:p>
            <a:pPr marL="285750" indent="-285750">
              <a:buFont typeface="Arial" panose="020B0604020202020204" pitchFamily="34" charset="0"/>
              <a:buChar char="•"/>
            </a:pPr>
            <a:r>
              <a:rPr lang="ko-KR" altLang="en-US" dirty="0"/>
              <a:t>이러한 지표 변수를 수정하면</a:t>
            </a:r>
            <a:r>
              <a:rPr lang="en-US" altLang="ko-KR" dirty="0"/>
              <a:t>, </a:t>
            </a:r>
            <a:r>
              <a:rPr lang="ko-KR" altLang="en-US" dirty="0"/>
              <a:t>네트워크가 이제 선형 연산자에 의해 로컬로 정의된다</a:t>
            </a:r>
            <a:r>
              <a:rPr lang="en-US" altLang="ko-KR" dirty="0"/>
              <a:t>. </a:t>
            </a:r>
            <a:r>
              <a:rPr lang="en" altLang="ko-Kore-KR" dirty="0"/>
              <a:t>neural network</a:t>
            </a:r>
            <a:r>
              <a:rPr lang="ko-KR" altLang="en-US" dirty="0"/>
              <a:t>에서 </a:t>
            </a:r>
            <a:r>
              <a:rPr lang="en" altLang="ko-Kore-KR" dirty="0" err="1"/>
              <a:t>ReLU</a:t>
            </a:r>
            <a:r>
              <a:rPr lang="ko-KR" altLang="en-US" dirty="0"/>
              <a:t>가 </a:t>
            </a:r>
            <a:r>
              <a:rPr lang="en" altLang="ko-Kore-KR" dirty="0"/>
              <a:t>non-linear activation function</a:t>
            </a:r>
            <a:r>
              <a:rPr lang="ko-KR" altLang="en-US" dirty="0"/>
              <a:t>이고 나머지 연산들은 단지 선형연산자로만 이루어진다는 의미</a:t>
            </a:r>
          </a:p>
          <a:p>
            <a:pPr marL="285750" indent="-285750">
              <a:lnSpc>
                <a:spcPct val="150000"/>
              </a:lnSpc>
              <a:buFont typeface="Arial" panose="020B0604020202020204" pitchFamily="34" charset="0"/>
              <a:buChar char="•"/>
            </a:pPr>
            <a:endParaRPr lang="en" altLang="ko-Kore-KR" b="1" dirty="0">
              <a:effectLst/>
            </a:endParaRPr>
          </a:p>
        </p:txBody>
      </p:sp>
      <p:pic>
        <p:nvPicPr>
          <p:cNvPr id="2" name="그림 1">
            <a:extLst>
              <a:ext uri="{FF2B5EF4-FFF2-40B4-BE49-F238E27FC236}">
                <a16:creationId xmlns:a16="http://schemas.microsoft.com/office/drawing/2014/main" id="{9E47EF57-7968-164D-9974-16936A34C456}"/>
              </a:ext>
            </a:extLst>
          </p:cNvPr>
          <p:cNvPicPr>
            <a:picLocks noChangeAspect="1"/>
          </p:cNvPicPr>
          <p:nvPr/>
        </p:nvPicPr>
        <p:blipFill>
          <a:blip r:embed="rId2"/>
          <a:stretch>
            <a:fillRect/>
          </a:stretch>
        </p:blipFill>
        <p:spPr>
          <a:xfrm>
            <a:off x="455693" y="801592"/>
            <a:ext cx="8839200" cy="4536521"/>
          </a:xfrm>
          <a:prstGeom prst="rect">
            <a:avLst/>
          </a:prstGeom>
        </p:spPr>
      </p:pic>
      <p:sp>
        <p:nvSpPr>
          <p:cNvPr id="9" name="TextBox 8">
            <a:extLst>
              <a:ext uri="{FF2B5EF4-FFF2-40B4-BE49-F238E27FC236}">
                <a16:creationId xmlns:a16="http://schemas.microsoft.com/office/drawing/2014/main" id="{36E05A3D-8E05-1640-9E21-32671AE0050D}"/>
              </a:ext>
            </a:extLst>
          </p:cNvPr>
          <p:cNvSpPr txBox="1"/>
          <p:nvPr/>
        </p:nvSpPr>
        <p:spPr>
          <a:xfrm>
            <a:off x="668020" y="5353942"/>
            <a:ext cx="10007600" cy="923330"/>
          </a:xfrm>
          <a:prstGeom prst="rect">
            <a:avLst/>
          </a:prstGeom>
          <a:noFill/>
        </p:spPr>
        <p:txBody>
          <a:bodyPr wrap="square">
            <a:spAutoFit/>
          </a:bodyPr>
          <a:lstStyle/>
          <a:p>
            <a:r>
              <a:rPr lang="ko-KR" altLang="en-US" dirty="0"/>
              <a:t>두 입력에서 훈련되지 않은 네트워크에 의해 유도된 두 이진 코드 사이의 </a:t>
            </a:r>
            <a:r>
              <a:rPr lang="ko-KR" altLang="en-US" dirty="0" err="1"/>
              <a:t>해밍</a:t>
            </a:r>
            <a:r>
              <a:rPr lang="ko-KR" altLang="en-US" dirty="0"/>
              <a:t> 거리 </a:t>
            </a:r>
            <a:r>
              <a:rPr lang="en" altLang="ko-Kore-KR" dirty="0" err="1"/>
              <a:t>dH</a:t>
            </a:r>
            <a:r>
              <a:rPr lang="en" altLang="ko-Kore-KR" dirty="0"/>
              <a:t>(</a:t>
            </a:r>
            <a:r>
              <a:rPr lang="en" altLang="ko-Kore-KR" dirty="0" err="1"/>
              <a:t>ci,cj</a:t>
            </a:r>
            <a:r>
              <a:rPr lang="en" altLang="ko-Kore-KR" dirty="0"/>
              <a:t>)</a:t>
            </a:r>
            <a:r>
              <a:rPr lang="ko-KR" altLang="en-US" dirty="0" err="1"/>
              <a:t>를</a:t>
            </a:r>
            <a:r>
              <a:rPr lang="ko-KR" altLang="en-US" dirty="0"/>
              <a:t> 두 입력이 얼마나 다른지에 대한 척도로 사용합니다</a:t>
            </a:r>
            <a:r>
              <a:rPr lang="en-US" altLang="ko-KR" dirty="0"/>
              <a:t>.</a:t>
            </a:r>
            <a:r>
              <a:rPr lang="ko-KR" altLang="en-US" b="1" dirty="0">
                <a:effectLst/>
              </a:rPr>
              <a:t> </a:t>
            </a:r>
            <a:r>
              <a:rPr lang="ko-KR" altLang="en-US" b="1" dirty="0" err="1">
                <a:effectLst/>
              </a:rPr>
              <a:t>해밍거리와</a:t>
            </a:r>
            <a:r>
              <a:rPr lang="ko-KR" altLang="en-US" b="1" dirty="0">
                <a:effectLst/>
              </a:rPr>
              <a:t> </a:t>
            </a:r>
            <a:r>
              <a:rPr lang="en" altLang="ko-Kore-KR" b="1" dirty="0" err="1">
                <a:effectLst/>
              </a:rPr>
              <a:t>ReLU</a:t>
            </a:r>
            <a:r>
              <a:rPr lang="ko-KR" altLang="en-US" b="1" dirty="0">
                <a:effectLst/>
              </a:rPr>
              <a:t>의 노드의 개수를 통해 커널 매트릭스 </a:t>
            </a:r>
            <a:r>
              <a:rPr lang="en" altLang="ko-Kore-KR" b="1" dirty="0" err="1">
                <a:effectLst/>
              </a:rPr>
              <a:t>Kh</a:t>
            </a:r>
            <a:r>
              <a:rPr lang="ko-KR" altLang="en-US" b="1" dirty="0" err="1">
                <a:effectLst/>
              </a:rPr>
              <a:t>를</a:t>
            </a:r>
            <a:r>
              <a:rPr lang="ko-KR" altLang="en-US" b="1" dirty="0">
                <a:effectLst/>
              </a:rPr>
              <a:t> 계산 </a:t>
            </a:r>
            <a:endParaRPr lang="ko-Kore-KR" altLang="en-US" dirty="0"/>
          </a:p>
        </p:txBody>
      </p:sp>
      <p:sp>
        <p:nvSpPr>
          <p:cNvPr id="7" name="TextBox 6">
            <a:extLst>
              <a:ext uri="{FF2B5EF4-FFF2-40B4-BE49-F238E27FC236}">
                <a16:creationId xmlns:a16="http://schemas.microsoft.com/office/drawing/2014/main" id="{2FEE9C75-1E32-2442-8DE0-38F9B7DAA74C}"/>
              </a:ext>
            </a:extLst>
          </p:cNvPr>
          <p:cNvSpPr txBox="1"/>
          <p:nvPr/>
        </p:nvSpPr>
        <p:spPr>
          <a:xfrm>
            <a:off x="7164587" y="499921"/>
            <a:ext cx="5087675" cy="307777"/>
          </a:xfrm>
          <a:prstGeom prst="rect">
            <a:avLst/>
          </a:prstGeom>
          <a:noFill/>
        </p:spPr>
        <p:txBody>
          <a:bodyPr wrap="none" rtlCol="0">
            <a:spAutoFit/>
          </a:bodyPr>
          <a:lstStyle/>
          <a:p>
            <a:r>
              <a:rPr kumimoji="1" lang="ko-Kore-KR" altLang="en-US" sz="1400" dirty="0">
                <a:highlight>
                  <a:srgbClr val="FFFF00"/>
                </a:highlight>
              </a:rPr>
              <a:t>각 </a:t>
            </a:r>
            <a:r>
              <a:rPr kumimoji="1" lang="en-US" altLang="ko-Kore-KR" sz="1400" dirty="0" err="1">
                <a:highlight>
                  <a:srgbClr val="FFFF00"/>
                </a:highlight>
              </a:rPr>
              <a:t>ReLU</a:t>
            </a:r>
            <a:r>
              <a:rPr kumimoji="1" lang="en-US" altLang="ko-Kore-KR" sz="1400" dirty="0">
                <a:highlight>
                  <a:srgbClr val="FFFF00"/>
                </a:highlight>
              </a:rPr>
              <a:t> node</a:t>
            </a:r>
            <a:r>
              <a:rPr kumimoji="1" lang="ko-Kore-KR" altLang="en-US" sz="1400" dirty="0">
                <a:highlight>
                  <a:srgbClr val="FFFF00"/>
                </a:highlight>
              </a:rPr>
              <a:t>가 </a:t>
            </a:r>
            <a:r>
              <a:rPr kumimoji="1" lang="en-US" altLang="ko-Kore-KR" sz="1400" dirty="0">
                <a:highlight>
                  <a:srgbClr val="FFFF00"/>
                </a:highlight>
              </a:rPr>
              <a:t>input</a:t>
            </a:r>
            <a:r>
              <a:rPr kumimoji="1" lang="ko-Kore-KR" altLang="en-US" sz="1400" dirty="0">
                <a:highlight>
                  <a:srgbClr val="FFFF00"/>
                </a:highlight>
              </a:rPr>
              <a:t>에 대해서 활성 영역과 비활성 영역을 나눔</a:t>
            </a:r>
          </a:p>
        </p:txBody>
      </p:sp>
      <p:sp>
        <p:nvSpPr>
          <p:cNvPr id="10" name="TextBox 9">
            <a:extLst>
              <a:ext uri="{FF2B5EF4-FFF2-40B4-BE49-F238E27FC236}">
                <a16:creationId xmlns:a16="http://schemas.microsoft.com/office/drawing/2014/main" id="{9C9502C8-59CC-3345-8814-3410BE87B48A}"/>
              </a:ext>
            </a:extLst>
          </p:cNvPr>
          <p:cNvSpPr txBox="1"/>
          <p:nvPr/>
        </p:nvSpPr>
        <p:spPr>
          <a:xfrm>
            <a:off x="7177166" y="869285"/>
            <a:ext cx="4235455" cy="307777"/>
          </a:xfrm>
          <a:prstGeom prst="rect">
            <a:avLst/>
          </a:prstGeom>
          <a:noFill/>
        </p:spPr>
        <p:txBody>
          <a:bodyPr wrap="none" rtlCol="0">
            <a:spAutoFit/>
          </a:bodyPr>
          <a:lstStyle/>
          <a:p>
            <a:r>
              <a:rPr kumimoji="1" lang="ko-Kore-KR" altLang="en-US" sz="1400" dirty="0">
                <a:highlight>
                  <a:srgbClr val="FFFF00"/>
                </a:highlight>
              </a:rPr>
              <a:t>활성 영역과 비활성 영역의 교차를 이진 코드로 표현</a:t>
            </a:r>
          </a:p>
        </p:txBody>
      </p:sp>
      <p:sp>
        <p:nvSpPr>
          <p:cNvPr id="11" name="TextBox 10">
            <a:extLst>
              <a:ext uri="{FF2B5EF4-FFF2-40B4-BE49-F238E27FC236}">
                <a16:creationId xmlns:a16="http://schemas.microsoft.com/office/drawing/2014/main" id="{5C15A8B3-3F08-8845-AF12-7B9162F21887}"/>
              </a:ext>
            </a:extLst>
          </p:cNvPr>
          <p:cNvSpPr txBox="1"/>
          <p:nvPr/>
        </p:nvSpPr>
        <p:spPr>
          <a:xfrm>
            <a:off x="7164587" y="1379711"/>
            <a:ext cx="4861652" cy="523220"/>
          </a:xfrm>
          <a:prstGeom prst="rect">
            <a:avLst/>
          </a:prstGeom>
          <a:noFill/>
        </p:spPr>
        <p:txBody>
          <a:bodyPr wrap="none" rtlCol="0">
            <a:spAutoFit/>
          </a:bodyPr>
          <a:lstStyle/>
          <a:p>
            <a:r>
              <a:rPr kumimoji="1" lang="ko-Kore-KR" altLang="en-US" sz="1400" dirty="0">
                <a:highlight>
                  <a:srgbClr val="FFFF00"/>
                </a:highlight>
              </a:rPr>
              <a:t>다음 </a:t>
            </a:r>
            <a:r>
              <a:rPr kumimoji="1" lang="en-US" altLang="ko-Kore-KR" sz="1400" dirty="0" err="1">
                <a:highlight>
                  <a:srgbClr val="FFFF00"/>
                </a:highlight>
              </a:rPr>
              <a:t>ReLU</a:t>
            </a:r>
            <a:r>
              <a:rPr kumimoji="1" lang="en-US" altLang="ko-Kore-KR" sz="1400" dirty="0">
                <a:highlight>
                  <a:srgbClr val="FFFF00"/>
                </a:highlight>
              </a:rPr>
              <a:t> Node</a:t>
            </a:r>
            <a:r>
              <a:rPr kumimoji="1" lang="ko-Kore-KR" altLang="en-US" sz="1400" dirty="0">
                <a:highlight>
                  <a:srgbClr val="FFFF00"/>
                </a:highlight>
              </a:rPr>
              <a:t>에서 같은 방식으로 교차 활성 지역을 표현함</a:t>
            </a:r>
            <a:endParaRPr kumimoji="1" lang="en-US" altLang="ko-Kore-KR" sz="1400" dirty="0">
              <a:highlight>
                <a:srgbClr val="FFFF00"/>
              </a:highlight>
            </a:endParaRPr>
          </a:p>
          <a:p>
            <a:r>
              <a:rPr kumimoji="1" lang="ko-Kore-KR" altLang="en-US" sz="1400" dirty="0">
                <a:highlight>
                  <a:srgbClr val="FFFF00"/>
                </a:highlight>
              </a:rPr>
              <a:t>주어진 노드에 대해서 선형 영역이 유니크하게 정의된다</a:t>
            </a:r>
            <a:r>
              <a:rPr kumimoji="1" lang="en-US" altLang="ko-Kore-KR" sz="1400" dirty="0">
                <a:highlight>
                  <a:srgbClr val="FFFF00"/>
                </a:highlight>
              </a:rPr>
              <a:t>.</a:t>
            </a:r>
            <a:endParaRPr kumimoji="1" lang="ko-Kore-KR" altLang="en-US" sz="1400" dirty="0">
              <a:highlight>
                <a:srgbClr val="FFFF00"/>
              </a:highlight>
            </a:endParaRPr>
          </a:p>
        </p:txBody>
      </p:sp>
      <p:pic>
        <p:nvPicPr>
          <p:cNvPr id="12" name="그림 11">
            <a:extLst>
              <a:ext uri="{FF2B5EF4-FFF2-40B4-BE49-F238E27FC236}">
                <a16:creationId xmlns:a16="http://schemas.microsoft.com/office/drawing/2014/main" id="{855825D9-D95C-B344-B159-BD22D0327812}"/>
              </a:ext>
            </a:extLst>
          </p:cNvPr>
          <p:cNvPicPr>
            <a:picLocks noChangeAspect="1"/>
          </p:cNvPicPr>
          <p:nvPr/>
        </p:nvPicPr>
        <p:blipFill>
          <a:blip r:embed="rId3"/>
          <a:stretch>
            <a:fillRect/>
          </a:stretch>
        </p:blipFill>
        <p:spPr>
          <a:xfrm>
            <a:off x="3314813" y="3069852"/>
            <a:ext cx="8128000" cy="2654300"/>
          </a:xfrm>
          <a:prstGeom prst="rect">
            <a:avLst/>
          </a:prstGeom>
        </p:spPr>
      </p:pic>
    </p:spTree>
    <p:extLst>
      <p:ext uri="{BB962C8B-B14F-4D97-AF65-F5344CB8AC3E}">
        <p14:creationId xmlns:p14="http://schemas.microsoft.com/office/powerpoint/2010/main" val="13322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12936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dirty="0"/>
              <a:t>compute KH for a random subset of NAS-Bench- 201 networks </a:t>
            </a:r>
            <a:r>
              <a:rPr lang="en" altLang="ko-Kore-KR" b="1" dirty="0">
                <a:effectLst/>
              </a:rPr>
              <a:t>at </a:t>
            </a:r>
            <a:r>
              <a:rPr lang="en" altLang="ko-Kore-KR" b="1" dirty="0" err="1">
                <a:effectLst/>
              </a:rPr>
              <a:t>initialisation</a:t>
            </a:r>
            <a:r>
              <a:rPr lang="en" altLang="ko-Kore-KR" b="1" dirty="0">
                <a:effectLst/>
              </a:rPr>
              <a:t> </a:t>
            </a:r>
            <a:r>
              <a:rPr lang="en" altLang="ko-Kore-KR" dirty="0"/>
              <a:t>for a mini-batch of CIFAR-10 images</a:t>
            </a:r>
          </a:p>
          <a:p>
            <a:pPr marL="285750" indent="-285750">
              <a:lnSpc>
                <a:spcPct val="150000"/>
              </a:lnSpc>
              <a:buFont typeface="Arial" panose="020B0604020202020204" pitchFamily="34" charset="0"/>
              <a:buChar char="•"/>
            </a:pPr>
            <a:r>
              <a:rPr lang="ko-KR" altLang="en-US" dirty="0"/>
              <a:t>높은 성능의 네트워크는 유사성이 높은 </a:t>
            </a:r>
            <a:r>
              <a:rPr lang="ko-KR" altLang="en-US" dirty="0" err="1"/>
              <a:t>비대각선</a:t>
            </a:r>
            <a:r>
              <a:rPr lang="ko-KR" altLang="en-US" dirty="0"/>
              <a:t> 요소가 적다</a:t>
            </a:r>
            <a:r>
              <a:rPr lang="en-US" altLang="ko-KR" dirty="0"/>
              <a:t>. </a:t>
            </a:r>
            <a:r>
              <a:rPr lang="ko-KR" altLang="en-US" dirty="0"/>
              <a:t>우리는 이 관찰을 사용하여 </a:t>
            </a:r>
            <a:r>
              <a:rPr lang="en" altLang="ko-Kore-KR" dirty="0"/>
              <a:t>NAS</a:t>
            </a:r>
            <a:r>
              <a:rPr lang="ko-KR" altLang="en-US" dirty="0"/>
              <a:t>의 값비싼 훈련 단계 대신 훈련되지 않은 네트워크의 최종 성능을 예측할 수 있다</a:t>
            </a:r>
            <a:r>
              <a:rPr lang="en-US" altLang="ko-KR" dirty="0"/>
              <a:t>.</a:t>
            </a:r>
            <a:endParaRPr lang="en" altLang="ko-Kore-KR" b="1" dirty="0">
              <a:effectLst/>
            </a:endParaRPr>
          </a:p>
        </p:txBody>
      </p:sp>
      <p:pic>
        <p:nvPicPr>
          <p:cNvPr id="3" name="그림 2">
            <a:extLst>
              <a:ext uri="{FF2B5EF4-FFF2-40B4-BE49-F238E27FC236}">
                <a16:creationId xmlns:a16="http://schemas.microsoft.com/office/drawing/2014/main" id="{137C824A-C697-EE49-AD2B-A6A94B4404E3}"/>
              </a:ext>
            </a:extLst>
          </p:cNvPr>
          <p:cNvPicPr>
            <a:picLocks noChangeAspect="1"/>
          </p:cNvPicPr>
          <p:nvPr/>
        </p:nvPicPr>
        <p:blipFill>
          <a:blip r:embed="rId2"/>
          <a:stretch>
            <a:fillRect/>
          </a:stretch>
        </p:blipFill>
        <p:spPr>
          <a:xfrm>
            <a:off x="446566" y="1961839"/>
            <a:ext cx="3965414" cy="4280315"/>
          </a:xfrm>
          <a:prstGeom prst="rect">
            <a:avLst/>
          </a:prstGeom>
        </p:spPr>
      </p:pic>
      <p:sp>
        <p:nvSpPr>
          <p:cNvPr id="14" name="TextBox 13">
            <a:extLst>
              <a:ext uri="{FF2B5EF4-FFF2-40B4-BE49-F238E27FC236}">
                <a16:creationId xmlns:a16="http://schemas.microsoft.com/office/drawing/2014/main" id="{E231D91F-74F7-B744-BEF2-47B105FAC560}"/>
              </a:ext>
            </a:extLst>
          </p:cNvPr>
          <p:cNvSpPr txBox="1"/>
          <p:nvPr/>
        </p:nvSpPr>
        <p:spPr>
          <a:xfrm>
            <a:off x="4832033" y="2513831"/>
            <a:ext cx="6097904" cy="3139321"/>
          </a:xfrm>
          <a:prstGeom prst="rect">
            <a:avLst/>
          </a:prstGeom>
          <a:noFill/>
        </p:spPr>
        <p:txBody>
          <a:bodyPr wrap="square">
            <a:spAutoFit/>
          </a:bodyPr>
          <a:lstStyle/>
          <a:p>
            <a:r>
              <a:rPr lang="ko-KR" altLang="en-US" dirty="0"/>
              <a:t>바이너리 코드는 결국 서로 다른 </a:t>
            </a:r>
            <a:r>
              <a:rPr lang="en" altLang="ko-Kore-KR" dirty="0" err="1"/>
              <a:t>ReLU</a:t>
            </a:r>
            <a:r>
              <a:rPr lang="en" altLang="ko-Kore-KR" dirty="0"/>
              <a:t> </a:t>
            </a:r>
            <a:r>
              <a:rPr lang="ko-KR" altLang="en-US" dirty="0"/>
              <a:t>유닛 노드들의 활성화 영역에 대한 것</a:t>
            </a:r>
            <a:r>
              <a:rPr lang="en-US" altLang="ko-KR" dirty="0"/>
              <a:t>. </a:t>
            </a:r>
          </a:p>
          <a:p>
            <a:r>
              <a:rPr lang="ko-KR" altLang="en-US" dirty="0"/>
              <a:t>근데 네트워크가 잘 작동하려면 서로 다른 영역들이 활성화 되는 것이 많아야 하니까 </a:t>
            </a:r>
            <a:r>
              <a:rPr lang="en-US" altLang="ko-KR" dirty="0"/>
              <a:t>111</a:t>
            </a:r>
            <a:r>
              <a:rPr lang="ko-KR" altLang="en-US" dirty="0"/>
              <a:t>이러한 이진코드들이 많이 있어야 함</a:t>
            </a:r>
            <a:r>
              <a:rPr lang="en-US" altLang="ko-KR" dirty="0"/>
              <a:t>. </a:t>
            </a:r>
          </a:p>
          <a:p>
            <a:r>
              <a:rPr lang="ko-KR" altLang="en-US" dirty="0"/>
              <a:t>즉 </a:t>
            </a:r>
            <a:r>
              <a:rPr lang="en" altLang="ko-Kore-KR" dirty="0"/>
              <a:t>ci </a:t>
            </a:r>
            <a:r>
              <a:rPr lang="en" altLang="ko-Kore-KR" dirty="0" err="1"/>
              <a:t>cj</a:t>
            </a:r>
            <a:r>
              <a:rPr lang="en" altLang="ko-Kore-KR" dirty="0"/>
              <a:t> </a:t>
            </a:r>
            <a:r>
              <a:rPr lang="ko-KR" altLang="en-US" dirty="0"/>
              <a:t>의 </a:t>
            </a:r>
            <a:r>
              <a:rPr lang="ko-KR" altLang="en-US" dirty="0" err="1"/>
              <a:t>해밍거리가</a:t>
            </a:r>
            <a:r>
              <a:rPr lang="ko-KR" altLang="en-US" dirty="0"/>
              <a:t> 멀수록 좋음 그러므로 </a:t>
            </a:r>
            <a:r>
              <a:rPr lang="en" altLang="ko-Kore-KR" dirty="0"/>
              <a:t>Na - dh</a:t>
            </a:r>
            <a:r>
              <a:rPr lang="ko-KR" altLang="en-US" dirty="0"/>
              <a:t>값이 </a:t>
            </a:r>
            <a:r>
              <a:rPr lang="en" altLang="ko-Kore-KR" dirty="0"/>
              <a:t>diagonal</a:t>
            </a:r>
            <a:r>
              <a:rPr lang="ko-KR" altLang="en-US" dirty="0"/>
              <a:t>은 같은 </a:t>
            </a:r>
            <a:r>
              <a:rPr lang="en" altLang="ko-Kore-KR" dirty="0"/>
              <a:t>c1 c1 </a:t>
            </a:r>
            <a:r>
              <a:rPr lang="ko-KR" altLang="en-US" dirty="0"/>
              <a:t>이런 애들이니까 거리가 </a:t>
            </a:r>
            <a:r>
              <a:rPr lang="en-US" altLang="ko-KR" dirty="0"/>
              <a:t>0</a:t>
            </a:r>
            <a:r>
              <a:rPr lang="ko-KR" altLang="en-US" dirty="0"/>
              <a:t>이고 </a:t>
            </a:r>
            <a:r>
              <a:rPr lang="en" altLang="ko-Kore-KR" dirty="0" err="1"/>
              <a:t>Kh</a:t>
            </a:r>
            <a:r>
              <a:rPr lang="ko-KR" altLang="en-US" dirty="0"/>
              <a:t>값이 </a:t>
            </a:r>
            <a:r>
              <a:rPr lang="en-US" altLang="ko-KR" dirty="0"/>
              <a:t>1 </a:t>
            </a:r>
          </a:p>
          <a:p>
            <a:r>
              <a:rPr lang="en" altLang="ko-Kore-KR" dirty="0"/>
              <a:t>off-diagonal</a:t>
            </a:r>
            <a:r>
              <a:rPr lang="ko-KR" altLang="en-US" dirty="0"/>
              <a:t>인 애들은 서로 거리가 멀어야 좋은 네트워크 이니까 </a:t>
            </a:r>
            <a:r>
              <a:rPr lang="en" altLang="ko-Kore-KR" dirty="0"/>
              <a:t>N - d </a:t>
            </a:r>
            <a:r>
              <a:rPr lang="ko-KR" altLang="en-US" dirty="0"/>
              <a:t>의 값이 작을 수록 좋고</a:t>
            </a:r>
            <a:r>
              <a:rPr lang="en-US" altLang="ko-KR" dirty="0"/>
              <a:t>, </a:t>
            </a:r>
            <a:r>
              <a:rPr lang="ko-KR" altLang="en-US" dirty="0"/>
              <a:t>그래서 </a:t>
            </a:r>
            <a:r>
              <a:rPr lang="en" altLang="ko-Kore-KR" dirty="0" err="1"/>
              <a:t>Kh</a:t>
            </a:r>
            <a:r>
              <a:rPr lang="en" altLang="ko-Kore-KR" dirty="0"/>
              <a:t> matrix</a:t>
            </a:r>
            <a:r>
              <a:rPr lang="ko-KR" altLang="en-US" dirty="0" err="1"/>
              <a:t>를</a:t>
            </a:r>
            <a:r>
              <a:rPr lang="ko-KR" altLang="en-US" dirty="0"/>
              <a:t> </a:t>
            </a:r>
            <a:r>
              <a:rPr lang="en" altLang="ko-Kore-KR" dirty="0"/>
              <a:t>Log </a:t>
            </a:r>
            <a:r>
              <a:rPr lang="ko-KR" altLang="en-US" dirty="0"/>
              <a:t>취해서 </a:t>
            </a:r>
            <a:r>
              <a:rPr lang="en" altLang="ko-Kore-KR" dirty="0"/>
              <a:t>untrained network</a:t>
            </a:r>
            <a:r>
              <a:rPr lang="ko-KR" altLang="en-US" dirty="0"/>
              <a:t>의 </a:t>
            </a:r>
            <a:r>
              <a:rPr lang="en" altLang="ko-Kore-KR" dirty="0"/>
              <a:t>score</a:t>
            </a:r>
            <a:r>
              <a:rPr lang="ko-KR" altLang="en-US" dirty="0"/>
              <a:t>로 사용</a:t>
            </a:r>
            <a:endParaRPr lang="ko-Kore-KR" altLang="en-US" dirty="0"/>
          </a:p>
        </p:txBody>
      </p:sp>
      <p:pic>
        <p:nvPicPr>
          <p:cNvPr id="15" name="그림 14">
            <a:extLst>
              <a:ext uri="{FF2B5EF4-FFF2-40B4-BE49-F238E27FC236}">
                <a16:creationId xmlns:a16="http://schemas.microsoft.com/office/drawing/2014/main" id="{4A57A4DA-1266-9C48-A18F-F44697F12575}"/>
              </a:ext>
            </a:extLst>
          </p:cNvPr>
          <p:cNvPicPr>
            <a:picLocks noChangeAspect="1"/>
          </p:cNvPicPr>
          <p:nvPr/>
        </p:nvPicPr>
        <p:blipFill>
          <a:blip r:embed="rId3"/>
          <a:stretch>
            <a:fillRect/>
          </a:stretch>
        </p:blipFill>
        <p:spPr>
          <a:xfrm>
            <a:off x="4832033" y="5744115"/>
            <a:ext cx="5537200" cy="647700"/>
          </a:xfrm>
          <a:prstGeom prst="rect">
            <a:avLst/>
          </a:prstGeom>
        </p:spPr>
      </p:pic>
    </p:spTree>
    <p:extLst>
      <p:ext uri="{BB962C8B-B14F-4D97-AF65-F5344CB8AC3E}">
        <p14:creationId xmlns:p14="http://schemas.microsoft.com/office/powerpoint/2010/main" val="36481374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16" name="그림 15">
            <a:extLst>
              <a:ext uri="{FF2B5EF4-FFF2-40B4-BE49-F238E27FC236}">
                <a16:creationId xmlns:a16="http://schemas.microsoft.com/office/drawing/2014/main" id="{D2465712-D206-004F-83DE-EBEFC016DB89}"/>
              </a:ext>
            </a:extLst>
          </p:cNvPr>
          <p:cNvPicPr>
            <a:picLocks noChangeAspect="1"/>
          </p:cNvPicPr>
          <p:nvPr/>
        </p:nvPicPr>
        <p:blipFill>
          <a:blip r:embed="rId2"/>
          <a:stretch>
            <a:fillRect/>
          </a:stretch>
        </p:blipFill>
        <p:spPr>
          <a:xfrm>
            <a:off x="340240" y="668215"/>
            <a:ext cx="5389621" cy="5502690"/>
          </a:xfrm>
          <a:prstGeom prst="rect">
            <a:avLst/>
          </a:prstGeom>
        </p:spPr>
      </p:pic>
      <p:sp>
        <p:nvSpPr>
          <p:cNvPr id="2" name="TextBox 1">
            <a:extLst>
              <a:ext uri="{FF2B5EF4-FFF2-40B4-BE49-F238E27FC236}">
                <a16:creationId xmlns:a16="http://schemas.microsoft.com/office/drawing/2014/main" id="{0602A57F-6EAC-1346-B83D-5E13EAE0EDC5}"/>
              </a:ext>
            </a:extLst>
          </p:cNvPr>
          <p:cNvSpPr txBox="1"/>
          <p:nvPr/>
        </p:nvSpPr>
        <p:spPr>
          <a:xfrm>
            <a:off x="1261490" y="5847739"/>
            <a:ext cx="10057305" cy="646331"/>
          </a:xfrm>
          <a:prstGeom prst="rect">
            <a:avLst/>
          </a:prstGeom>
          <a:noFill/>
        </p:spPr>
        <p:txBody>
          <a:bodyPr wrap="none" rtlCol="0">
            <a:spAutoFit/>
          </a:bodyPr>
          <a:lstStyle/>
          <a:p>
            <a:r>
              <a:rPr kumimoji="1" lang="ko-Kore-KR" altLang="en-US" dirty="0">
                <a:highlight>
                  <a:srgbClr val="FFFF00"/>
                </a:highlight>
              </a:rPr>
              <a:t>학습함에 따라 </a:t>
            </a:r>
            <a:r>
              <a:rPr kumimoji="1" lang="en-US" altLang="ko-Kore-KR" dirty="0">
                <a:highlight>
                  <a:srgbClr val="FFFF00"/>
                </a:highlight>
              </a:rPr>
              <a:t>score </a:t>
            </a:r>
            <a:r>
              <a:rPr kumimoji="1" lang="ko-Kore-KR" altLang="en-US" dirty="0">
                <a:highlight>
                  <a:srgbClr val="FFFF00"/>
                </a:highlight>
              </a:rPr>
              <a:t>값이 오르기 때문에 </a:t>
            </a:r>
            <a:r>
              <a:rPr kumimoji="1" lang="en-US" altLang="ko-Kore-KR" dirty="0">
                <a:highlight>
                  <a:srgbClr val="FFFF00"/>
                </a:highlight>
              </a:rPr>
              <a:t>score</a:t>
            </a:r>
            <a:r>
              <a:rPr kumimoji="1" lang="ko-Kore-KR" altLang="en-US" dirty="0">
                <a:highlight>
                  <a:srgbClr val="FFFF00"/>
                </a:highlight>
              </a:rPr>
              <a:t>가 성능을 표현하는 것에 의미가 있음을 보임</a:t>
            </a:r>
            <a:r>
              <a:rPr kumimoji="1" lang="en-US" altLang="ko-Kore-KR" dirty="0">
                <a:highlight>
                  <a:srgbClr val="FFFF00"/>
                </a:highlight>
              </a:rPr>
              <a:t>.</a:t>
            </a:r>
          </a:p>
          <a:p>
            <a:r>
              <a:rPr kumimoji="1" lang="ko-Kore-KR" altLang="en-US" dirty="0">
                <a:highlight>
                  <a:srgbClr val="FFFF00"/>
                </a:highlight>
              </a:rPr>
              <a:t> 또한 초기 </a:t>
            </a:r>
            <a:r>
              <a:rPr kumimoji="1" lang="en-US" altLang="ko-Kore-KR" dirty="0">
                <a:highlight>
                  <a:srgbClr val="FFFF00"/>
                </a:highlight>
              </a:rPr>
              <a:t>score</a:t>
            </a:r>
            <a:r>
              <a:rPr kumimoji="1" lang="ko-Kore-KR" altLang="en-US" dirty="0">
                <a:highlight>
                  <a:srgbClr val="FFFF00"/>
                </a:highlight>
              </a:rPr>
              <a:t>의 랭킹이 학습이 끝나도 크게 변동이 없기 때문에 초기 </a:t>
            </a:r>
            <a:r>
              <a:rPr kumimoji="1" lang="en-US" altLang="ko-Kore-KR" dirty="0">
                <a:highlight>
                  <a:srgbClr val="FFFF00"/>
                </a:highlight>
              </a:rPr>
              <a:t>score</a:t>
            </a:r>
            <a:r>
              <a:rPr kumimoji="1" lang="ko-Kore-KR" altLang="en-US" dirty="0">
                <a:highlight>
                  <a:srgbClr val="FFFF00"/>
                </a:highlight>
              </a:rPr>
              <a:t>값 랭킹이 의미가 있음</a:t>
            </a:r>
          </a:p>
        </p:txBody>
      </p:sp>
    </p:spTree>
    <p:extLst>
      <p:ext uri="{BB962C8B-B14F-4D97-AF65-F5344CB8AC3E}">
        <p14:creationId xmlns:p14="http://schemas.microsoft.com/office/powerpoint/2010/main" val="5941074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 name="TextBox 1">
            <a:extLst>
              <a:ext uri="{FF2B5EF4-FFF2-40B4-BE49-F238E27FC236}">
                <a16:creationId xmlns:a16="http://schemas.microsoft.com/office/drawing/2014/main" id="{0602A57F-6EAC-1346-B83D-5E13EAE0EDC5}"/>
              </a:ext>
            </a:extLst>
          </p:cNvPr>
          <p:cNvSpPr txBox="1"/>
          <p:nvPr/>
        </p:nvSpPr>
        <p:spPr>
          <a:xfrm>
            <a:off x="340240" y="4122074"/>
            <a:ext cx="8570744" cy="646331"/>
          </a:xfrm>
          <a:prstGeom prst="rect">
            <a:avLst/>
          </a:prstGeom>
          <a:noFill/>
        </p:spPr>
        <p:txBody>
          <a:bodyPr wrap="none" rtlCol="0">
            <a:spAutoFit/>
          </a:bodyPr>
          <a:lstStyle/>
          <a:p>
            <a:r>
              <a:rPr kumimoji="1" lang="en-US" altLang="ko-Kore-KR" dirty="0">
                <a:highlight>
                  <a:srgbClr val="FFFF00"/>
                </a:highlight>
              </a:rPr>
              <a:t>Random Generate architecture N</a:t>
            </a:r>
            <a:r>
              <a:rPr kumimoji="1" lang="ko-Kore-KR" altLang="en-US" dirty="0">
                <a:highlight>
                  <a:srgbClr val="FFFF00"/>
                </a:highlight>
              </a:rPr>
              <a:t>개에 대해서 </a:t>
            </a:r>
            <a:r>
              <a:rPr kumimoji="1" lang="en-US" altLang="ko-Kore-KR" dirty="0">
                <a:highlight>
                  <a:srgbClr val="FFFF00"/>
                </a:highlight>
              </a:rPr>
              <a:t>score</a:t>
            </a:r>
            <a:r>
              <a:rPr kumimoji="1" lang="ko-Kore-KR" altLang="en-US" dirty="0">
                <a:highlight>
                  <a:srgbClr val="FFFF00"/>
                </a:highlight>
              </a:rPr>
              <a:t>를 계산하고 </a:t>
            </a:r>
            <a:endParaRPr kumimoji="1" lang="en-US" altLang="ko-Kore-KR" dirty="0">
              <a:highlight>
                <a:srgbClr val="FFFF00"/>
              </a:highlight>
            </a:endParaRPr>
          </a:p>
          <a:p>
            <a:r>
              <a:rPr kumimoji="1" lang="en-US" altLang="ko-Kore-KR" dirty="0">
                <a:highlight>
                  <a:srgbClr val="FFFF00"/>
                </a:highlight>
              </a:rPr>
              <a:t>best score</a:t>
            </a:r>
            <a:r>
              <a:rPr kumimoji="1" lang="ko-Kore-KR" altLang="en-US" dirty="0">
                <a:highlight>
                  <a:srgbClr val="FFFF00"/>
                </a:highlight>
              </a:rPr>
              <a:t>를 가지는 </a:t>
            </a:r>
            <a:r>
              <a:rPr kumimoji="1" lang="en-US" altLang="ko-Kore-KR" dirty="0">
                <a:highlight>
                  <a:srgbClr val="FFFF00"/>
                </a:highlight>
              </a:rPr>
              <a:t>network</a:t>
            </a:r>
            <a:r>
              <a:rPr kumimoji="1" lang="ko-Kore-KR" altLang="en-US" dirty="0">
                <a:highlight>
                  <a:srgbClr val="FFFF00"/>
                </a:highlight>
              </a:rPr>
              <a:t>를 최종 </a:t>
            </a:r>
            <a:r>
              <a:rPr kumimoji="1" lang="en-US" altLang="ko-Kore-KR" dirty="0">
                <a:highlight>
                  <a:srgbClr val="FFFF00"/>
                </a:highlight>
              </a:rPr>
              <a:t>n</a:t>
            </a:r>
            <a:r>
              <a:rPr kumimoji="1" lang="en-US" altLang="ko-KR" dirty="0">
                <a:highlight>
                  <a:srgbClr val="FFFF00"/>
                </a:highlight>
              </a:rPr>
              <a:t>etwork</a:t>
            </a:r>
            <a:r>
              <a:rPr kumimoji="1" lang="ko-KR" altLang="en-US" dirty="0">
                <a:highlight>
                  <a:srgbClr val="FFFF00"/>
                </a:highlight>
              </a:rPr>
              <a:t>로 선택하면서 </a:t>
            </a:r>
            <a:r>
              <a:rPr kumimoji="1" lang="en-US" altLang="ko-KR" dirty="0">
                <a:highlight>
                  <a:srgbClr val="FFFF00"/>
                </a:highlight>
              </a:rPr>
              <a:t>architecture search</a:t>
            </a:r>
            <a:r>
              <a:rPr kumimoji="1" lang="ko-KR" altLang="en-US" dirty="0" err="1">
                <a:highlight>
                  <a:srgbClr val="FFFF00"/>
                </a:highlight>
              </a:rPr>
              <a:t>를</a:t>
            </a:r>
            <a:r>
              <a:rPr kumimoji="1" lang="ko-KR" altLang="en-US" dirty="0">
                <a:highlight>
                  <a:srgbClr val="FFFF00"/>
                </a:highlight>
              </a:rPr>
              <a:t> 진행</a:t>
            </a:r>
            <a:endParaRPr kumimoji="1" lang="ko-Kore-KR" altLang="en-US" dirty="0">
              <a:highlight>
                <a:srgbClr val="FFFF00"/>
              </a:highlight>
            </a:endParaRPr>
          </a:p>
        </p:txBody>
      </p:sp>
      <p:pic>
        <p:nvPicPr>
          <p:cNvPr id="3" name="그림 2">
            <a:extLst>
              <a:ext uri="{FF2B5EF4-FFF2-40B4-BE49-F238E27FC236}">
                <a16:creationId xmlns:a16="http://schemas.microsoft.com/office/drawing/2014/main" id="{B1FCAAD9-4D82-684B-9824-436844DA3D84}"/>
              </a:ext>
            </a:extLst>
          </p:cNvPr>
          <p:cNvPicPr>
            <a:picLocks noChangeAspect="1"/>
          </p:cNvPicPr>
          <p:nvPr/>
        </p:nvPicPr>
        <p:blipFill>
          <a:blip r:embed="rId2"/>
          <a:stretch>
            <a:fillRect/>
          </a:stretch>
        </p:blipFill>
        <p:spPr>
          <a:xfrm>
            <a:off x="142240" y="788612"/>
            <a:ext cx="7344410" cy="3367937"/>
          </a:xfrm>
          <a:prstGeom prst="rect">
            <a:avLst/>
          </a:prstGeom>
        </p:spPr>
      </p:pic>
    </p:spTree>
    <p:extLst>
      <p:ext uri="{BB962C8B-B14F-4D97-AF65-F5344CB8AC3E}">
        <p14:creationId xmlns:p14="http://schemas.microsoft.com/office/powerpoint/2010/main" val="3096198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5" name="그림 4">
            <a:extLst>
              <a:ext uri="{FF2B5EF4-FFF2-40B4-BE49-F238E27FC236}">
                <a16:creationId xmlns:a16="http://schemas.microsoft.com/office/drawing/2014/main" id="{087F1241-9D41-9740-8602-0B6214F8B453}"/>
              </a:ext>
            </a:extLst>
          </p:cNvPr>
          <p:cNvPicPr>
            <a:picLocks noChangeAspect="1"/>
          </p:cNvPicPr>
          <p:nvPr/>
        </p:nvPicPr>
        <p:blipFill>
          <a:blip r:embed="rId2"/>
          <a:stretch>
            <a:fillRect/>
          </a:stretch>
        </p:blipFill>
        <p:spPr>
          <a:xfrm>
            <a:off x="446566" y="668215"/>
            <a:ext cx="9321800" cy="5029200"/>
          </a:xfrm>
          <a:prstGeom prst="rect">
            <a:avLst/>
          </a:prstGeom>
        </p:spPr>
      </p:pic>
      <p:sp>
        <p:nvSpPr>
          <p:cNvPr id="9" name="TextBox 8">
            <a:extLst>
              <a:ext uri="{FF2B5EF4-FFF2-40B4-BE49-F238E27FC236}">
                <a16:creationId xmlns:a16="http://schemas.microsoft.com/office/drawing/2014/main" id="{CAAE3784-BCFD-5F4B-A36B-4D476240E2A6}"/>
              </a:ext>
            </a:extLst>
          </p:cNvPr>
          <p:cNvSpPr txBox="1"/>
          <p:nvPr/>
        </p:nvSpPr>
        <p:spPr>
          <a:xfrm>
            <a:off x="1691640" y="5681043"/>
            <a:ext cx="5258747" cy="369332"/>
          </a:xfrm>
          <a:prstGeom prst="rect">
            <a:avLst/>
          </a:prstGeom>
          <a:noFill/>
        </p:spPr>
        <p:txBody>
          <a:bodyPr wrap="none" rtlCol="0">
            <a:spAutoFit/>
          </a:bodyPr>
          <a:lstStyle/>
          <a:p>
            <a:r>
              <a:rPr kumimoji="1" lang="en-US" altLang="ko-Kore-KR" dirty="0">
                <a:highlight>
                  <a:srgbClr val="FFFF00"/>
                </a:highlight>
              </a:rPr>
              <a:t>AREA</a:t>
            </a:r>
            <a:r>
              <a:rPr kumimoji="1" lang="ko-Kore-KR" altLang="en-US" dirty="0">
                <a:highlight>
                  <a:srgbClr val="FFFF00"/>
                </a:highlight>
              </a:rPr>
              <a:t> </a:t>
            </a:r>
            <a:r>
              <a:rPr kumimoji="1" lang="en-US" altLang="ko-Kore-KR" dirty="0">
                <a:highlight>
                  <a:srgbClr val="FFFF00"/>
                </a:highlight>
              </a:rPr>
              <a:t>: </a:t>
            </a:r>
            <a:r>
              <a:rPr kumimoji="1" lang="ko-Kore-KR" altLang="en-US" dirty="0">
                <a:highlight>
                  <a:srgbClr val="FFFF00"/>
                </a:highlight>
              </a:rPr>
              <a:t>제안한 </a:t>
            </a:r>
            <a:r>
              <a:rPr kumimoji="1" lang="en-US" altLang="ko-Kore-KR" dirty="0">
                <a:highlight>
                  <a:srgbClr val="FFFF00"/>
                </a:highlight>
              </a:rPr>
              <a:t>score</a:t>
            </a:r>
            <a:r>
              <a:rPr kumimoji="1" lang="ko-Kore-KR" altLang="en-US" dirty="0">
                <a:highlight>
                  <a:srgbClr val="FFFF00"/>
                </a:highlight>
              </a:rPr>
              <a:t>를 진화알고리즘에 적용한 방법</a:t>
            </a:r>
          </a:p>
        </p:txBody>
      </p:sp>
    </p:spTree>
    <p:extLst>
      <p:ext uri="{BB962C8B-B14F-4D97-AF65-F5344CB8AC3E}">
        <p14:creationId xmlns:p14="http://schemas.microsoft.com/office/powerpoint/2010/main" val="11271415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Result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10" name="그림 9">
            <a:extLst>
              <a:ext uri="{FF2B5EF4-FFF2-40B4-BE49-F238E27FC236}">
                <a16:creationId xmlns:a16="http://schemas.microsoft.com/office/drawing/2014/main" id="{74CE0989-13C6-0543-A937-A806FDD3F3C9}"/>
              </a:ext>
            </a:extLst>
          </p:cNvPr>
          <p:cNvPicPr>
            <a:picLocks noChangeAspect="1"/>
          </p:cNvPicPr>
          <p:nvPr/>
        </p:nvPicPr>
        <p:blipFill>
          <a:blip r:embed="rId2"/>
          <a:stretch>
            <a:fillRect/>
          </a:stretch>
        </p:blipFill>
        <p:spPr>
          <a:xfrm>
            <a:off x="340240" y="812800"/>
            <a:ext cx="9296400" cy="4318000"/>
          </a:xfrm>
          <a:prstGeom prst="rect">
            <a:avLst/>
          </a:prstGeom>
        </p:spPr>
      </p:pic>
    </p:spTree>
    <p:extLst>
      <p:ext uri="{BB962C8B-B14F-4D97-AF65-F5344CB8AC3E}">
        <p14:creationId xmlns:p14="http://schemas.microsoft.com/office/powerpoint/2010/main" val="2239941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5" y="143730"/>
            <a:ext cx="11511519" cy="968680"/>
          </a:xfrm>
        </p:spPr>
        <p:txBody>
          <a:bodyPr>
            <a:noAutofit/>
          </a:bodyPr>
          <a:lstStyle/>
          <a:p>
            <a:pPr algn="l"/>
            <a:r>
              <a:rPr lang="en" altLang="ko-Kore-KR" dirty="0">
                <a:effectLst/>
                <a:latin typeface="Times New Roman" panose="02020603050405020304" pitchFamily="18" charset="0"/>
                <a:cs typeface="Times New Roman" panose="02020603050405020304" pitchFamily="18" charset="0"/>
              </a:rPr>
              <a:t>Method : TRAINING WITH REINFORCE </a:t>
            </a:r>
            <a:endParaRPr lang="en" altLang="ko-Kore-KR" dirty="0">
              <a:latin typeface="Times New Roman" panose="02020603050405020304" pitchFamily="18" charset="0"/>
              <a:cs typeface="Times New Roman" panose="02020603050405020304" pitchFamily="18" charset="0"/>
            </a:endParaRPr>
          </a:p>
          <a:p>
            <a:pPr algn="l"/>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0" name="TextBox 9">
            <a:extLst>
              <a:ext uri="{FF2B5EF4-FFF2-40B4-BE49-F238E27FC236}">
                <a16:creationId xmlns:a16="http://schemas.microsoft.com/office/drawing/2014/main" id="{3B30FA1A-AB16-6D4D-9411-12F2F75EDCD8}"/>
              </a:ext>
            </a:extLst>
          </p:cNvPr>
          <p:cNvSpPr txBox="1"/>
          <p:nvPr/>
        </p:nvSpPr>
        <p:spPr>
          <a:xfrm>
            <a:off x="340240" y="743078"/>
            <a:ext cx="11756038" cy="2031325"/>
          </a:xfrm>
          <a:prstGeom prst="rect">
            <a:avLst/>
          </a:prstGeom>
          <a:noFill/>
        </p:spPr>
        <p:txBody>
          <a:bodyPr wrap="square">
            <a:spAutoFit/>
          </a:bodyPr>
          <a:lstStyle/>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The list of tokens that the controller predicts can be viewed as a list of actions  </a:t>
            </a:r>
            <a:r>
              <a:rPr lang="en" altLang="ko-Kore-KR" sz="1800" b="1" dirty="0">
                <a:effectLst/>
                <a:latin typeface="Times New Roman" panose="02020603050405020304" pitchFamily="18" charset="0"/>
                <a:cs typeface="Times New Roman" panose="02020603050405020304" pitchFamily="18" charset="0"/>
              </a:rPr>
              <a:t>a1:T</a:t>
            </a:r>
            <a:r>
              <a:rPr lang="en" altLang="ko-Kore-KR" sz="1800" dirty="0">
                <a:effectLst/>
                <a:latin typeface="Times New Roman" panose="02020603050405020304" pitchFamily="18" charset="0"/>
                <a:cs typeface="Times New Roman" panose="02020603050405020304" pitchFamily="18" charset="0"/>
              </a:rPr>
              <a:t> to design an architecture for a child network.  (T is the number of hyper-parameter that controller has to predict)</a:t>
            </a: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At convergence, this child network will achieve an accuracy R on a held-out dataset. </a:t>
            </a: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We can use this accuracy R as the reward signal and use reinforcement learning to train the controller. </a:t>
            </a:r>
          </a:p>
          <a:p>
            <a:pPr marL="285750"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T</a:t>
            </a:r>
            <a:r>
              <a:rPr lang="en" altLang="ko-Kore-KR" sz="1800" dirty="0">
                <a:effectLst/>
                <a:latin typeface="Times New Roman" panose="02020603050405020304" pitchFamily="18" charset="0"/>
                <a:cs typeface="Times New Roman" panose="02020603050405020304" pitchFamily="18" charset="0"/>
              </a:rPr>
              <a:t>o find the optimal architecture, we ask our controller to maximize its expected reward, represented by J(</a:t>
            </a:r>
            <a:r>
              <a:rPr lang="el-GR" altLang="ko-Kore-KR" sz="1800" dirty="0">
                <a:effectLst/>
                <a:latin typeface="Times New Roman" panose="02020603050405020304" pitchFamily="18" charset="0"/>
                <a:cs typeface="Times New Roman" panose="02020603050405020304" pitchFamily="18" charset="0"/>
              </a:rPr>
              <a:t>θ</a:t>
            </a:r>
            <a:r>
              <a:rPr lang="en" altLang="ko-Kore-KR" sz="1800" dirty="0">
                <a:effectLst/>
                <a:latin typeface="Times New Roman" panose="02020603050405020304" pitchFamily="18" charset="0"/>
                <a:cs typeface="Times New Roman" panose="02020603050405020304" pitchFamily="18" charset="0"/>
              </a:rPr>
              <a:t>c): </a:t>
            </a: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 altLang="ko-Kore-KR" dirty="0">
              <a:latin typeface="Times New Roman" panose="02020603050405020304" pitchFamily="18" charset="0"/>
              <a:cs typeface="Times New Roman" panose="02020603050405020304" pitchFamily="18" charset="0"/>
            </a:endParaRPr>
          </a:p>
          <a:p>
            <a:endParaRPr lang="en" altLang="ko-Kore-KR" dirty="0">
              <a:latin typeface="Times New Roman" panose="02020603050405020304" pitchFamily="18" charset="0"/>
              <a:cs typeface="Times New Roman" panose="02020603050405020304" pitchFamily="18" charset="0"/>
            </a:endParaRPr>
          </a:p>
        </p:txBody>
      </p:sp>
      <p:pic>
        <p:nvPicPr>
          <p:cNvPr id="3" name="그림 2">
            <a:extLst>
              <a:ext uri="{FF2B5EF4-FFF2-40B4-BE49-F238E27FC236}">
                <a16:creationId xmlns:a16="http://schemas.microsoft.com/office/drawing/2014/main" id="{30B417A1-DF3F-DA4B-8D98-4C26C1A02972}"/>
              </a:ext>
            </a:extLst>
          </p:cNvPr>
          <p:cNvPicPr>
            <a:picLocks noChangeAspect="1"/>
          </p:cNvPicPr>
          <p:nvPr/>
        </p:nvPicPr>
        <p:blipFill>
          <a:blip r:embed="rId2"/>
          <a:stretch>
            <a:fillRect/>
          </a:stretch>
        </p:blipFill>
        <p:spPr>
          <a:xfrm>
            <a:off x="568840" y="2146682"/>
            <a:ext cx="3162300" cy="749300"/>
          </a:xfrm>
          <a:prstGeom prst="rect">
            <a:avLst/>
          </a:prstGeom>
        </p:spPr>
      </p:pic>
      <p:sp>
        <p:nvSpPr>
          <p:cNvPr id="11" name="TextBox 10">
            <a:extLst>
              <a:ext uri="{FF2B5EF4-FFF2-40B4-BE49-F238E27FC236}">
                <a16:creationId xmlns:a16="http://schemas.microsoft.com/office/drawing/2014/main" id="{08EA7470-7DB4-5A4F-BE4C-264E82F9D627}"/>
              </a:ext>
            </a:extLst>
          </p:cNvPr>
          <p:cNvSpPr txBox="1"/>
          <p:nvPr/>
        </p:nvSpPr>
        <p:spPr>
          <a:xfrm>
            <a:off x="340240" y="2885551"/>
            <a:ext cx="11925300" cy="369332"/>
          </a:xfrm>
          <a:prstGeom prst="rect">
            <a:avLst/>
          </a:prstGeom>
          <a:noFill/>
        </p:spPr>
        <p:txBody>
          <a:bodyPr wrap="square">
            <a:spAutoFit/>
          </a:bodyPr>
          <a:lstStyle/>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Since the reward signal R is non-differentiable, we need to use a policy gradient method to iteratively update </a:t>
            </a:r>
            <a:r>
              <a:rPr lang="el-GR" altLang="ko-Kore-KR" sz="1800" dirty="0">
                <a:effectLst/>
                <a:latin typeface="Times New Roman" panose="02020603050405020304" pitchFamily="18" charset="0"/>
                <a:cs typeface="Times New Roman" panose="02020603050405020304" pitchFamily="18" charset="0"/>
              </a:rPr>
              <a:t>θ</a:t>
            </a:r>
            <a:r>
              <a:rPr lang="en" altLang="ko-Kore-KR" sz="800" dirty="0">
                <a:effectLst/>
                <a:latin typeface="Times New Roman" panose="02020603050405020304" pitchFamily="18" charset="0"/>
                <a:cs typeface="Times New Roman" panose="02020603050405020304" pitchFamily="18" charset="0"/>
              </a:rPr>
              <a:t>c </a:t>
            </a:r>
            <a:endParaRPr lang="en" altLang="ko-Kore-KR" dirty="0">
              <a:latin typeface="Times New Roman" panose="02020603050405020304" pitchFamily="18" charset="0"/>
              <a:cs typeface="Times New Roman" panose="02020603050405020304" pitchFamily="18" charset="0"/>
            </a:endParaRPr>
          </a:p>
        </p:txBody>
      </p:sp>
      <p:pic>
        <p:nvPicPr>
          <p:cNvPr id="7" name="그림 6">
            <a:extLst>
              <a:ext uri="{FF2B5EF4-FFF2-40B4-BE49-F238E27FC236}">
                <a16:creationId xmlns:a16="http://schemas.microsoft.com/office/drawing/2014/main" id="{4043825C-0618-094D-B505-96FC1B61D7DF}"/>
              </a:ext>
            </a:extLst>
          </p:cNvPr>
          <p:cNvPicPr>
            <a:picLocks noChangeAspect="1"/>
          </p:cNvPicPr>
          <p:nvPr/>
        </p:nvPicPr>
        <p:blipFill>
          <a:blip r:embed="rId3"/>
          <a:stretch>
            <a:fillRect/>
          </a:stretch>
        </p:blipFill>
        <p:spPr>
          <a:xfrm>
            <a:off x="90965" y="3293102"/>
            <a:ext cx="6516308" cy="795885"/>
          </a:xfrm>
          <a:prstGeom prst="rect">
            <a:avLst/>
          </a:prstGeom>
        </p:spPr>
      </p:pic>
      <p:sp>
        <p:nvSpPr>
          <p:cNvPr id="14" name="TextBox 13">
            <a:extLst>
              <a:ext uri="{FF2B5EF4-FFF2-40B4-BE49-F238E27FC236}">
                <a16:creationId xmlns:a16="http://schemas.microsoft.com/office/drawing/2014/main" id="{BD7B458A-1F2E-5A4E-A86A-31796AF1BC07}"/>
              </a:ext>
            </a:extLst>
          </p:cNvPr>
          <p:cNvSpPr txBox="1"/>
          <p:nvPr/>
        </p:nvSpPr>
        <p:spPr>
          <a:xfrm>
            <a:off x="340240" y="4085424"/>
            <a:ext cx="6134100" cy="369332"/>
          </a:xfrm>
          <a:prstGeom prst="rect">
            <a:avLst/>
          </a:prstGeom>
          <a:noFill/>
        </p:spPr>
        <p:txBody>
          <a:bodyPr wrap="square">
            <a:spAutoFit/>
          </a:bodyPr>
          <a:lstStyle/>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An empirical approximation </a:t>
            </a:r>
            <a:endParaRPr lang="en" altLang="ko-Kore-KR" dirty="0">
              <a:latin typeface="Times New Roman" panose="02020603050405020304" pitchFamily="18" charset="0"/>
              <a:cs typeface="Times New Roman" panose="02020603050405020304" pitchFamily="18" charset="0"/>
            </a:endParaRPr>
          </a:p>
        </p:txBody>
      </p:sp>
      <p:pic>
        <p:nvPicPr>
          <p:cNvPr id="15" name="그림 14">
            <a:extLst>
              <a:ext uri="{FF2B5EF4-FFF2-40B4-BE49-F238E27FC236}">
                <a16:creationId xmlns:a16="http://schemas.microsoft.com/office/drawing/2014/main" id="{AB358A5C-4757-1346-BBD0-FCA57D9F8A3D}"/>
              </a:ext>
            </a:extLst>
          </p:cNvPr>
          <p:cNvPicPr>
            <a:picLocks noChangeAspect="1"/>
          </p:cNvPicPr>
          <p:nvPr/>
        </p:nvPicPr>
        <p:blipFill>
          <a:blip r:embed="rId4"/>
          <a:stretch>
            <a:fillRect/>
          </a:stretch>
        </p:blipFill>
        <p:spPr>
          <a:xfrm>
            <a:off x="568840" y="4543158"/>
            <a:ext cx="4079360" cy="879087"/>
          </a:xfrm>
          <a:prstGeom prst="rect">
            <a:avLst/>
          </a:prstGeom>
        </p:spPr>
      </p:pic>
      <p:sp>
        <p:nvSpPr>
          <p:cNvPr id="16" name="TextBox 15">
            <a:extLst>
              <a:ext uri="{FF2B5EF4-FFF2-40B4-BE49-F238E27FC236}">
                <a16:creationId xmlns:a16="http://schemas.microsoft.com/office/drawing/2014/main" id="{08A6E9AD-2245-774A-A0CB-5DAC0CE41C26}"/>
              </a:ext>
            </a:extLst>
          </p:cNvPr>
          <p:cNvSpPr txBox="1"/>
          <p:nvPr/>
        </p:nvSpPr>
        <p:spPr>
          <a:xfrm>
            <a:off x="340240" y="5504497"/>
            <a:ext cx="7925759" cy="369332"/>
          </a:xfrm>
          <a:prstGeom prst="rect">
            <a:avLst/>
          </a:prstGeom>
          <a:noFill/>
        </p:spPr>
        <p:txBody>
          <a:bodyPr wrap="none" rtlCol="0">
            <a:spAutoFit/>
          </a:bodyPr>
          <a:lstStyle/>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In order to reduce the variance of this estimate we employ a baseline function: </a:t>
            </a:r>
            <a:endParaRPr lang="en" altLang="ko-Kore-KR" dirty="0">
              <a:latin typeface="Times New Roman" panose="02020603050405020304" pitchFamily="18" charset="0"/>
              <a:cs typeface="Times New Roman" panose="02020603050405020304" pitchFamily="18" charset="0"/>
            </a:endParaRPr>
          </a:p>
        </p:txBody>
      </p:sp>
      <p:pic>
        <p:nvPicPr>
          <p:cNvPr id="17" name="그림 16">
            <a:extLst>
              <a:ext uri="{FF2B5EF4-FFF2-40B4-BE49-F238E27FC236}">
                <a16:creationId xmlns:a16="http://schemas.microsoft.com/office/drawing/2014/main" id="{DA4FBD38-A760-E54E-9648-CF5B01DC136E}"/>
              </a:ext>
            </a:extLst>
          </p:cNvPr>
          <p:cNvPicPr>
            <a:picLocks noChangeAspect="1"/>
          </p:cNvPicPr>
          <p:nvPr/>
        </p:nvPicPr>
        <p:blipFill>
          <a:blip r:embed="rId5"/>
          <a:stretch>
            <a:fillRect/>
          </a:stretch>
        </p:blipFill>
        <p:spPr>
          <a:xfrm>
            <a:off x="5854700" y="4454756"/>
            <a:ext cx="4191000" cy="903233"/>
          </a:xfrm>
          <a:prstGeom prst="rect">
            <a:avLst/>
          </a:prstGeom>
        </p:spPr>
      </p:pic>
      <p:sp>
        <p:nvSpPr>
          <p:cNvPr id="18" name="오른쪽 화살표[R] 17">
            <a:extLst>
              <a:ext uri="{FF2B5EF4-FFF2-40B4-BE49-F238E27FC236}">
                <a16:creationId xmlns:a16="http://schemas.microsoft.com/office/drawing/2014/main" id="{9F66B0E0-782B-094D-A640-CD285C38F03A}"/>
              </a:ext>
            </a:extLst>
          </p:cNvPr>
          <p:cNvSpPr/>
          <p:nvPr/>
        </p:nvSpPr>
        <p:spPr>
          <a:xfrm>
            <a:off x="4895850" y="4798493"/>
            <a:ext cx="711200" cy="262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9" name="TextBox 18">
            <a:extLst>
              <a:ext uri="{FF2B5EF4-FFF2-40B4-BE49-F238E27FC236}">
                <a16:creationId xmlns:a16="http://schemas.microsoft.com/office/drawing/2014/main" id="{CD0FF31D-FA2F-AE45-B35C-9200E8BE6DDD}"/>
              </a:ext>
            </a:extLst>
          </p:cNvPr>
          <p:cNvSpPr txBox="1"/>
          <p:nvPr/>
        </p:nvSpPr>
        <p:spPr>
          <a:xfrm>
            <a:off x="4564938" y="5911770"/>
            <a:ext cx="7390165" cy="369332"/>
          </a:xfrm>
          <a:prstGeom prst="rect">
            <a:avLst/>
          </a:prstGeom>
          <a:noFill/>
        </p:spPr>
        <p:txBody>
          <a:bodyPr wrap="none" rtlCol="0">
            <a:spAutoFit/>
          </a:bodyPr>
          <a:lstStyle/>
          <a:p>
            <a:r>
              <a:rPr kumimoji="1" lang="en-US" altLang="ko-Kore-KR" dirty="0">
                <a:latin typeface="Times New Roman" panose="02020603050405020304" pitchFamily="18" charset="0"/>
                <a:cs typeface="Times New Roman" panose="02020603050405020304" pitchFamily="18" charset="0"/>
              </a:rPr>
              <a:t>m : number of different architecture that the controller samples in one batch</a:t>
            </a:r>
          </a:p>
        </p:txBody>
      </p:sp>
      <p:sp>
        <p:nvSpPr>
          <p:cNvPr id="21" name="TextBox 20">
            <a:extLst>
              <a:ext uri="{FF2B5EF4-FFF2-40B4-BE49-F238E27FC236}">
                <a16:creationId xmlns:a16="http://schemas.microsoft.com/office/drawing/2014/main" id="{BED606D3-F4A5-F145-A9C7-CEA41884E7D6}"/>
              </a:ext>
            </a:extLst>
          </p:cNvPr>
          <p:cNvSpPr txBox="1"/>
          <p:nvPr/>
        </p:nvSpPr>
        <p:spPr>
          <a:xfrm>
            <a:off x="4564938" y="6198515"/>
            <a:ext cx="8185150" cy="369332"/>
          </a:xfrm>
          <a:prstGeom prst="rect">
            <a:avLst/>
          </a:prstGeom>
          <a:noFill/>
        </p:spPr>
        <p:txBody>
          <a:bodyPr wrap="square">
            <a:spAutoFit/>
          </a:bodyPr>
          <a:lstStyle/>
          <a:p>
            <a:r>
              <a:rPr lang="en" altLang="ko-Kore-KR" sz="1800" dirty="0">
                <a:effectLst/>
                <a:latin typeface="Times New Roman" panose="02020603050405020304" pitchFamily="18" charset="0"/>
                <a:cs typeface="Times New Roman" panose="02020603050405020304" pitchFamily="18" charset="0"/>
              </a:rPr>
              <a:t>b is an exponential moving average of the previous architecture accuracies. </a:t>
            </a:r>
            <a:endParaRPr lang="en" altLang="ko-Kore-KR"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D4E4144-B76E-BD42-BF09-CEB4924D0563}"/>
              </a:ext>
            </a:extLst>
          </p:cNvPr>
          <p:cNvSpPr txBox="1"/>
          <p:nvPr/>
        </p:nvSpPr>
        <p:spPr>
          <a:xfrm>
            <a:off x="2451100" y="7531100"/>
            <a:ext cx="5764720" cy="369332"/>
          </a:xfrm>
          <a:prstGeom prst="rect">
            <a:avLst/>
          </a:prstGeom>
          <a:noFill/>
        </p:spPr>
        <p:txBody>
          <a:bodyPr wrap="none" rtlCol="0">
            <a:spAutoFit/>
          </a:bodyPr>
          <a:lstStyle/>
          <a:p>
            <a:r>
              <a:rPr kumimoji="1" lang="en-US" altLang="ko-Kore-KR" dirty="0"/>
              <a:t>m</a:t>
            </a:r>
            <a:r>
              <a:rPr kumimoji="1" lang="ko-KR" altLang="en-US" dirty="0"/>
              <a:t>의 의미는 컨트롤러 하나가 </a:t>
            </a:r>
            <a:r>
              <a:rPr kumimoji="1" lang="ko-KR" altLang="en-US" dirty="0" err="1"/>
              <a:t>여러개의</a:t>
            </a:r>
            <a:r>
              <a:rPr kumimoji="1" lang="ko-KR" altLang="en-US" dirty="0"/>
              <a:t> 아키텍처를 생성 </a:t>
            </a:r>
            <a:endParaRPr kumimoji="1" lang="ko-Kore-KR" altLang="en-US" dirty="0"/>
          </a:p>
        </p:txBody>
      </p:sp>
      <p:pic>
        <p:nvPicPr>
          <p:cNvPr id="23" name="그림 22">
            <a:extLst>
              <a:ext uri="{FF2B5EF4-FFF2-40B4-BE49-F238E27FC236}">
                <a16:creationId xmlns:a16="http://schemas.microsoft.com/office/drawing/2014/main" id="{60FA5698-33D8-2443-A337-55898DAB8194}"/>
              </a:ext>
            </a:extLst>
          </p:cNvPr>
          <p:cNvPicPr>
            <a:picLocks noChangeAspect="1"/>
          </p:cNvPicPr>
          <p:nvPr/>
        </p:nvPicPr>
        <p:blipFill>
          <a:blip r:embed="rId6"/>
          <a:stretch>
            <a:fillRect/>
          </a:stretch>
        </p:blipFill>
        <p:spPr>
          <a:xfrm>
            <a:off x="-5135953" y="7010910"/>
            <a:ext cx="7285943" cy="2630816"/>
          </a:xfrm>
          <a:prstGeom prst="rect">
            <a:avLst/>
          </a:prstGeom>
        </p:spPr>
      </p:pic>
    </p:spTree>
    <p:extLst>
      <p:ext uri="{BB962C8B-B14F-4D97-AF65-F5344CB8AC3E}">
        <p14:creationId xmlns:p14="http://schemas.microsoft.com/office/powerpoint/2010/main" val="2247539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5" y="143730"/>
            <a:ext cx="11511519" cy="968680"/>
          </a:xfrm>
        </p:spPr>
        <p:txBody>
          <a:bodyPr>
            <a:noAutofit/>
          </a:bodyPr>
          <a:lstStyle/>
          <a:p>
            <a:pPr algn="l"/>
            <a:r>
              <a:rPr lang="en" altLang="ko-Kore-KR" dirty="0">
                <a:effectLst/>
                <a:latin typeface="Times New Roman" panose="02020603050405020304" pitchFamily="18" charset="0"/>
                <a:cs typeface="Times New Roman" panose="02020603050405020304" pitchFamily="18" charset="0"/>
              </a:rPr>
              <a:t>Method : How </a:t>
            </a:r>
            <a:r>
              <a:rPr lang="en" altLang="ko-Kore-KR" dirty="0">
                <a:latin typeface="Times New Roman" panose="02020603050405020304" pitchFamily="18" charset="0"/>
                <a:cs typeface="Times New Roman" panose="02020603050405020304" pitchFamily="18" charset="0"/>
              </a:rPr>
              <a:t>it works?</a:t>
            </a: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12" name="그림 11">
            <a:extLst>
              <a:ext uri="{FF2B5EF4-FFF2-40B4-BE49-F238E27FC236}">
                <a16:creationId xmlns:a16="http://schemas.microsoft.com/office/drawing/2014/main" id="{058B2308-3494-0949-B379-1A33EA8EA0B4}"/>
              </a:ext>
            </a:extLst>
          </p:cNvPr>
          <p:cNvPicPr>
            <a:picLocks noChangeAspect="1"/>
          </p:cNvPicPr>
          <p:nvPr/>
        </p:nvPicPr>
        <p:blipFill rotWithShape="1">
          <a:blip r:embed="rId2"/>
          <a:srcRect l="29066" r="30895" b="34700"/>
          <a:stretch/>
        </p:blipFill>
        <p:spPr>
          <a:xfrm>
            <a:off x="233915" y="992954"/>
            <a:ext cx="2785532" cy="1830803"/>
          </a:xfrm>
          <a:prstGeom prst="rect">
            <a:avLst/>
          </a:prstGeom>
        </p:spPr>
      </p:pic>
      <p:sp>
        <p:nvSpPr>
          <p:cNvPr id="3" name="TextBox 2">
            <a:extLst>
              <a:ext uri="{FF2B5EF4-FFF2-40B4-BE49-F238E27FC236}">
                <a16:creationId xmlns:a16="http://schemas.microsoft.com/office/drawing/2014/main" id="{05B1076B-DBF9-AB4C-B2EC-E3D0458D11D9}"/>
              </a:ext>
            </a:extLst>
          </p:cNvPr>
          <p:cNvSpPr txBox="1"/>
          <p:nvPr/>
        </p:nvSpPr>
        <p:spPr>
          <a:xfrm>
            <a:off x="839318" y="636763"/>
            <a:ext cx="1627369" cy="369332"/>
          </a:xfrm>
          <a:prstGeom prst="rect">
            <a:avLst/>
          </a:prstGeom>
          <a:noFill/>
        </p:spPr>
        <p:txBody>
          <a:bodyPr wrap="none" rtlCol="0">
            <a:spAutoFit/>
          </a:bodyPr>
          <a:lstStyle/>
          <a:p>
            <a:r>
              <a:rPr kumimoji="1" lang="en-US" altLang="ko-Kore-KR" dirty="0">
                <a:latin typeface="Times New Roman" panose="02020603050405020304" pitchFamily="18" charset="0"/>
                <a:cs typeface="Times New Roman" panose="02020603050405020304" pitchFamily="18" charset="0"/>
              </a:rPr>
              <a:t>RNN controller</a:t>
            </a:r>
            <a:endParaRPr kumimoji="1" lang="ko-Kore-KR" alt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4D3071B-0BA6-F446-898C-2206C387C0A7}"/>
              </a:ext>
            </a:extLst>
          </p:cNvPr>
          <p:cNvSpPr txBox="1"/>
          <p:nvPr/>
        </p:nvSpPr>
        <p:spPr>
          <a:xfrm>
            <a:off x="3232097" y="818911"/>
            <a:ext cx="2525756" cy="2031325"/>
          </a:xfrm>
          <a:prstGeom prst="rect">
            <a:avLst/>
          </a:prstGeom>
          <a:noFill/>
        </p:spPr>
        <p:txBody>
          <a:bodyPr wrap="none" rtlCol="0">
            <a:spAutoFit/>
          </a:bodyPr>
          <a:lstStyle/>
          <a:p>
            <a:r>
              <a:rPr kumimoji="1" lang="en-US" altLang="ko-Kore-KR" dirty="0">
                <a:latin typeface="Times New Roman" panose="02020603050405020304" pitchFamily="18" charset="0"/>
                <a:cs typeface="Times New Roman" panose="02020603050405020304" pitchFamily="18" charset="0"/>
              </a:rPr>
              <a:t>a1 : filter height = 3</a:t>
            </a:r>
          </a:p>
          <a:p>
            <a:r>
              <a:rPr kumimoji="1" lang="en-US" altLang="ko-Kore-KR" dirty="0">
                <a:latin typeface="Times New Roman" panose="02020603050405020304" pitchFamily="18" charset="0"/>
                <a:cs typeface="Times New Roman" panose="02020603050405020304" pitchFamily="18" charset="0"/>
              </a:rPr>
              <a:t>a2 : filter width = 3</a:t>
            </a:r>
          </a:p>
          <a:p>
            <a:r>
              <a:rPr kumimoji="1" lang="en-US" altLang="ko-Kore-KR" dirty="0">
                <a:latin typeface="Times New Roman" panose="02020603050405020304" pitchFamily="18" charset="0"/>
                <a:cs typeface="Times New Roman" panose="02020603050405020304" pitchFamily="18" charset="0"/>
              </a:rPr>
              <a:t>a3 : stride height = 1</a:t>
            </a:r>
          </a:p>
          <a:p>
            <a:r>
              <a:rPr kumimoji="1" lang="en-US" altLang="ko-Kore-KR" dirty="0">
                <a:latin typeface="Times New Roman" panose="02020603050405020304" pitchFamily="18" charset="0"/>
                <a:cs typeface="Times New Roman" panose="02020603050405020304" pitchFamily="18" charset="0"/>
              </a:rPr>
              <a:t>a4 : stride height = 1</a:t>
            </a:r>
          </a:p>
          <a:p>
            <a:r>
              <a:rPr kumimoji="1" lang="en-US" altLang="ko-Kore-KR" dirty="0">
                <a:latin typeface="Times New Roman" panose="02020603050405020304" pitchFamily="18" charset="0"/>
                <a:cs typeface="Times New Roman" panose="02020603050405020304" pitchFamily="18" charset="0"/>
              </a:rPr>
              <a:t>a5 : number of filter = 36</a:t>
            </a:r>
          </a:p>
          <a:p>
            <a:endParaRPr kumimoji="1" lang="en-US" altLang="ko-Kore-KR" dirty="0">
              <a:latin typeface="Times New Roman" panose="02020603050405020304" pitchFamily="18" charset="0"/>
              <a:cs typeface="Times New Roman" panose="02020603050405020304" pitchFamily="18" charset="0"/>
            </a:endParaRPr>
          </a:p>
          <a:p>
            <a:endParaRPr kumimoji="1" lang="en-US" altLang="ko-Kore-KR"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7BB8DE70-296E-BC4C-B34F-50316CA9C021}"/>
              </a:ext>
            </a:extLst>
          </p:cNvPr>
          <p:cNvSpPr/>
          <p:nvPr/>
        </p:nvSpPr>
        <p:spPr>
          <a:xfrm>
            <a:off x="7852013" y="1768213"/>
            <a:ext cx="1905000" cy="373552"/>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latin typeface="Times New Roman" panose="02020603050405020304" pitchFamily="18" charset="0"/>
                <a:cs typeface="Times New Roman" panose="02020603050405020304" pitchFamily="18" charset="0"/>
              </a:rPr>
              <a:t>FH : 3 FW : 3 N : 36</a:t>
            </a:r>
            <a:endParaRPr kumimoji="1" lang="ko-Kore-KR" altLang="en-US" sz="1600" dirty="0">
              <a:latin typeface="Times New Roman" panose="02020603050405020304" pitchFamily="18" charset="0"/>
              <a:cs typeface="Times New Roman" panose="02020603050405020304" pitchFamily="18" charset="0"/>
            </a:endParaRPr>
          </a:p>
        </p:txBody>
      </p:sp>
      <p:sp>
        <p:nvSpPr>
          <p:cNvPr id="17" name="직사각형 16">
            <a:extLst>
              <a:ext uri="{FF2B5EF4-FFF2-40B4-BE49-F238E27FC236}">
                <a16:creationId xmlns:a16="http://schemas.microsoft.com/office/drawing/2014/main" id="{FA58E415-D3AA-6547-AC5E-1A5221EEB015}"/>
              </a:ext>
            </a:extLst>
          </p:cNvPr>
          <p:cNvSpPr/>
          <p:nvPr/>
        </p:nvSpPr>
        <p:spPr>
          <a:xfrm>
            <a:off x="7852013" y="2141765"/>
            <a:ext cx="1905000" cy="77433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latin typeface="Times New Roman" panose="02020603050405020304" pitchFamily="18" charset="0"/>
                <a:cs typeface="Times New Roman" panose="02020603050405020304" pitchFamily="18" charset="0"/>
              </a:rPr>
              <a:t>image</a:t>
            </a:r>
            <a:endParaRPr kumimoji="1" lang="ko-Kore-KR" altLang="en-US" sz="1600" dirty="0">
              <a:latin typeface="Times New Roman" panose="02020603050405020304" pitchFamily="18" charset="0"/>
              <a:cs typeface="Times New Roman" panose="02020603050405020304" pitchFamily="18" charset="0"/>
            </a:endParaRPr>
          </a:p>
        </p:txBody>
      </p:sp>
      <p:sp>
        <p:nvSpPr>
          <p:cNvPr id="18" name="직사각형 17">
            <a:extLst>
              <a:ext uri="{FF2B5EF4-FFF2-40B4-BE49-F238E27FC236}">
                <a16:creationId xmlns:a16="http://schemas.microsoft.com/office/drawing/2014/main" id="{CAD64407-5DC8-5F44-B131-979902AC743E}"/>
              </a:ext>
            </a:extLst>
          </p:cNvPr>
          <p:cNvSpPr/>
          <p:nvPr/>
        </p:nvSpPr>
        <p:spPr>
          <a:xfrm>
            <a:off x="7852013" y="993883"/>
            <a:ext cx="1905000" cy="7743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latin typeface="Times New Roman" panose="02020603050405020304" pitchFamily="18" charset="0"/>
                <a:cs typeface="Times New Roman" panose="02020603050405020304" pitchFamily="18" charset="0"/>
              </a:rPr>
              <a:t>Classifier</a:t>
            </a:r>
            <a:endParaRPr kumimoji="1" lang="ko-Kore-KR" altLang="en-US" sz="16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3E27B037-0DB1-3241-B33E-EB4FCC5944B1}"/>
              </a:ext>
            </a:extLst>
          </p:cNvPr>
          <p:cNvSpPr txBox="1"/>
          <p:nvPr/>
        </p:nvSpPr>
        <p:spPr>
          <a:xfrm>
            <a:off x="7497049" y="634245"/>
            <a:ext cx="2826823" cy="369332"/>
          </a:xfrm>
          <a:prstGeom prst="rect">
            <a:avLst/>
          </a:prstGeom>
          <a:noFill/>
        </p:spPr>
        <p:txBody>
          <a:bodyPr wrap="square" rtlCol="0">
            <a:spAutoFit/>
          </a:bodyPr>
          <a:lstStyle/>
          <a:p>
            <a:r>
              <a:rPr kumimoji="1" lang="en-US" altLang="ko-Kore-KR" dirty="0">
                <a:latin typeface="Times New Roman" panose="02020603050405020304" pitchFamily="18" charset="0"/>
                <a:cs typeface="Times New Roman" panose="02020603050405020304" pitchFamily="18" charset="0"/>
              </a:rPr>
              <a:t>Build child network &amp; train</a:t>
            </a:r>
            <a:endParaRPr kumimoji="1" lang="ko-Kore-KR" altLang="en-US"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D960340-E438-914B-8516-A340FA136106}"/>
              </a:ext>
            </a:extLst>
          </p:cNvPr>
          <p:cNvSpPr txBox="1"/>
          <p:nvPr/>
        </p:nvSpPr>
        <p:spPr>
          <a:xfrm>
            <a:off x="5949111" y="4347692"/>
            <a:ext cx="3295261" cy="369332"/>
          </a:xfrm>
          <a:prstGeom prst="rect">
            <a:avLst/>
          </a:prstGeom>
          <a:noFill/>
        </p:spPr>
        <p:txBody>
          <a:bodyPr wrap="none" rtlCol="0">
            <a:spAutoFit/>
          </a:bodyPr>
          <a:lstStyle/>
          <a:p>
            <a:r>
              <a:rPr kumimoji="1" lang="en-US" altLang="ko-Kore-KR" dirty="0">
                <a:latin typeface="Times New Roman" panose="02020603050405020304" pitchFamily="18" charset="0"/>
                <a:cs typeface="Times New Roman" panose="02020603050405020304" pitchFamily="18" charset="0"/>
              </a:rPr>
              <a:t>get validation accuracy as reward</a:t>
            </a:r>
            <a:endParaRPr kumimoji="1" lang="ko-Kore-KR" altLang="en-US"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6159535C-334A-644D-877D-F50041EB9062}"/>
              </a:ext>
            </a:extLst>
          </p:cNvPr>
          <p:cNvSpPr txBox="1"/>
          <p:nvPr/>
        </p:nvSpPr>
        <p:spPr>
          <a:xfrm>
            <a:off x="6231780" y="3978360"/>
            <a:ext cx="960519" cy="369332"/>
          </a:xfrm>
          <a:prstGeom prst="rect">
            <a:avLst/>
          </a:prstGeom>
          <a:noFill/>
        </p:spPr>
        <p:txBody>
          <a:bodyPr wrap="none" rtlCol="0">
            <a:spAutoFit/>
          </a:bodyPr>
          <a:lstStyle/>
          <a:p>
            <a:r>
              <a:rPr kumimoji="1" lang="en-US" altLang="ko-Kore-KR" dirty="0">
                <a:latin typeface="Times New Roman" panose="02020603050405020304" pitchFamily="18" charset="0"/>
                <a:cs typeface="Times New Roman" panose="02020603050405020304" pitchFamily="18" charset="0"/>
              </a:rPr>
              <a:t>acc : 0.5</a:t>
            </a:r>
            <a:endParaRPr kumimoji="1" lang="ko-Kore-KR" alt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0B8631F-DE4E-AD4F-A62F-A6F12F5AB8FD}"/>
              </a:ext>
            </a:extLst>
          </p:cNvPr>
          <p:cNvSpPr txBox="1"/>
          <p:nvPr/>
        </p:nvSpPr>
        <p:spPr>
          <a:xfrm>
            <a:off x="214275" y="5865046"/>
            <a:ext cx="4692310" cy="369332"/>
          </a:xfrm>
          <a:prstGeom prst="rect">
            <a:avLst/>
          </a:prstGeom>
          <a:noFill/>
        </p:spPr>
        <p:txBody>
          <a:bodyPr wrap="none" rtlCol="0">
            <a:spAutoFit/>
          </a:bodyPr>
          <a:lstStyle/>
          <a:p>
            <a:r>
              <a:rPr kumimoji="1" lang="en-US" altLang="ko-Kore-KR" dirty="0">
                <a:latin typeface="Times New Roman" panose="02020603050405020304" pitchFamily="18" charset="0"/>
                <a:cs typeface="Times New Roman" panose="02020603050405020304" pitchFamily="18" charset="0"/>
              </a:rPr>
              <a:t>compute gradient for LSTM using REINFORCE</a:t>
            </a:r>
            <a:endParaRPr kumimoji="1" lang="ko-Kore-KR" altLang="en-US" dirty="0">
              <a:latin typeface="Times New Roman" panose="02020603050405020304" pitchFamily="18" charset="0"/>
              <a:cs typeface="Times New Roman" panose="02020603050405020304" pitchFamily="18" charset="0"/>
            </a:endParaRPr>
          </a:p>
        </p:txBody>
      </p:sp>
      <p:pic>
        <p:nvPicPr>
          <p:cNvPr id="26" name="그림 25">
            <a:extLst>
              <a:ext uri="{FF2B5EF4-FFF2-40B4-BE49-F238E27FC236}">
                <a16:creationId xmlns:a16="http://schemas.microsoft.com/office/drawing/2014/main" id="{565A88A4-FD11-434E-9D9D-D24EEBF7C85E}"/>
              </a:ext>
            </a:extLst>
          </p:cNvPr>
          <p:cNvPicPr>
            <a:picLocks noChangeAspect="1"/>
          </p:cNvPicPr>
          <p:nvPr/>
        </p:nvPicPr>
        <p:blipFill>
          <a:blip r:embed="rId3"/>
          <a:stretch>
            <a:fillRect/>
          </a:stretch>
        </p:blipFill>
        <p:spPr>
          <a:xfrm>
            <a:off x="0" y="4742817"/>
            <a:ext cx="5268433" cy="968680"/>
          </a:xfrm>
          <a:prstGeom prst="rect">
            <a:avLst/>
          </a:prstGeom>
        </p:spPr>
      </p:pic>
      <p:sp>
        <p:nvSpPr>
          <p:cNvPr id="27" name="위쪽 화살표[U] 26">
            <a:extLst>
              <a:ext uri="{FF2B5EF4-FFF2-40B4-BE49-F238E27FC236}">
                <a16:creationId xmlns:a16="http://schemas.microsoft.com/office/drawing/2014/main" id="{62DFA375-58F2-1C40-BA6F-5BC6B50D0DA3}"/>
              </a:ext>
            </a:extLst>
          </p:cNvPr>
          <p:cNvSpPr/>
          <p:nvPr/>
        </p:nvSpPr>
        <p:spPr>
          <a:xfrm>
            <a:off x="1447800" y="3035300"/>
            <a:ext cx="178881" cy="15936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8" name="위쪽 화살표[U] 27">
            <a:extLst>
              <a:ext uri="{FF2B5EF4-FFF2-40B4-BE49-F238E27FC236}">
                <a16:creationId xmlns:a16="http://schemas.microsoft.com/office/drawing/2014/main" id="{FAC4F60A-9C0A-7A45-9473-E25CB7BEE621}"/>
              </a:ext>
            </a:extLst>
          </p:cNvPr>
          <p:cNvSpPr/>
          <p:nvPr/>
        </p:nvSpPr>
        <p:spPr>
          <a:xfrm rot="5400000">
            <a:off x="6142341" y="658824"/>
            <a:ext cx="178881" cy="15936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9" name="위쪽 화살표[U] 28">
            <a:extLst>
              <a:ext uri="{FF2B5EF4-FFF2-40B4-BE49-F238E27FC236}">
                <a16:creationId xmlns:a16="http://schemas.microsoft.com/office/drawing/2014/main" id="{FEC0878B-444C-8041-BCBC-CFB144B92266}"/>
              </a:ext>
            </a:extLst>
          </p:cNvPr>
          <p:cNvSpPr/>
          <p:nvPr/>
        </p:nvSpPr>
        <p:spPr>
          <a:xfrm rot="14137797">
            <a:off x="6142340" y="3089433"/>
            <a:ext cx="178881" cy="15936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Tree>
    <p:extLst>
      <p:ext uri="{BB962C8B-B14F-4D97-AF65-F5344CB8AC3E}">
        <p14:creationId xmlns:p14="http://schemas.microsoft.com/office/powerpoint/2010/main" val="62827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animBg="1"/>
      <p:bldP spid="17" grpId="0" animBg="1"/>
      <p:bldP spid="18" grpId="0" animBg="1"/>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5" y="143730"/>
            <a:ext cx="11511519" cy="968680"/>
          </a:xfrm>
        </p:spPr>
        <p:txBody>
          <a:bodyPr>
            <a:noAutofit/>
          </a:bodyPr>
          <a:lstStyle/>
          <a:p>
            <a:pPr algn="l"/>
            <a:r>
              <a:rPr lang="en" altLang="ko-Kore-KR" dirty="0">
                <a:effectLst/>
                <a:latin typeface="Times New Roman" panose="02020603050405020304" pitchFamily="18" charset="0"/>
                <a:cs typeface="Times New Roman" panose="02020603050405020304" pitchFamily="18" charset="0"/>
              </a:rPr>
              <a:t>Method : INCREASE ARCHITECTURE COMPLEXITY </a:t>
            </a:r>
            <a:endParaRPr lang="en" altLang="ko-Kore-KR" dirty="0">
              <a:latin typeface="Times New Roman" panose="02020603050405020304" pitchFamily="18" charset="0"/>
              <a:cs typeface="Times New Roman" panose="02020603050405020304" pitchFamily="18" charset="0"/>
            </a:endParaRPr>
          </a:p>
          <a:p>
            <a:pPr algn="l"/>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0" name="TextBox 9">
            <a:extLst>
              <a:ext uri="{FF2B5EF4-FFF2-40B4-BE49-F238E27FC236}">
                <a16:creationId xmlns:a16="http://schemas.microsoft.com/office/drawing/2014/main" id="{3B30FA1A-AB16-6D4D-9411-12F2F75EDCD8}"/>
              </a:ext>
            </a:extLst>
          </p:cNvPr>
          <p:cNvSpPr txBox="1"/>
          <p:nvPr/>
        </p:nvSpPr>
        <p:spPr>
          <a:xfrm>
            <a:off x="340240" y="743078"/>
            <a:ext cx="11756038" cy="3139321"/>
          </a:xfrm>
          <a:prstGeom prst="rect">
            <a:avLst/>
          </a:prstGeom>
          <a:noFill/>
        </p:spPr>
        <p:txBody>
          <a:bodyPr wrap="square">
            <a:spAutoFit/>
          </a:bodyPr>
          <a:lstStyle/>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To enable the controller to predict such connections, we use a set-selection type attention </a:t>
            </a: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At layer N , we add an anchor point which has N − 1 content-based </a:t>
            </a:r>
            <a:r>
              <a:rPr lang="en" altLang="ko-Kore-KR" sz="1800" dirty="0" err="1">
                <a:effectLst/>
                <a:latin typeface="Times New Roman" panose="02020603050405020304" pitchFamily="18" charset="0"/>
                <a:cs typeface="Times New Roman" panose="02020603050405020304" pitchFamily="18" charset="0"/>
              </a:rPr>
              <a:t>sigmoids</a:t>
            </a:r>
            <a:r>
              <a:rPr lang="en" altLang="ko-Kore-KR" sz="1800" dirty="0">
                <a:effectLst/>
                <a:latin typeface="Times New Roman" panose="02020603050405020304" pitchFamily="18" charset="0"/>
                <a:cs typeface="Times New Roman" panose="02020603050405020304" pitchFamily="18" charset="0"/>
              </a:rPr>
              <a:t> to indicate the previous layers that need to be connected. </a:t>
            </a: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Each sigmoid is a function of the current hidden state of the controller and the previous hidden states of the previous N − 1 anchor points: </a:t>
            </a:r>
          </a:p>
          <a:p>
            <a:pPr marL="285750" indent="-285750">
              <a:buFont typeface="Arial" panose="020B0604020202020204" pitchFamily="34" charset="0"/>
              <a:buChar char="•"/>
            </a:pP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 altLang="ko-Kore-KR"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The matrices W</a:t>
            </a:r>
            <a:r>
              <a:rPr lang="en-US" altLang="ko-KR" sz="1800" dirty="0">
                <a:effectLst/>
                <a:latin typeface="Times New Roman" panose="02020603050405020304" pitchFamily="18" charset="0"/>
                <a:cs typeface="Times New Roman" panose="02020603050405020304" pitchFamily="18" charset="0"/>
              </a:rPr>
              <a:t>_</a:t>
            </a:r>
            <a:r>
              <a:rPr lang="en" altLang="ko-Kore-KR" sz="1800" dirty="0" err="1">
                <a:effectLst/>
                <a:latin typeface="Times New Roman" panose="02020603050405020304" pitchFamily="18" charset="0"/>
                <a:cs typeface="Times New Roman" panose="02020603050405020304" pitchFamily="18" charset="0"/>
              </a:rPr>
              <a:t>prev</a:t>
            </a:r>
            <a:r>
              <a:rPr lang="en" altLang="ko-Kore-KR" sz="1800" dirty="0">
                <a:effectLst/>
                <a:latin typeface="Times New Roman" panose="02020603050405020304" pitchFamily="18" charset="0"/>
                <a:cs typeface="Times New Roman" panose="02020603050405020304" pitchFamily="18" charset="0"/>
              </a:rPr>
              <a:t>, W</a:t>
            </a:r>
            <a:r>
              <a:rPr lang="en-US" altLang="ko-KR" dirty="0">
                <a:latin typeface="Times New Roman" panose="02020603050405020304" pitchFamily="18" charset="0"/>
                <a:cs typeface="Times New Roman" panose="02020603050405020304" pitchFamily="18" charset="0"/>
              </a:rPr>
              <a:t>_</a:t>
            </a:r>
            <a:r>
              <a:rPr lang="en" altLang="ko-Kore-KR" sz="1800" dirty="0" err="1">
                <a:effectLst/>
                <a:latin typeface="Times New Roman" panose="02020603050405020304" pitchFamily="18" charset="0"/>
                <a:cs typeface="Times New Roman" panose="02020603050405020304" pitchFamily="18" charset="0"/>
              </a:rPr>
              <a:t>curr</a:t>
            </a:r>
            <a:r>
              <a:rPr lang="en" altLang="ko-Kore-KR" sz="1800" dirty="0">
                <a:effectLst/>
                <a:latin typeface="Times New Roman" panose="02020603050405020304" pitchFamily="18" charset="0"/>
                <a:cs typeface="Times New Roman" panose="02020603050405020304" pitchFamily="18" charset="0"/>
              </a:rPr>
              <a:t> and v are trainable parameters </a:t>
            </a: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 altLang="ko-Kore-KR" dirty="0">
              <a:latin typeface="Times New Roman" panose="02020603050405020304" pitchFamily="18" charset="0"/>
              <a:cs typeface="Times New Roman" panose="02020603050405020304" pitchFamily="18" charset="0"/>
            </a:endParaRPr>
          </a:p>
        </p:txBody>
      </p:sp>
      <p:pic>
        <p:nvPicPr>
          <p:cNvPr id="2" name="그림 1">
            <a:extLst>
              <a:ext uri="{FF2B5EF4-FFF2-40B4-BE49-F238E27FC236}">
                <a16:creationId xmlns:a16="http://schemas.microsoft.com/office/drawing/2014/main" id="{1E58DCA8-6D34-7147-A00E-1C83D932D83F}"/>
              </a:ext>
            </a:extLst>
          </p:cNvPr>
          <p:cNvPicPr>
            <a:picLocks noChangeAspect="1"/>
          </p:cNvPicPr>
          <p:nvPr/>
        </p:nvPicPr>
        <p:blipFill>
          <a:blip r:embed="rId2"/>
          <a:stretch>
            <a:fillRect/>
          </a:stretch>
        </p:blipFill>
        <p:spPr>
          <a:xfrm>
            <a:off x="340240" y="2137949"/>
            <a:ext cx="10020300" cy="647700"/>
          </a:xfrm>
          <a:prstGeom prst="rect">
            <a:avLst/>
          </a:prstGeom>
        </p:spPr>
      </p:pic>
      <p:pic>
        <p:nvPicPr>
          <p:cNvPr id="5" name="그림 4">
            <a:extLst>
              <a:ext uri="{FF2B5EF4-FFF2-40B4-BE49-F238E27FC236}">
                <a16:creationId xmlns:a16="http://schemas.microsoft.com/office/drawing/2014/main" id="{C4330144-29E1-6946-84DA-2C542A34F63B}"/>
              </a:ext>
            </a:extLst>
          </p:cNvPr>
          <p:cNvPicPr>
            <a:picLocks noChangeAspect="1"/>
          </p:cNvPicPr>
          <p:nvPr/>
        </p:nvPicPr>
        <p:blipFill>
          <a:blip r:embed="rId3"/>
          <a:stretch>
            <a:fillRect/>
          </a:stretch>
        </p:blipFill>
        <p:spPr>
          <a:xfrm>
            <a:off x="2161005" y="3375196"/>
            <a:ext cx="7368005" cy="2875319"/>
          </a:xfrm>
          <a:prstGeom prst="rect">
            <a:avLst/>
          </a:prstGeom>
        </p:spPr>
      </p:pic>
    </p:spTree>
    <p:extLst>
      <p:ext uri="{BB962C8B-B14F-4D97-AF65-F5344CB8AC3E}">
        <p14:creationId xmlns:p14="http://schemas.microsoft.com/office/powerpoint/2010/main" val="3774776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5" y="143730"/>
            <a:ext cx="11511519" cy="968680"/>
          </a:xfrm>
        </p:spPr>
        <p:txBody>
          <a:bodyPr>
            <a:noAutofit/>
          </a:bodyPr>
          <a:lstStyle/>
          <a:p>
            <a:pPr algn="l"/>
            <a:r>
              <a:rPr lang="en" altLang="ko-Kore-KR" dirty="0">
                <a:effectLst/>
                <a:latin typeface="Times New Roman" panose="02020603050405020304" pitchFamily="18" charset="0"/>
                <a:cs typeface="Times New Roman" panose="02020603050405020304" pitchFamily="18" charset="0"/>
              </a:rPr>
              <a:t>EXPERIMENTS AND RESULTS</a:t>
            </a:r>
            <a:r>
              <a:rPr lang="ko-KR" altLang="en-US" dirty="0">
                <a:effectLst/>
                <a:latin typeface="Times New Roman" panose="02020603050405020304" pitchFamily="18" charset="0"/>
                <a:cs typeface="Times New Roman" panose="02020603050405020304" pitchFamily="18" charset="0"/>
              </a:rPr>
              <a:t> </a:t>
            </a:r>
            <a:r>
              <a:rPr lang="en-US" altLang="ko-KR" dirty="0">
                <a:effectLst/>
                <a:latin typeface="Times New Roman" panose="02020603050405020304" pitchFamily="18" charset="0"/>
                <a:cs typeface="Times New Roman" panose="02020603050405020304" pitchFamily="18" charset="0"/>
              </a:rPr>
              <a:t>:</a:t>
            </a:r>
            <a:r>
              <a:rPr lang="ko-KR" altLang="en-US" dirty="0">
                <a:effectLst/>
                <a:latin typeface="Times New Roman" panose="02020603050405020304" pitchFamily="18" charset="0"/>
                <a:cs typeface="Times New Roman" panose="02020603050405020304" pitchFamily="18" charset="0"/>
              </a:rPr>
              <a:t> </a:t>
            </a:r>
            <a:r>
              <a:rPr lang="en" altLang="ko-Kore-KR" dirty="0">
                <a:effectLst/>
                <a:latin typeface="Times New Roman" panose="02020603050405020304" pitchFamily="18" charset="0"/>
                <a:cs typeface="Times New Roman" panose="02020603050405020304" pitchFamily="18" charset="0"/>
              </a:rPr>
              <a:t>LEARNING CONVOLUTIONAL ARCHITECTURES FOR CIFAR-10 </a:t>
            </a:r>
            <a:endParaRPr lang="en" altLang="ko-Kore-KR" dirty="0">
              <a:latin typeface="Times New Roman" panose="02020603050405020304" pitchFamily="18" charset="0"/>
              <a:cs typeface="Times New Roman" panose="02020603050405020304" pitchFamily="18" charset="0"/>
            </a:endParaRPr>
          </a:p>
          <a:p>
            <a:pPr algn="l"/>
            <a:endParaRPr lang="en" altLang="ko-Kore-KR" dirty="0">
              <a:latin typeface="Times New Roman" panose="02020603050405020304" pitchFamily="18" charset="0"/>
              <a:cs typeface="Times New Roman" panose="02020603050405020304" pitchFamily="18" charset="0"/>
            </a:endParaRPr>
          </a:p>
          <a:p>
            <a:pPr algn="l"/>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C10480E2-2756-4641-BF72-071904B4B0A4}"/>
              </a:ext>
            </a:extLst>
          </p:cNvPr>
          <p:cNvSpPr txBox="1"/>
          <p:nvPr/>
        </p:nvSpPr>
        <p:spPr>
          <a:xfrm>
            <a:off x="340240" y="815389"/>
            <a:ext cx="11511518" cy="21200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Candidate hyper parameter for every convolutional layer</a:t>
            </a:r>
          </a:p>
          <a:p>
            <a:pPr marL="742950" lvl="1" indent="-285750">
              <a:lnSpc>
                <a:spcPct val="150000"/>
              </a:lnSpc>
              <a:buFont typeface="Arial" panose="020B0604020202020204" pitchFamily="34" charset="0"/>
              <a:buChar char="•"/>
            </a:pPr>
            <a:r>
              <a:rPr lang="en" altLang="ko-Kore-KR" dirty="0">
                <a:effectLst/>
                <a:latin typeface="Times New Roman" panose="02020603050405020304" pitchFamily="18" charset="0"/>
                <a:cs typeface="Times New Roman" panose="02020603050405020304" pitchFamily="18" charset="0"/>
              </a:rPr>
              <a:t>filter height in [1, 3, 5, 7]</a:t>
            </a:r>
          </a:p>
          <a:p>
            <a:pPr marL="742950" lvl="1" indent="-285750">
              <a:lnSpc>
                <a:spcPct val="150000"/>
              </a:lnSpc>
              <a:buFont typeface="Arial" panose="020B0604020202020204" pitchFamily="34" charset="0"/>
              <a:buChar char="•"/>
            </a:pPr>
            <a:r>
              <a:rPr lang="en" altLang="ko-Kore-KR" dirty="0">
                <a:effectLst/>
                <a:latin typeface="Times New Roman" panose="02020603050405020304" pitchFamily="18" charset="0"/>
                <a:cs typeface="Times New Roman" panose="02020603050405020304" pitchFamily="18" charset="0"/>
              </a:rPr>
              <a:t>filter width in [1, 3, 5, 7]</a:t>
            </a:r>
          </a:p>
          <a:p>
            <a:pPr marL="742950" lvl="1" indent="-285750">
              <a:lnSpc>
                <a:spcPct val="150000"/>
              </a:lnSpc>
              <a:buFont typeface="Arial" panose="020B0604020202020204" pitchFamily="34" charset="0"/>
              <a:buChar char="•"/>
            </a:pPr>
            <a:r>
              <a:rPr lang="en" altLang="ko-Kore-KR" dirty="0">
                <a:effectLst/>
                <a:latin typeface="Times New Roman" panose="02020603050405020304" pitchFamily="18" charset="0"/>
                <a:cs typeface="Times New Roman" panose="02020603050405020304" pitchFamily="18" charset="0"/>
              </a:rPr>
              <a:t>number of filters in [24, 36, 48, 64]</a:t>
            </a:r>
          </a:p>
          <a:p>
            <a:pPr marL="742950" lvl="1" indent="-285750">
              <a:lnSpc>
                <a:spcPct val="150000"/>
              </a:lnSpc>
              <a:buFont typeface="Arial" panose="020B0604020202020204" pitchFamily="34" charset="0"/>
              <a:buChar char="•"/>
            </a:pPr>
            <a:r>
              <a:rPr lang="en" altLang="ko-Kore-KR" dirty="0">
                <a:effectLst/>
                <a:latin typeface="Times New Roman" panose="02020603050405020304" pitchFamily="18" charset="0"/>
                <a:cs typeface="Times New Roman" panose="02020603050405020304" pitchFamily="18" charset="0"/>
              </a:rPr>
              <a:t>strides in [1, 2, 3]</a:t>
            </a:r>
            <a:endParaRPr lang="en-US" altLang="ko-Kore-KR"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240CAE8-A00F-634E-991B-489595B3F66F}"/>
              </a:ext>
            </a:extLst>
          </p:cNvPr>
          <p:cNvSpPr txBox="1"/>
          <p:nvPr/>
        </p:nvSpPr>
        <p:spPr>
          <a:xfrm>
            <a:off x="340240" y="3151366"/>
            <a:ext cx="11651856" cy="369332"/>
          </a:xfrm>
          <a:prstGeom prst="rect">
            <a:avLst/>
          </a:prstGeom>
          <a:noFill/>
        </p:spPr>
        <p:txBody>
          <a:bodyPr wrap="square">
            <a:spAutoFit/>
          </a:bodyPr>
          <a:lstStyle/>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A</a:t>
            </a:r>
            <a:r>
              <a:rPr lang="en" altLang="ko-Kore-KR" sz="1800" b="1" dirty="0">
                <a:effectLst/>
                <a:latin typeface="Times New Roman" panose="02020603050405020304" pitchFamily="18" charset="0"/>
                <a:cs typeface="Times New Roman" panose="02020603050405020304" pitchFamily="18" charset="0"/>
              </a:rPr>
              <a:t> child model is constructed and trained for 50 epochs</a:t>
            </a:r>
            <a:endParaRPr lang="en" altLang="ko-Kore-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974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5" y="143730"/>
            <a:ext cx="11511519" cy="968680"/>
          </a:xfrm>
        </p:spPr>
        <p:txBody>
          <a:bodyPr>
            <a:noAutofit/>
          </a:bodyPr>
          <a:lstStyle/>
          <a:p>
            <a:pPr algn="l"/>
            <a:r>
              <a:rPr lang="en" altLang="ko-Kore-KR" dirty="0">
                <a:effectLst/>
                <a:latin typeface="Times New Roman" panose="02020603050405020304" pitchFamily="18" charset="0"/>
                <a:cs typeface="Times New Roman" panose="02020603050405020304" pitchFamily="18" charset="0"/>
              </a:rPr>
              <a:t>EXPERIMENTS AND RESULTS</a:t>
            </a:r>
            <a:r>
              <a:rPr lang="ko-KR" altLang="en-US" dirty="0">
                <a:effectLst/>
                <a:latin typeface="Times New Roman" panose="02020603050405020304" pitchFamily="18" charset="0"/>
                <a:cs typeface="Times New Roman" panose="02020603050405020304" pitchFamily="18" charset="0"/>
              </a:rPr>
              <a:t> </a:t>
            </a:r>
            <a:r>
              <a:rPr lang="en-US" altLang="ko-KR" dirty="0">
                <a:effectLst/>
                <a:latin typeface="Times New Roman" panose="02020603050405020304" pitchFamily="18" charset="0"/>
                <a:cs typeface="Times New Roman" panose="02020603050405020304" pitchFamily="18" charset="0"/>
              </a:rPr>
              <a:t>:</a:t>
            </a:r>
            <a:r>
              <a:rPr lang="ko-KR" altLang="en-US" dirty="0">
                <a:effectLst/>
                <a:latin typeface="Times New Roman" panose="02020603050405020304" pitchFamily="18" charset="0"/>
                <a:cs typeface="Times New Roman" panose="02020603050405020304" pitchFamily="18" charset="0"/>
              </a:rPr>
              <a:t> </a:t>
            </a:r>
            <a:r>
              <a:rPr lang="en" altLang="ko-Kore-KR" dirty="0">
                <a:effectLst/>
                <a:latin typeface="Times New Roman" panose="02020603050405020304" pitchFamily="18" charset="0"/>
                <a:cs typeface="Times New Roman" panose="02020603050405020304" pitchFamily="18" charset="0"/>
              </a:rPr>
              <a:t>LEARNING CONVOLUTIONAL ARCHITECTURES FOR CIFAR-10 </a:t>
            </a:r>
            <a:endParaRPr lang="en" altLang="ko-Kore-KR" dirty="0">
              <a:latin typeface="Times New Roman" panose="02020603050405020304" pitchFamily="18" charset="0"/>
              <a:cs typeface="Times New Roman" panose="02020603050405020304" pitchFamily="18" charset="0"/>
            </a:endParaRPr>
          </a:p>
          <a:p>
            <a:pPr algn="l"/>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a:p>
            <a:pPr algn="l"/>
            <a:endParaRPr lang="en" altLang="ko-Kore-KR" dirty="0">
              <a:latin typeface="Times New Roman" panose="02020603050405020304" pitchFamily="18" charset="0"/>
              <a:cs typeface="Times New Roman" panose="02020603050405020304" pitchFamily="18" charset="0"/>
            </a:endParaRPr>
          </a:p>
          <a:p>
            <a:pPr algn="l"/>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16" name="그림 15">
            <a:extLst>
              <a:ext uri="{FF2B5EF4-FFF2-40B4-BE49-F238E27FC236}">
                <a16:creationId xmlns:a16="http://schemas.microsoft.com/office/drawing/2014/main" id="{F252F036-3CDA-3F4D-86F2-68CC906A527A}"/>
              </a:ext>
            </a:extLst>
          </p:cNvPr>
          <p:cNvPicPr>
            <a:picLocks noChangeAspect="1"/>
          </p:cNvPicPr>
          <p:nvPr/>
        </p:nvPicPr>
        <p:blipFill>
          <a:blip r:embed="rId2"/>
          <a:stretch>
            <a:fillRect/>
          </a:stretch>
        </p:blipFill>
        <p:spPr>
          <a:xfrm>
            <a:off x="233915" y="769375"/>
            <a:ext cx="6888423" cy="5502646"/>
          </a:xfrm>
          <a:prstGeom prst="rect">
            <a:avLst/>
          </a:prstGeom>
        </p:spPr>
      </p:pic>
    </p:spTree>
    <p:extLst>
      <p:ext uri="{BB962C8B-B14F-4D97-AF65-F5344CB8AC3E}">
        <p14:creationId xmlns:p14="http://schemas.microsoft.com/office/powerpoint/2010/main" val="1751183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5" y="143730"/>
            <a:ext cx="11511519" cy="968680"/>
          </a:xfrm>
        </p:spPr>
        <p:txBody>
          <a:bodyPr>
            <a:noAutofit/>
          </a:bodyPr>
          <a:lstStyle/>
          <a:p>
            <a:pPr algn="l"/>
            <a:r>
              <a:rPr lang="ko-KR" altLang="en-US" dirty="0">
                <a:effectLst/>
                <a:latin typeface="NimbusRomNo9L"/>
              </a:rPr>
              <a:t>결론</a:t>
            </a:r>
            <a:r>
              <a:rPr lang="en" altLang="ko-Kore-KR" dirty="0">
                <a:effectLst/>
                <a:latin typeface="NimbusRomNo9L"/>
              </a:rPr>
              <a:t> </a:t>
            </a:r>
            <a:endParaRPr lang="en" altLang="ko-Kore-KR" dirty="0"/>
          </a:p>
          <a:p>
            <a:pPr algn="l"/>
            <a:endParaRPr lang="en" altLang="ko-Kore-KR" dirty="0"/>
          </a:p>
          <a:p>
            <a:pPr algn="l"/>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8" name="TextBox 17">
            <a:extLst>
              <a:ext uri="{FF2B5EF4-FFF2-40B4-BE49-F238E27FC236}">
                <a16:creationId xmlns:a16="http://schemas.microsoft.com/office/drawing/2014/main" id="{78B39AE4-7785-FD43-B74B-3C032B5610C8}"/>
              </a:ext>
            </a:extLst>
          </p:cNvPr>
          <p:cNvSpPr txBox="1"/>
          <p:nvPr/>
        </p:nvSpPr>
        <p:spPr>
          <a:xfrm>
            <a:off x="233914" y="718710"/>
            <a:ext cx="11132585" cy="17091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ko-KR" altLang="en-US" dirty="0"/>
              <a:t>기존의 </a:t>
            </a:r>
            <a:r>
              <a:rPr lang="en" altLang="ko-Kore-KR" dirty="0"/>
              <a:t>hand designed architecture</a:t>
            </a:r>
            <a:r>
              <a:rPr lang="ko-KR" altLang="en-US" dirty="0"/>
              <a:t>과 비교할 수 있는 성능을 냈음</a:t>
            </a:r>
            <a:r>
              <a:rPr lang="en-US" altLang="ko-KR" dirty="0"/>
              <a:t>. </a:t>
            </a:r>
          </a:p>
          <a:p>
            <a:pPr marL="285750" indent="-285750">
              <a:lnSpc>
                <a:spcPct val="150000"/>
              </a:lnSpc>
              <a:buFont typeface="Arial" panose="020B0604020202020204" pitchFamily="34" charset="0"/>
              <a:buChar char="•"/>
            </a:pPr>
            <a:r>
              <a:rPr lang="ko-KR" altLang="en-US" dirty="0"/>
              <a:t>그러나 </a:t>
            </a:r>
            <a:r>
              <a:rPr lang="en" altLang="ko-Kore-KR" dirty="0"/>
              <a:t>GPU 800</a:t>
            </a:r>
            <a:r>
              <a:rPr lang="ko-KR" altLang="en-US" dirty="0"/>
              <a:t>개와 여러 </a:t>
            </a:r>
            <a:r>
              <a:rPr lang="en" altLang="ko-Kore-KR" dirty="0"/>
              <a:t>parameter server</a:t>
            </a:r>
            <a:r>
              <a:rPr lang="ko-KR" altLang="en-US" dirty="0" err="1"/>
              <a:t>를</a:t>
            </a:r>
            <a:r>
              <a:rPr lang="ko-KR" altLang="en-US" dirty="0"/>
              <a:t> 두어야 하기 때문에</a:t>
            </a:r>
            <a:r>
              <a:rPr lang="en-US" altLang="ko-KR" dirty="0"/>
              <a:t>, </a:t>
            </a:r>
            <a:r>
              <a:rPr lang="en" altLang="ko-Kore-KR" dirty="0"/>
              <a:t>search space</a:t>
            </a:r>
            <a:r>
              <a:rPr lang="ko-KR" altLang="en-US" dirty="0"/>
              <a:t>는 충분히 넓어질 수 있지만</a:t>
            </a:r>
            <a:r>
              <a:rPr lang="en-US" altLang="ko-KR" dirty="0"/>
              <a:t>, </a:t>
            </a:r>
            <a:r>
              <a:rPr lang="ko-KR" altLang="en-US" dirty="0"/>
              <a:t>여전히 시간과 컴퓨팅 파워가 많이 필요하다는 단점이 있다</a:t>
            </a:r>
            <a:r>
              <a:rPr lang="en-US" altLang="ko-KR" dirty="0"/>
              <a:t>. </a:t>
            </a:r>
          </a:p>
          <a:p>
            <a:pPr marL="285750" indent="-285750">
              <a:lnSpc>
                <a:spcPct val="150000"/>
              </a:lnSpc>
              <a:buFont typeface="Arial" panose="020B0604020202020204" pitchFamily="34" charset="0"/>
              <a:buChar char="•"/>
            </a:pPr>
            <a:r>
              <a:rPr lang="ko-KR" altLang="en-US" dirty="0"/>
              <a:t>그러나 초기 </a:t>
            </a:r>
            <a:r>
              <a:rPr lang="en" altLang="ko-Kore-KR" dirty="0"/>
              <a:t>NAS </a:t>
            </a:r>
            <a:r>
              <a:rPr lang="ko-KR" altLang="en-US" dirty="0"/>
              <a:t>모델이기도 하고 </a:t>
            </a:r>
            <a:r>
              <a:rPr lang="en" altLang="ko-Kore-KR" dirty="0"/>
              <a:t>NAS</a:t>
            </a:r>
            <a:r>
              <a:rPr lang="ko-KR" altLang="en-US" dirty="0"/>
              <a:t>라는 연구분야를 열어주었기 때문에 충분히 가치 있다고 생각 </a:t>
            </a:r>
            <a:endParaRPr lang="ko-Kore-KR" altLang="en-US" dirty="0"/>
          </a:p>
        </p:txBody>
      </p:sp>
      <p:sp>
        <p:nvSpPr>
          <p:cNvPr id="2" name="AutoShape 2" descr="Untitled">
            <a:extLst>
              <a:ext uri="{FF2B5EF4-FFF2-40B4-BE49-F238E27FC236}">
                <a16:creationId xmlns:a16="http://schemas.microsoft.com/office/drawing/2014/main" id="{490D1E15-EF7F-2D4D-9F35-3999436C47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Tree>
    <p:extLst>
      <p:ext uri="{BB962C8B-B14F-4D97-AF65-F5344CB8AC3E}">
        <p14:creationId xmlns:p14="http://schemas.microsoft.com/office/powerpoint/2010/main" val="813995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Autofit/>
          </a:bodyPr>
          <a:lstStyle/>
          <a:p>
            <a:r>
              <a:rPr lang="en" altLang="ko-Kore-KR" dirty="0">
                <a:effectLst/>
                <a:latin typeface="Times New Roman" panose="02020603050405020304" pitchFamily="18" charset="0"/>
                <a:cs typeface="Times New Roman" panose="02020603050405020304" pitchFamily="18" charset="0"/>
              </a:rPr>
              <a:t>Large-Scale Evolution of Image Classifiers</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1346430" y="3521685"/>
            <a:ext cx="9499139" cy="307777"/>
          </a:xfrm>
          <a:prstGeom prst="rect">
            <a:avLst/>
          </a:prstGeom>
          <a:noFill/>
        </p:spPr>
        <p:txBody>
          <a:bodyPr wrap="none" rtlCol="0">
            <a:spAutoFit/>
          </a:bodyPr>
          <a:lstStyle/>
          <a:p>
            <a:r>
              <a:rPr lang="en" altLang="ko-Kore-KR" sz="1400" dirty="0">
                <a:latin typeface="Times New Roman" panose="02020603050405020304" pitchFamily="18" charset="0"/>
                <a:cs typeface="Times New Roman" panose="02020603050405020304" pitchFamily="18" charset="0"/>
              </a:rPr>
              <a:t>Real, Esteban, et al. "Large-scale evolution of image classifiers." </a:t>
            </a:r>
            <a:r>
              <a:rPr lang="en" altLang="ko-Kore-KR" sz="1400" i="1" dirty="0">
                <a:effectLst/>
                <a:latin typeface="Times New Roman" panose="02020603050405020304" pitchFamily="18" charset="0"/>
                <a:cs typeface="Times New Roman" panose="02020603050405020304" pitchFamily="18" charset="0"/>
              </a:rPr>
              <a:t>International Conference on Machine Learning</a:t>
            </a:r>
            <a:r>
              <a:rPr lang="en" altLang="ko-Kore-KR" sz="1400" dirty="0">
                <a:latin typeface="Times New Roman" panose="02020603050405020304" pitchFamily="18" charset="0"/>
                <a:cs typeface="Times New Roman" panose="02020603050405020304" pitchFamily="18" charset="0"/>
              </a:rPr>
              <a:t>. PMLR, 2017.</a:t>
            </a:r>
            <a:endParaRPr kumimoji="1" lang="ko-Kore-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80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390745" y="572443"/>
            <a:ext cx="10560789" cy="57708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Neural network</a:t>
            </a:r>
            <a:r>
              <a:rPr lang="ko-KR" altLang="en-US" dirty="0">
                <a:latin typeface="Times New Roman" panose="02020603050405020304" pitchFamily="18" charset="0"/>
                <a:cs typeface="Times New Roman" panose="02020603050405020304" pitchFamily="18" charset="0"/>
              </a:rPr>
              <a:t>는 큰 </a:t>
            </a:r>
            <a:r>
              <a:rPr lang="en" altLang="ko-Kore-KR" dirty="0">
                <a:latin typeface="Times New Roman" panose="02020603050405020304" pitchFamily="18" charset="0"/>
                <a:cs typeface="Times New Roman" panose="02020603050405020304" pitchFamily="18" charset="0"/>
              </a:rPr>
              <a:t>training data</a:t>
            </a:r>
            <a:r>
              <a:rPr lang="ko-KR" altLang="en-US" dirty="0">
                <a:latin typeface="Times New Roman" panose="02020603050405020304" pitchFamily="18" charset="0"/>
                <a:cs typeface="Times New Roman" panose="02020603050405020304" pitchFamily="18" charset="0"/>
              </a:rPr>
              <a:t>가 있으면 어려운 </a:t>
            </a:r>
            <a:r>
              <a:rPr lang="en" altLang="ko-Kore-KR" dirty="0">
                <a:latin typeface="Times New Roman" panose="02020603050405020304" pitchFamily="18" charset="0"/>
                <a:cs typeface="Times New Roman" panose="02020603050405020304" pitchFamily="18" charset="0"/>
              </a:rPr>
              <a:t>task</a:t>
            </a:r>
            <a:r>
              <a:rPr lang="ko-KR" altLang="en-US" dirty="0">
                <a:latin typeface="Times New Roman" panose="02020603050405020304" pitchFamily="18" charset="0"/>
                <a:cs typeface="Times New Roman" panose="02020603050405020304" pitchFamily="18" charset="0"/>
              </a:rPr>
              <a:t>에서 좋은 성능을 보일 수 있음</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그러나 </a:t>
            </a:r>
            <a:r>
              <a:rPr lang="en" altLang="ko-Kore-KR" dirty="0">
                <a:latin typeface="Times New Roman" panose="02020603050405020304" pitchFamily="18" charset="0"/>
                <a:cs typeface="Times New Roman" panose="02020603050405020304" pitchFamily="18" charset="0"/>
              </a:rPr>
              <a:t>Neural network architectures</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찾는 것은 어려운 </a:t>
            </a:r>
            <a:r>
              <a:rPr lang="en" altLang="ko-Kore-KR" dirty="0">
                <a:latin typeface="Times New Roman" panose="02020603050405020304" pitchFamily="18" charset="0"/>
                <a:cs typeface="Times New Roman" panose="02020603050405020304" pitchFamily="18" charset="0"/>
              </a:rPr>
              <a:t>task</a:t>
            </a:r>
            <a:r>
              <a:rPr lang="ko-KR" altLang="en-US" dirty="0">
                <a:latin typeface="Times New Roman" panose="02020603050405020304" pitchFamily="18" charset="0"/>
                <a:cs typeface="Times New Roman" panose="02020603050405020304" pitchFamily="18" charset="0"/>
              </a:rPr>
              <a:t>임</a:t>
            </a:r>
            <a:r>
              <a:rPr lang="en-US" altLang="ko-KR"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image classification</a:t>
            </a:r>
            <a:r>
              <a:rPr lang="ko-KR" altLang="en-US" dirty="0">
                <a:latin typeface="Times New Roman" panose="02020603050405020304" pitchFamily="18" charset="0"/>
                <a:cs typeface="Times New Roman" panose="02020603050405020304" pitchFamily="18" charset="0"/>
              </a:rPr>
              <a:t>이라는 특정 문제에 대해서 </a:t>
            </a:r>
            <a:r>
              <a:rPr lang="en" altLang="ko-Kore-KR" dirty="0">
                <a:latin typeface="Times New Roman" panose="02020603050405020304" pitchFamily="18" charset="0"/>
                <a:cs typeface="Times New Roman" panose="02020603050405020304" pitchFamily="18" charset="0"/>
              </a:rPr>
              <a:t>SOTA model</a:t>
            </a:r>
            <a:r>
              <a:rPr lang="ko-KR" altLang="en-US" dirty="0">
                <a:latin typeface="Times New Roman" panose="02020603050405020304" pitchFamily="18" charset="0"/>
                <a:cs typeface="Times New Roman" panose="02020603050405020304" pitchFamily="18" charset="0"/>
              </a:rPr>
              <a:t>은 수많은 연구자의 수년의 시간이 투자됨</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그래서 </a:t>
            </a:r>
            <a:r>
              <a:rPr lang="en" altLang="ko-Kore-KR" dirty="0">
                <a:latin typeface="Times New Roman" panose="02020603050405020304" pitchFamily="18" charset="0"/>
                <a:cs typeface="Times New Roman" panose="02020603050405020304" pitchFamily="18" charset="0"/>
              </a:rPr>
              <a:t>automatically design neural architecture </a:t>
            </a:r>
            <a:r>
              <a:rPr lang="ko-KR" altLang="en-US" dirty="0">
                <a:latin typeface="Times New Roman" panose="02020603050405020304" pitchFamily="18" charset="0"/>
                <a:cs typeface="Times New Roman" panose="02020603050405020304" pitchFamily="18" charset="0"/>
              </a:rPr>
              <a:t>기술이 점점 유명세를 얻고 있다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endParaRPr lang="en-US"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Background</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이러한</a:t>
            </a:r>
            <a:r>
              <a:rPr lang="en-US" altLang="ko-KR" dirty="0">
                <a:latin typeface="Times New Roman" panose="02020603050405020304" pitchFamily="18" charset="0"/>
                <a:cs typeface="Times New Roman" panose="02020603050405020304" pitchFamily="18" charset="0"/>
              </a:rPr>
              <a:t>(“</a:t>
            </a:r>
            <a:r>
              <a:rPr lang="en" altLang="ko-Kore-KR" dirty="0">
                <a:latin typeface="Times New Roman" panose="02020603050405020304" pitchFamily="18" charset="0"/>
                <a:cs typeface="Times New Roman" panose="02020603050405020304" pitchFamily="18" charset="0"/>
              </a:rPr>
              <a:t>neuro-discovery”)</a:t>
            </a:r>
            <a:r>
              <a:rPr lang="ko-KR" altLang="en-US" dirty="0" err="1">
                <a:latin typeface="Times New Roman" panose="02020603050405020304" pitchFamily="18" charset="0"/>
                <a:cs typeface="Times New Roman" panose="02020603050405020304" pitchFamily="18" charset="0"/>
              </a:rPr>
              <a:t>라고</a:t>
            </a:r>
            <a:r>
              <a:rPr lang="ko-KR" altLang="en-US" dirty="0">
                <a:latin typeface="Times New Roman" panose="02020603050405020304" pitchFamily="18" charset="0"/>
                <a:cs typeface="Times New Roman" panose="02020603050405020304" pitchFamily="18" charset="0"/>
              </a:rPr>
              <a:t> 하는 것은 원래 “</a:t>
            </a:r>
            <a:r>
              <a:rPr lang="en" altLang="ko-Kore-KR" dirty="0">
                <a:latin typeface="Times New Roman" panose="02020603050405020304" pitchFamily="18" charset="0"/>
                <a:cs typeface="Times New Roman" panose="02020603050405020304" pitchFamily="18" charset="0"/>
              </a:rPr>
              <a:t>neuro-evolution”</a:t>
            </a:r>
            <a:r>
              <a:rPr lang="ko-KR" altLang="en-US" dirty="0">
                <a:latin typeface="Times New Roman" panose="02020603050405020304" pitchFamily="18" charset="0"/>
                <a:cs typeface="Times New Roman" panose="02020603050405020304" pitchFamily="18" charset="0"/>
              </a:rPr>
              <a:t>이라고 했는데</a:t>
            </a:r>
            <a:r>
              <a:rPr lang="en-US" altLang="ko-KR" dirty="0">
                <a:latin typeface="Times New Roman" panose="02020603050405020304" pitchFamily="18" charset="0"/>
                <a:cs typeface="Times New Roman" panose="02020603050405020304" pitchFamily="18" charset="0"/>
              </a:rPr>
              <a:t>. 1989</a:t>
            </a:r>
            <a:r>
              <a:rPr lang="ko-KR" altLang="en-US" dirty="0">
                <a:latin typeface="Times New Roman" panose="02020603050405020304" pitchFamily="18" charset="0"/>
                <a:cs typeface="Times New Roman" panose="02020603050405020304" pitchFamily="18" charset="0"/>
              </a:rPr>
              <a:t>년도부터 진화알고리즘을 활용한 방법들이 연구되고 있었지만</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그 당시 </a:t>
            </a:r>
            <a:r>
              <a:rPr lang="en" altLang="ko-Kore-KR" dirty="0">
                <a:latin typeface="Times New Roman" panose="02020603050405020304" pitchFamily="18" charset="0"/>
                <a:cs typeface="Times New Roman" panose="02020603050405020304" pitchFamily="18" charset="0"/>
              </a:rPr>
              <a:t>human design </a:t>
            </a:r>
            <a:r>
              <a:rPr lang="ko-KR" altLang="en-US" dirty="0">
                <a:latin typeface="Times New Roman" panose="02020603050405020304" pitchFamily="18" charset="0"/>
                <a:cs typeface="Times New Roman" panose="02020603050405020304" pitchFamily="18" charset="0"/>
              </a:rPr>
              <a:t>모델들과는 비교가 불가능한 수준이었기 때문에 큰 관심을 받지 못했다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endParaRPr lang="en" altLang="ko-Kore-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진화 알고리즘을 </a:t>
            </a:r>
            <a:r>
              <a:rPr lang="ko-KR" altLang="en-US" dirty="0" err="1">
                <a:latin typeface="Times New Roman" panose="02020603050405020304" pitchFamily="18" charset="0"/>
                <a:cs typeface="Times New Roman" panose="02020603050405020304" pitchFamily="18" charset="0"/>
              </a:rPr>
              <a:t>뉴럴</a:t>
            </a:r>
            <a:r>
              <a:rPr lang="ko-KR" altLang="en-US" dirty="0">
                <a:latin typeface="Times New Roman" panose="02020603050405020304" pitchFamily="18" charset="0"/>
                <a:cs typeface="Times New Roman" panose="02020603050405020304" pitchFamily="18" charset="0"/>
              </a:rPr>
              <a:t> 네트워크를 자동으로 찾기 위해 사용</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본 논문에서는 충분한 컴퓨팅 리소스가 주어졌을 때</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오늘날의 모델들과 경쟁적인 모델을 진화시킬 수 있음을 보인다</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본 논문은 잘 알려진 진화알고리즘을 조금 수정하고</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새로운 직관적인 </a:t>
            </a:r>
            <a:r>
              <a:rPr lang="en-US" altLang="ko-KR" dirty="0">
                <a:latin typeface="Times New Roman" panose="02020603050405020304" pitchFamily="18" charset="0"/>
                <a:cs typeface="Times New Roman" panose="02020603050405020304" pitchFamily="18" charset="0"/>
              </a:rPr>
              <a:t>mutation operators</a:t>
            </a:r>
            <a:r>
              <a:rPr lang="ko-KR" altLang="en-US" dirty="0">
                <a:latin typeface="Times New Roman" panose="02020603050405020304" pitchFamily="18" charset="0"/>
                <a:cs typeface="Times New Roman" panose="02020603050405020304" pitchFamily="18" charset="0"/>
              </a:rPr>
              <a:t>와 같이 사용한다</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a:t>
            </a:r>
            <a:endParaRPr lang="en-US" altLang="ko-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알고리즘의 단순성을 강조</a:t>
            </a:r>
            <a:endParaRPr lang="en-US" altLang="ko-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Result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CIFAR10 </a:t>
            </a:r>
            <a:r>
              <a:rPr lang="ko-KR" altLang="en-US" dirty="0">
                <a:latin typeface="Times New Roman" panose="02020603050405020304" pitchFamily="18" charset="0"/>
                <a:cs typeface="Times New Roman" panose="02020603050405020304" pitchFamily="18" charset="0"/>
              </a:rPr>
              <a:t>과 </a:t>
            </a:r>
            <a:r>
              <a:rPr lang="en" altLang="ko-Kore-KR" dirty="0">
                <a:latin typeface="Times New Roman" panose="02020603050405020304" pitchFamily="18" charset="0"/>
                <a:cs typeface="Times New Roman" panose="02020603050405020304" pitchFamily="18" charset="0"/>
              </a:rPr>
              <a:t>CIFAR100 </a:t>
            </a:r>
            <a:r>
              <a:rPr lang="ko-KR" altLang="en-US" dirty="0">
                <a:latin typeface="Times New Roman" panose="02020603050405020304" pitchFamily="18" charset="0"/>
                <a:cs typeface="Times New Roman" panose="02020603050405020304" pitchFamily="18" charset="0"/>
              </a:rPr>
              <a:t>데이터 셋으로 실험을 진행했고</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각각 </a:t>
            </a:r>
            <a:r>
              <a:rPr lang="en" altLang="ko-Kore-KR" dirty="0">
                <a:latin typeface="Times New Roman" panose="02020603050405020304" pitchFamily="18" charset="0"/>
                <a:cs typeface="Times New Roman" panose="02020603050405020304" pitchFamily="18" charset="0"/>
              </a:rPr>
              <a:t>acc </a:t>
            </a:r>
            <a:r>
              <a:rPr lang="ko-KR" altLang="en-US" dirty="0">
                <a:latin typeface="Times New Roman" panose="02020603050405020304" pitchFamily="18" charset="0"/>
                <a:cs typeface="Times New Roman" panose="02020603050405020304" pitchFamily="18" charset="0"/>
              </a:rPr>
              <a:t>는 </a:t>
            </a:r>
            <a:r>
              <a:rPr lang="en-US" altLang="ko-KR" dirty="0">
                <a:latin typeface="Times New Roman" panose="02020603050405020304" pitchFamily="18" charset="0"/>
                <a:cs typeface="Times New Roman" panose="02020603050405020304" pitchFamily="18" charset="0"/>
              </a:rPr>
              <a:t>94.6% , 77%</a:t>
            </a: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775762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부제목 2">
            <a:extLst>
              <a:ext uri="{FF2B5EF4-FFF2-40B4-BE49-F238E27FC236}">
                <a16:creationId xmlns:a16="http://schemas.microsoft.com/office/drawing/2014/main" id="{C23C7DC1-5D9E-2441-97CE-7B99E6017016}"/>
              </a:ext>
            </a:extLst>
          </p:cNvPr>
          <p:cNvSpPr>
            <a:spLocks noGrp="1"/>
          </p:cNvSpPr>
          <p:nvPr>
            <p:ph type="subTitle" idx="1"/>
          </p:nvPr>
        </p:nvSpPr>
        <p:spPr>
          <a:xfrm>
            <a:off x="446566" y="143730"/>
            <a:ext cx="10996247" cy="524485"/>
          </a:xfrm>
        </p:spPr>
        <p:txBody>
          <a:bodyPr>
            <a:normAutofit/>
          </a:bodyPr>
          <a:lstStyle/>
          <a:p>
            <a:pPr algn="l"/>
            <a:r>
              <a:rPr kumimoji="1" lang="ko-KR" altLang="en-US" dirty="0"/>
              <a:t>목차</a:t>
            </a:r>
            <a:endParaRPr kumimoji="1" lang="ko-Kore-KR" altLang="en-US" dirty="0"/>
          </a:p>
        </p:txBody>
      </p:sp>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67477300-32D3-D943-A895-2A2E526FECBD}"/>
              </a:ext>
            </a:extLst>
          </p:cNvPr>
          <p:cNvSpPr txBox="1"/>
          <p:nvPr/>
        </p:nvSpPr>
        <p:spPr>
          <a:xfrm>
            <a:off x="457200" y="926123"/>
            <a:ext cx="3298275" cy="1754326"/>
          </a:xfrm>
          <a:prstGeom prst="rect">
            <a:avLst/>
          </a:prstGeom>
          <a:noFill/>
        </p:spPr>
        <p:txBody>
          <a:bodyPr wrap="none" rtlCol="0">
            <a:spAutoFit/>
          </a:bodyPr>
          <a:lstStyle/>
          <a:p>
            <a:r>
              <a:rPr kumimoji="1" lang="en-US" altLang="ko-Kore-KR" dirty="0"/>
              <a:t>about neural architecture search </a:t>
            </a:r>
          </a:p>
          <a:p>
            <a:endParaRPr kumimoji="1" lang="en-US" altLang="ko-Kore-KR" dirty="0"/>
          </a:p>
          <a:p>
            <a:r>
              <a:rPr kumimoji="1" lang="en-US" altLang="ko-Kore-KR" dirty="0"/>
              <a:t>-</a:t>
            </a:r>
          </a:p>
          <a:p>
            <a:r>
              <a:rPr kumimoji="1" lang="en-US" altLang="ko-Kore-KR" dirty="0"/>
              <a:t>-</a:t>
            </a:r>
          </a:p>
          <a:p>
            <a:r>
              <a:rPr kumimoji="1" lang="en-US" altLang="ko-Kore-KR" dirty="0"/>
              <a:t>-</a:t>
            </a:r>
          </a:p>
          <a:p>
            <a:endParaRPr kumimoji="1" lang="ko-Kore-KR" altLang="en-US" dirty="0"/>
          </a:p>
        </p:txBody>
      </p:sp>
      <p:sp>
        <p:nvSpPr>
          <p:cNvPr id="8" name="갈매기형 수장[C] 7">
            <a:extLst>
              <a:ext uri="{FF2B5EF4-FFF2-40B4-BE49-F238E27FC236}">
                <a16:creationId xmlns:a16="http://schemas.microsoft.com/office/drawing/2014/main" id="{3E1C0F7A-EE6F-AC48-AEF3-4B2B3DF2E5B3}"/>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555325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Autofit/>
          </a:bodyPr>
          <a:lstStyle/>
          <a:p>
            <a:pPr algn="l"/>
            <a:r>
              <a:rPr lang="en" altLang="ko-Kore-KR" dirty="0">
                <a:effectLst/>
                <a:latin typeface="Times New Roman" panose="02020603050405020304" pitchFamily="18" charset="0"/>
                <a:cs typeface="Times New Roman" panose="02020603050405020304" pitchFamily="18" charset="0"/>
              </a:rPr>
              <a:t>Method</a:t>
            </a:r>
            <a:r>
              <a:rPr lang="ko-KR" altLang="en-US" dirty="0">
                <a:effectLst/>
                <a:latin typeface="Times New Roman" panose="02020603050405020304" pitchFamily="18" charset="0"/>
                <a:cs typeface="Times New Roman" panose="02020603050405020304" pitchFamily="18" charset="0"/>
              </a:rPr>
              <a:t> </a:t>
            </a:r>
            <a:r>
              <a:rPr lang="en-US" altLang="ko-KR" dirty="0">
                <a:effectLst/>
                <a:latin typeface="Times New Roman" panose="02020603050405020304" pitchFamily="18" charset="0"/>
                <a:cs typeface="Times New Roman" panose="02020603050405020304" pitchFamily="18" charset="0"/>
              </a:rPr>
              <a:t>:</a:t>
            </a:r>
            <a:r>
              <a:rPr lang="ko-KR" altLang="en-US" dirty="0">
                <a:effectLst/>
                <a:latin typeface="Times New Roman" panose="02020603050405020304" pitchFamily="18" charset="0"/>
                <a:cs typeface="Times New Roman" panose="02020603050405020304" pitchFamily="18" charset="0"/>
              </a:rPr>
              <a:t> </a:t>
            </a:r>
            <a:r>
              <a:rPr lang="en" altLang="ko-KR" dirty="0">
                <a:effectLst/>
                <a:latin typeface="Times New Roman" panose="02020603050405020304" pitchFamily="18" charset="0"/>
                <a:cs typeface="Times New Roman" panose="02020603050405020304" pitchFamily="18" charset="0"/>
              </a:rPr>
              <a:t>Evolutionary Algorithm </a:t>
            </a:r>
          </a:p>
          <a:p>
            <a:pPr algn="l"/>
            <a:r>
              <a:rPr lang="ko-KR" altLang="en-US" dirty="0">
                <a:effectLst/>
                <a:latin typeface="Times New Roman" panose="02020603050405020304" pitchFamily="18" charset="0"/>
                <a:cs typeface="Times New Roman" panose="02020603050405020304" pitchFamily="18" charset="0"/>
              </a:rPr>
              <a:t> </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DB35F95B-F868-8B4B-B2BF-24AA1C434A0A}"/>
              </a:ext>
            </a:extLst>
          </p:cNvPr>
          <p:cNvSpPr txBox="1"/>
          <p:nvPr/>
        </p:nvSpPr>
        <p:spPr>
          <a:xfrm>
            <a:off x="340240" y="668215"/>
            <a:ext cx="10560789" cy="4196790"/>
          </a:xfrm>
          <a:prstGeom prst="rect">
            <a:avLst/>
          </a:prstGeom>
          <a:noFill/>
        </p:spPr>
        <p:txBody>
          <a:bodyPr wrap="square">
            <a:spAutoFit/>
          </a:bodyPr>
          <a:lstStyle/>
          <a:p>
            <a:pPr>
              <a:lnSpc>
                <a:spcPct val="150000"/>
              </a:lnSpc>
              <a:buFont typeface="+mj-lt"/>
              <a:buAutoNum type="arabicPeriod"/>
            </a:pPr>
            <a:r>
              <a:rPr lang="en" altLang="ko-Kore-KR" dirty="0">
                <a:latin typeface="Times New Roman" panose="02020603050405020304" pitchFamily="18" charset="0"/>
                <a:cs typeface="Times New Roman" panose="02020603050405020304" pitchFamily="18" charset="0"/>
              </a:rPr>
              <a:t>population of models :: each model is trained architecture</a:t>
            </a:r>
          </a:p>
          <a:p>
            <a:pPr>
              <a:lnSpc>
                <a:spcPct val="150000"/>
              </a:lnSpc>
              <a:buFont typeface="+mj-lt"/>
              <a:buAutoNum type="arabicPeriod"/>
            </a:pPr>
            <a:r>
              <a:rPr lang="en" altLang="ko-Kore-KR" dirty="0">
                <a:latin typeface="Times New Roman" panose="02020603050405020304" pitchFamily="18" charset="0"/>
                <a:cs typeface="Times New Roman" panose="02020603050405020304" pitchFamily="18" charset="0"/>
              </a:rPr>
              <a:t>model’s ACC on a separate validation set is a fitness (</a:t>
            </a:r>
            <a:r>
              <a:rPr lang="ko-KR" altLang="en-US" dirty="0">
                <a:latin typeface="Times New Roman" panose="02020603050405020304" pitchFamily="18" charset="0"/>
                <a:cs typeface="Times New Roman" panose="02020603050405020304" pitchFamily="18" charset="0"/>
              </a:rPr>
              <a:t>점수 또는 퀄리티</a:t>
            </a:r>
            <a:r>
              <a:rPr lang="en-US" altLang="ko-KR" dirty="0">
                <a:latin typeface="Times New Roman" panose="02020603050405020304" pitchFamily="18" charset="0"/>
                <a:cs typeface="Times New Roman" panose="02020603050405020304" pitchFamily="18" charset="0"/>
              </a:rPr>
              <a:t>)</a:t>
            </a:r>
          </a:p>
          <a:p>
            <a:pPr>
              <a:lnSpc>
                <a:spcPct val="150000"/>
              </a:lnSpc>
              <a:buFont typeface="+mj-lt"/>
              <a:buAutoNum type="arabicPeriod"/>
            </a:pPr>
            <a:r>
              <a:rPr lang="en" altLang="ko-Kore-KR" dirty="0">
                <a:latin typeface="Times New Roman" panose="02020603050405020304" pitchFamily="18" charset="0"/>
                <a:cs typeface="Times New Roman" panose="02020603050405020304" pitchFamily="18" charset="0"/>
              </a:rPr>
              <a:t>evolutionary step </a:t>
            </a:r>
          </a:p>
          <a:p>
            <a:pPr marL="742950" lvl="1" indent="-285750">
              <a:lnSpc>
                <a:spcPct val="150000"/>
              </a:lnSpc>
              <a:buFont typeface="+mj-lt"/>
              <a:buAutoNum type="arabicPeriod"/>
            </a:pPr>
            <a:r>
              <a:rPr lang="en" altLang="ko-Kore-KR" dirty="0">
                <a:latin typeface="Times New Roman" panose="02020603050405020304" pitchFamily="18" charset="0"/>
                <a:cs typeface="Times New Roman" panose="02020603050405020304" pitchFamily="18" charset="0"/>
              </a:rPr>
              <a:t>computer(worker) pick two individuals at random from population</a:t>
            </a:r>
          </a:p>
          <a:p>
            <a:pPr marL="742950" lvl="1" indent="-285750">
              <a:lnSpc>
                <a:spcPct val="150000"/>
              </a:lnSpc>
              <a:buFont typeface="+mj-lt"/>
              <a:buAutoNum type="arabicPeriod"/>
            </a:pPr>
            <a:r>
              <a:rPr lang="en" altLang="ko-Kore-KR" dirty="0">
                <a:latin typeface="Times New Roman" panose="02020603050405020304" pitchFamily="18" charset="0"/>
                <a:cs typeface="Times New Roman" panose="02020603050405020304" pitchFamily="18" charset="0"/>
              </a:rPr>
              <a:t>compare their </a:t>
            </a:r>
            <a:r>
              <a:rPr lang="en" altLang="ko-Kore-KR" dirty="0" err="1">
                <a:latin typeface="Times New Roman" panose="02020603050405020304" pitchFamily="18" charset="0"/>
                <a:cs typeface="Times New Roman" panose="02020603050405020304" pitchFamily="18" charset="0"/>
              </a:rPr>
              <a:t>fitnesses</a:t>
            </a:r>
            <a:r>
              <a:rPr lang="en" altLang="ko-Kore-KR" dirty="0">
                <a:latin typeface="Times New Roman" panose="02020603050405020304" pitchFamily="18" charset="0"/>
                <a:cs typeface="Times New Roman" panose="02020603050405020304" pitchFamily="18" charset="0"/>
              </a:rPr>
              <a:t> and worst of the pair is removed from population (killed)</a:t>
            </a:r>
          </a:p>
          <a:p>
            <a:pPr marL="742950" lvl="1" indent="-285750">
              <a:lnSpc>
                <a:spcPct val="150000"/>
              </a:lnSpc>
              <a:buFont typeface="+mj-lt"/>
              <a:buAutoNum type="arabicPeriod"/>
            </a:pPr>
            <a:r>
              <a:rPr lang="en" altLang="ko-Kore-KR" dirty="0">
                <a:latin typeface="Times New Roman" panose="02020603050405020304" pitchFamily="18" charset="0"/>
                <a:cs typeface="Times New Roman" panose="02020603050405020304" pitchFamily="18" charset="0"/>
              </a:rPr>
              <a:t>the best of the pair is selected to be parent</a:t>
            </a:r>
          </a:p>
          <a:p>
            <a:pPr marL="742950" lvl="1" indent="-285750">
              <a:lnSpc>
                <a:spcPct val="150000"/>
              </a:lnSpc>
              <a:buFont typeface="+mj-lt"/>
              <a:buAutoNum type="arabicPeriod"/>
            </a:pPr>
            <a:r>
              <a:rPr lang="en" altLang="ko-Kore-KR" dirty="0">
                <a:latin typeface="Times New Roman" panose="02020603050405020304" pitchFamily="18" charset="0"/>
                <a:cs typeface="Times New Roman" panose="02020603050405020304" pitchFamily="18" charset="0"/>
              </a:rPr>
              <a:t>computer creates a copy of parent and modifies this copy ( mutation) —&gt; child</a:t>
            </a:r>
          </a:p>
          <a:p>
            <a:pPr marL="742950" lvl="1" indent="-285750">
              <a:lnSpc>
                <a:spcPct val="150000"/>
              </a:lnSpc>
              <a:buFont typeface="+mj-lt"/>
              <a:buAutoNum type="arabicPeriod"/>
            </a:pPr>
            <a:r>
              <a:rPr lang="en" altLang="ko-Kore-KR" dirty="0">
                <a:latin typeface="Times New Roman" panose="02020603050405020304" pitchFamily="18" charset="0"/>
                <a:cs typeface="Times New Roman" panose="02020603050405020304" pitchFamily="18" charset="0"/>
              </a:rPr>
              <a:t>train child and evaluate it on validation set (compute fitness) put it back to population </a:t>
            </a:r>
            <a:r>
              <a:rPr lang="ko-KR" altLang="en-US" dirty="0">
                <a:latin typeface="Times New Roman" panose="02020603050405020304" pitchFamily="18" charset="0"/>
                <a:cs typeface="Times New Roman" panose="02020603050405020304" pitchFamily="18" charset="0"/>
              </a:rPr>
              <a:t>이러한 </a:t>
            </a:r>
            <a:r>
              <a:rPr lang="en" altLang="ko-Kore-KR" dirty="0">
                <a:latin typeface="Times New Roman" panose="02020603050405020304" pitchFamily="18" charset="0"/>
                <a:cs typeface="Times New Roman" panose="02020603050405020304" pitchFamily="18" charset="0"/>
              </a:rPr>
              <a:t>step</a:t>
            </a:r>
            <a:r>
              <a:rPr lang="ko-KR" altLang="en-US" dirty="0">
                <a:latin typeface="Times New Roman" panose="02020603050405020304" pitchFamily="18" charset="0"/>
                <a:cs typeface="Times New Roman" panose="02020603050405020304" pitchFamily="18" charset="0"/>
              </a:rPr>
              <a:t>은 컴퓨팅이 너무 많이 필요하기 때문에 병렬처리 및 공유 파일 시스템으로 여러 컴퓨터로 처리</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각 컴퓨터당 </a:t>
            </a:r>
            <a:r>
              <a:rPr lang="en" altLang="ko-Kore-KR" dirty="0">
                <a:latin typeface="Times New Roman" panose="02020603050405020304" pitchFamily="18" charset="0"/>
                <a:cs typeface="Times New Roman" panose="02020603050405020304" pitchFamily="18" charset="0"/>
              </a:rPr>
              <a:t>population size 10000</a:t>
            </a:r>
            <a:r>
              <a:rPr lang="ko-KR" altLang="en-US" dirty="0">
                <a:latin typeface="Times New Roman" panose="02020603050405020304" pitchFamily="18" charset="0"/>
                <a:cs typeface="Times New Roman" panose="02020603050405020304" pitchFamily="18" charset="0"/>
              </a:rPr>
              <a:t>이고 </a:t>
            </a:r>
            <a:r>
              <a:rPr lang="en" altLang="ko-Kore-KR" dirty="0">
                <a:latin typeface="Times New Roman" panose="02020603050405020304" pitchFamily="18" charset="0"/>
                <a:cs typeface="Times New Roman" panose="02020603050405020304" pitchFamily="18" charset="0"/>
              </a:rPr>
              <a:t>num workers 1/4 pop size </a:t>
            </a:r>
            <a:r>
              <a:rPr lang="ko-KR" altLang="en-US" dirty="0">
                <a:latin typeface="Times New Roman" panose="02020603050405020304" pitchFamily="18" charset="0"/>
                <a:cs typeface="Times New Roman" panose="02020603050405020304" pitchFamily="18" charset="0"/>
              </a:rPr>
              <a:t>이다</a:t>
            </a:r>
            <a:r>
              <a:rPr lang="en-US" altLang="ko-KR"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DF531D4D-2CEF-E74D-B02A-38DE67EF546C}"/>
              </a:ext>
            </a:extLst>
          </p:cNvPr>
          <p:cNvSpPr txBox="1"/>
          <p:nvPr/>
        </p:nvSpPr>
        <p:spPr>
          <a:xfrm>
            <a:off x="446566" y="4865005"/>
            <a:ext cx="6058518" cy="369332"/>
          </a:xfrm>
          <a:prstGeom prst="rect">
            <a:avLst/>
          </a:prstGeom>
          <a:noFill/>
        </p:spPr>
        <p:txBody>
          <a:bodyPr wrap="none" rtlCol="0">
            <a:spAutoFit/>
          </a:bodyPr>
          <a:lstStyle/>
          <a:p>
            <a:r>
              <a:rPr kumimoji="1" lang="ko-Kore-KR" altLang="en-US" dirty="0">
                <a:latin typeface="Times New Roman" panose="02020603050405020304" pitchFamily="18" charset="0"/>
                <a:cs typeface="Times New Roman" panose="02020603050405020304" pitchFamily="18" charset="0"/>
              </a:rPr>
              <a:t>초기에는</a:t>
            </a:r>
            <a:r>
              <a:rPr kumimoji="1" lang="ko-KR" altLang="en-US" dirty="0">
                <a:latin typeface="Times New Roman" panose="02020603050405020304" pitchFamily="18" charset="0"/>
                <a:cs typeface="Times New Roman" panose="02020603050405020304" pitchFamily="18" charset="0"/>
              </a:rPr>
              <a:t> </a:t>
            </a:r>
            <a:r>
              <a:rPr kumimoji="1" lang="en-US" altLang="ko-KR" dirty="0">
                <a:latin typeface="Times New Roman" panose="02020603050405020304" pitchFamily="18" charset="0"/>
                <a:cs typeface="Times New Roman" panose="02020603050405020304" pitchFamily="18" charset="0"/>
              </a:rPr>
              <a:t>no conv</a:t>
            </a:r>
            <a:r>
              <a:rPr kumimoji="1" lang="ko-KR" altLang="en-US" dirty="0">
                <a:latin typeface="Times New Roman" panose="02020603050405020304" pitchFamily="18" charset="0"/>
                <a:cs typeface="Times New Roman" panose="02020603050405020304" pitchFamily="18" charset="0"/>
              </a:rPr>
              <a:t>인 </a:t>
            </a:r>
            <a:r>
              <a:rPr kumimoji="1" lang="en-US" altLang="ko-KR" dirty="0">
                <a:latin typeface="Times New Roman" panose="02020603050405020304" pitchFamily="18" charset="0"/>
                <a:cs typeface="Times New Roman" panose="02020603050405020304" pitchFamily="18" charset="0"/>
              </a:rPr>
              <a:t>poor performing network </a:t>
            </a:r>
            <a:r>
              <a:rPr kumimoji="1" lang="ko-KR" altLang="en-US" dirty="0">
                <a:latin typeface="Times New Roman" panose="02020603050405020304" pitchFamily="18" charset="0"/>
                <a:cs typeface="Times New Roman" panose="02020603050405020304" pitchFamily="18" charset="0"/>
              </a:rPr>
              <a:t>에서부터 시작 </a:t>
            </a:r>
            <a:endParaRPr kumimoji="1" lang="ko-Kore-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37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Autofit/>
          </a:bodyPr>
          <a:lstStyle/>
          <a:p>
            <a:pPr algn="l"/>
            <a:r>
              <a:rPr lang="en" altLang="ko-Kore-KR" dirty="0">
                <a:effectLst/>
                <a:latin typeface="Times New Roman" panose="02020603050405020304" pitchFamily="18" charset="0"/>
                <a:cs typeface="Times New Roman" panose="02020603050405020304" pitchFamily="18" charset="0"/>
              </a:rPr>
              <a:t>Method</a:t>
            </a:r>
            <a:r>
              <a:rPr lang="ko-KR" altLang="en-US" dirty="0">
                <a:effectLst/>
                <a:latin typeface="Times New Roman" panose="02020603050405020304" pitchFamily="18" charset="0"/>
                <a:cs typeface="Times New Roman" panose="02020603050405020304" pitchFamily="18" charset="0"/>
              </a:rPr>
              <a:t> </a:t>
            </a:r>
            <a:r>
              <a:rPr lang="en-US" altLang="ko-KR" dirty="0">
                <a:effectLst/>
                <a:latin typeface="Times New Roman" panose="02020603050405020304" pitchFamily="18" charset="0"/>
                <a:cs typeface="Times New Roman" panose="02020603050405020304" pitchFamily="18" charset="0"/>
              </a:rPr>
              <a:t>:</a:t>
            </a:r>
            <a:r>
              <a:rPr lang="ko-KR" altLang="en-US" dirty="0">
                <a:effectLst/>
                <a:latin typeface="Times New Roman" panose="02020603050405020304" pitchFamily="18" charset="0"/>
                <a:cs typeface="Times New Roman" panose="02020603050405020304" pitchFamily="18" charset="0"/>
              </a:rPr>
              <a:t> </a:t>
            </a:r>
            <a:r>
              <a:rPr lang="en" altLang="ko-Kore-KR" sz="2400" b="0" dirty="0">
                <a:effectLst/>
                <a:latin typeface="Times New Roman" panose="02020603050405020304" pitchFamily="18" charset="0"/>
                <a:cs typeface="Times New Roman" panose="02020603050405020304" pitchFamily="18" charset="0"/>
              </a:rPr>
              <a:t>Encoding and Mutations </a:t>
            </a:r>
            <a:endParaRPr lang="en" altLang="ko-Kore-KR" dirty="0">
              <a:latin typeface="Times New Roman" panose="02020603050405020304" pitchFamily="18" charset="0"/>
              <a:cs typeface="Times New Roman" panose="02020603050405020304" pitchFamily="18" charset="0"/>
            </a:endParaRPr>
          </a:p>
          <a:p>
            <a:pPr algn="l"/>
            <a:endParaRPr lang="en" altLang="ko-KR" dirty="0">
              <a:effectLst/>
              <a:latin typeface="Times New Roman" panose="02020603050405020304" pitchFamily="18" charset="0"/>
              <a:cs typeface="Times New Roman" panose="02020603050405020304" pitchFamily="18" charset="0"/>
            </a:endParaRPr>
          </a:p>
          <a:p>
            <a:pPr algn="l"/>
            <a:r>
              <a:rPr lang="ko-KR" altLang="en-US" dirty="0">
                <a:effectLst/>
                <a:latin typeface="Times New Roman" panose="02020603050405020304" pitchFamily="18" charset="0"/>
                <a:cs typeface="Times New Roman" panose="02020603050405020304" pitchFamily="18" charset="0"/>
              </a:rPr>
              <a:t> </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DB35F95B-F868-8B4B-B2BF-24AA1C434A0A}"/>
              </a:ext>
            </a:extLst>
          </p:cNvPr>
          <p:cNvSpPr txBox="1"/>
          <p:nvPr/>
        </p:nvSpPr>
        <p:spPr>
          <a:xfrm>
            <a:off x="340240" y="668215"/>
            <a:ext cx="10560789" cy="4524315"/>
          </a:xfrm>
          <a:prstGeom prst="rect">
            <a:avLst/>
          </a:prstGeom>
          <a:noFill/>
        </p:spPr>
        <p:txBody>
          <a:bodyPr wrap="square">
            <a:spAutoFit/>
          </a:bodyPr>
          <a:lstStyle/>
          <a:p>
            <a:r>
              <a:rPr lang="en" altLang="ko-Kore-KR" sz="1800" dirty="0">
                <a:effectLst/>
                <a:latin typeface="Times New Roman" panose="02020603050405020304" pitchFamily="18" charset="0"/>
                <a:cs typeface="Times New Roman" panose="02020603050405020304" pitchFamily="18" charset="0"/>
              </a:rPr>
              <a:t>Individual architectures are encoded as a </a:t>
            </a:r>
            <a:r>
              <a:rPr lang="en" altLang="ko-Kore-KR" sz="1800" b="1" dirty="0">
                <a:effectLst/>
                <a:latin typeface="Times New Roman" panose="02020603050405020304" pitchFamily="18" charset="0"/>
                <a:cs typeface="Times New Roman" panose="02020603050405020304" pitchFamily="18" charset="0"/>
              </a:rPr>
              <a:t>graph</a:t>
            </a:r>
            <a:r>
              <a:rPr lang="en" altLang="ko-Kore-KR" sz="1800" dirty="0">
                <a:effectLst/>
                <a:latin typeface="Times New Roman" panose="02020603050405020304" pitchFamily="18" charset="0"/>
                <a:cs typeface="Times New Roman" panose="02020603050405020304" pitchFamily="18" charset="0"/>
              </a:rPr>
              <a:t> that we refer to as the </a:t>
            </a:r>
            <a:r>
              <a:rPr lang="en" altLang="ko-Kore-KR" sz="1800" b="1" i="1" dirty="0">
                <a:effectLst/>
                <a:latin typeface="Times New Roman" panose="02020603050405020304" pitchFamily="18" charset="0"/>
                <a:cs typeface="Times New Roman" panose="02020603050405020304" pitchFamily="18" charset="0"/>
              </a:rPr>
              <a:t>DNA</a:t>
            </a:r>
            <a:r>
              <a:rPr lang="en" altLang="ko-Kore-KR" sz="1800" dirty="0">
                <a:effectLst/>
                <a:latin typeface="Times New Roman" panose="02020603050405020304" pitchFamily="18" charset="0"/>
                <a:cs typeface="Times New Roman" panose="02020603050405020304" pitchFamily="18" charset="0"/>
              </a:rPr>
              <a:t>.</a:t>
            </a:r>
          </a:p>
          <a:p>
            <a:r>
              <a:rPr lang="en" altLang="ko-Kore-KR" sz="1800" dirty="0">
                <a:effectLst/>
                <a:latin typeface="Times New Roman" panose="02020603050405020304" pitchFamily="18" charset="0"/>
                <a:cs typeface="Times New Roman" panose="02020603050405020304" pitchFamily="18" charset="0"/>
              </a:rPr>
              <a:t>In this graph, the </a:t>
            </a:r>
            <a:r>
              <a:rPr lang="en" altLang="ko-Kore-KR" sz="1800" b="1" dirty="0">
                <a:effectLst/>
                <a:latin typeface="Times New Roman" panose="02020603050405020304" pitchFamily="18" charset="0"/>
                <a:cs typeface="Times New Roman" panose="02020603050405020304" pitchFamily="18" charset="0"/>
              </a:rPr>
              <a:t>vertices</a:t>
            </a:r>
            <a:r>
              <a:rPr lang="en" altLang="ko-Kore-KR" sz="1800" dirty="0">
                <a:effectLst/>
                <a:latin typeface="Times New Roman" panose="02020603050405020304" pitchFamily="18" charset="0"/>
                <a:cs typeface="Times New Roman" panose="02020603050405020304" pitchFamily="18" charset="0"/>
              </a:rPr>
              <a:t> represent </a:t>
            </a:r>
            <a:r>
              <a:rPr lang="en" altLang="ko-Kore-KR" sz="1800" b="1" dirty="0">
                <a:effectLst/>
                <a:latin typeface="Times New Roman" panose="02020603050405020304" pitchFamily="18" charset="0"/>
                <a:cs typeface="Times New Roman" panose="02020603050405020304" pitchFamily="18" charset="0"/>
              </a:rPr>
              <a:t>rank-3 tensors </a:t>
            </a:r>
            <a:r>
              <a:rPr lang="en" altLang="ko-Kore-KR" sz="1800" dirty="0">
                <a:effectLst/>
                <a:latin typeface="Times New Roman" panose="02020603050405020304" pitchFamily="18" charset="0"/>
                <a:cs typeface="Times New Roman" panose="02020603050405020304" pitchFamily="18" charset="0"/>
              </a:rPr>
              <a:t>or </a:t>
            </a:r>
            <a:r>
              <a:rPr lang="en" altLang="ko-Kore-KR" sz="1800" b="1" i="1" dirty="0">
                <a:effectLst/>
                <a:latin typeface="Times New Roman" panose="02020603050405020304" pitchFamily="18" charset="0"/>
                <a:cs typeface="Times New Roman" panose="02020603050405020304" pitchFamily="18" charset="0"/>
              </a:rPr>
              <a:t>activations </a:t>
            </a:r>
          </a:p>
          <a:p>
            <a:r>
              <a:rPr lang="en-US" altLang="ko-Kore-KR" b="1" i="1" dirty="0">
                <a:latin typeface="Times New Roman" panose="02020603050405020304" pitchFamily="18" charset="0"/>
                <a:cs typeface="Times New Roman" panose="02020603050405020304" pitchFamily="18" charset="0"/>
              </a:rPr>
              <a:t>rank-3 tensors </a:t>
            </a:r>
            <a:r>
              <a:rPr lang="en-US" altLang="ko-Kore-KR" b="1" i="1" dirty="0">
                <a:latin typeface="Times New Roman" panose="02020603050405020304" pitchFamily="18" charset="0"/>
                <a:cs typeface="Times New Roman" panose="02020603050405020304" pitchFamily="18" charset="0"/>
                <a:sym typeface="Wingdings" pitchFamily="2" charset="2"/>
              </a:rPr>
              <a:t> row &amp; columns for </a:t>
            </a:r>
            <a:r>
              <a:rPr lang="en" altLang="ko-Kore-KR" sz="1800" dirty="0">
                <a:effectLst/>
                <a:latin typeface="Times New Roman" panose="02020603050405020304" pitchFamily="18" charset="0"/>
                <a:cs typeface="Times New Roman" panose="02020603050405020304" pitchFamily="18" charset="0"/>
              </a:rPr>
              <a:t>spatial coordinates of the image  </a:t>
            </a:r>
            <a:r>
              <a:rPr lang="en" altLang="ko-Kore-KR" sz="1800" b="1" dirty="0">
                <a:effectLst/>
                <a:latin typeface="Times New Roman" panose="02020603050405020304" pitchFamily="18" charset="0"/>
                <a:cs typeface="Times New Roman" panose="02020603050405020304" pitchFamily="18" charset="0"/>
              </a:rPr>
              <a:t>page for a number of channels </a:t>
            </a:r>
          </a:p>
          <a:p>
            <a:r>
              <a:rPr lang="en" altLang="ko-Kore-KR" sz="1800" dirty="0">
                <a:effectLst/>
                <a:latin typeface="Times New Roman" panose="02020603050405020304" pitchFamily="18" charset="0"/>
                <a:cs typeface="Times New Roman" panose="02020603050405020304" pitchFamily="18" charset="0"/>
              </a:rPr>
              <a:t>Activation functions are applied at the vertices and can be either </a:t>
            </a:r>
          </a:p>
          <a:p>
            <a:pPr marL="400050" indent="-400050">
              <a:buAutoNum type="romanLcParenBoth"/>
            </a:pPr>
            <a:r>
              <a:rPr lang="en" altLang="ko-Kore-KR" sz="1800" dirty="0">
                <a:effectLst/>
                <a:latin typeface="Times New Roman" panose="02020603050405020304" pitchFamily="18" charset="0"/>
                <a:cs typeface="Times New Roman" panose="02020603050405020304" pitchFamily="18" charset="0"/>
              </a:rPr>
              <a:t>batch-normalization with rectified linear units (</a:t>
            </a:r>
            <a:r>
              <a:rPr lang="en" altLang="ko-Kore-KR" sz="1800" i="1" dirty="0" err="1">
                <a:effectLst/>
                <a:latin typeface="Times New Roman" panose="02020603050405020304" pitchFamily="18" charset="0"/>
                <a:cs typeface="Times New Roman" panose="02020603050405020304" pitchFamily="18" charset="0"/>
              </a:rPr>
              <a:t>ReLUs</a:t>
            </a:r>
            <a:r>
              <a:rPr lang="en" altLang="ko-Kore-KR" sz="1800" dirty="0">
                <a:effectLst/>
                <a:latin typeface="Times New Roman" panose="02020603050405020304" pitchFamily="18" charset="0"/>
                <a:cs typeface="Times New Roman" panose="02020603050405020304" pitchFamily="18" charset="0"/>
              </a:rPr>
              <a:t>)</a:t>
            </a:r>
          </a:p>
          <a:p>
            <a:pPr marL="400050" indent="-400050">
              <a:buAutoNum type="romanLcParenBoth"/>
            </a:pPr>
            <a:r>
              <a:rPr lang="en" altLang="ko-Kore-KR" sz="1800" dirty="0">
                <a:effectLst/>
                <a:latin typeface="Times New Roman" panose="02020603050405020304" pitchFamily="18" charset="0"/>
                <a:cs typeface="Times New Roman" panose="02020603050405020304" pitchFamily="18" charset="0"/>
              </a:rPr>
              <a:t>plain linear units. </a:t>
            </a:r>
          </a:p>
          <a:p>
            <a:endParaRPr lang="en" altLang="ko-Kore-KR" dirty="0">
              <a:latin typeface="Times New Roman" panose="02020603050405020304" pitchFamily="18" charset="0"/>
              <a:cs typeface="Times New Roman" panose="02020603050405020304" pitchFamily="18" charset="0"/>
            </a:endParaRPr>
          </a:p>
          <a:p>
            <a:r>
              <a:rPr lang="en" altLang="ko-Kore-KR" dirty="0">
                <a:latin typeface="Times New Roman" panose="02020603050405020304" pitchFamily="18" charset="0"/>
                <a:cs typeface="Times New Roman" panose="02020603050405020304" pitchFamily="18" charset="0"/>
              </a:rPr>
              <a:t>the graph’s </a:t>
            </a:r>
            <a:r>
              <a:rPr lang="en" altLang="ko-Kore-KR" b="1" dirty="0">
                <a:latin typeface="Times New Roman" panose="02020603050405020304" pitchFamily="18" charset="0"/>
                <a:cs typeface="Times New Roman" panose="02020603050405020304" pitchFamily="18" charset="0"/>
              </a:rPr>
              <a:t>edges</a:t>
            </a:r>
            <a:r>
              <a:rPr lang="en" altLang="ko-Kore-KR" dirty="0">
                <a:latin typeface="Times New Roman" panose="02020603050405020304" pitchFamily="18" charset="0"/>
                <a:cs typeface="Times New Roman" panose="02020603050405020304" pitchFamily="18" charset="0"/>
              </a:rPr>
              <a:t> represent </a:t>
            </a:r>
            <a:r>
              <a:rPr lang="en" altLang="ko-Kore-KR" b="1" dirty="0">
                <a:latin typeface="Times New Roman" panose="02020603050405020304" pitchFamily="18" charset="0"/>
                <a:cs typeface="Times New Roman" panose="02020603050405020304" pitchFamily="18" charset="0"/>
              </a:rPr>
              <a:t>identity connections </a:t>
            </a:r>
            <a:r>
              <a:rPr lang="en" altLang="ko-Kore-KR" dirty="0">
                <a:latin typeface="Times New Roman" panose="02020603050405020304" pitchFamily="18" charset="0"/>
                <a:cs typeface="Times New Roman" panose="02020603050405020304" pitchFamily="18" charset="0"/>
              </a:rPr>
              <a:t>or </a:t>
            </a:r>
            <a:r>
              <a:rPr lang="en" altLang="ko-Kore-KR" b="1" dirty="0">
                <a:latin typeface="Times New Roman" panose="02020603050405020304" pitchFamily="18" charset="0"/>
                <a:cs typeface="Times New Roman" panose="02020603050405020304" pitchFamily="18" charset="0"/>
              </a:rPr>
              <a:t>convolutions</a:t>
            </a:r>
            <a:r>
              <a:rPr lang="en" altLang="ko-Kore-KR" dirty="0">
                <a:latin typeface="Times New Roman" panose="02020603050405020304" pitchFamily="18" charset="0"/>
                <a:cs typeface="Times New Roman" panose="02020603050405020304" pitchFamily="18" charset="0"/>
              </a:rPr>
              <a:t> and </a:t>
            </a:r>
            <a:r>
              <a:rPr lang="en" altLang="ko-Kore-KR" b="1" dirty="0">
                <a:latin typeface="Times New Roman" panose="02020603050405020304" pitchFamily="18" charset="0"/>
                <a:cs typeface="Times New Roman" panose="02020603050405020304" pitchFamily="18" charset="0"/>
              </a:rPr>
              <a:t>contain</a:t>
            </a:r>
            <a:r>
              <a:rPr lang="en" altLang="ko-Kore-KR" dirty="0">
                <a:latin typeface="Times New Roman" panose="02020603050405020304" pitchFamily="18" charset="0"/>
                <a:cs typeface="Times New Roman" panose="02020603050405020304" pitchFamily="18" charset="0"/>
              </a:rPr>
              <a:t> the </a:t>
            </a:r>
            <a:r>
              <a:rPr lang="en" altLang="ko-Kore-KR" b="1" dirty="0">
                <a:latin typeface="Times New Roman" panose="02020603050405020304" pitchFamily="18" charset="0"/>
                <a:cs typeface="Times New Roman" panose="02020603050405020304" pitchFamily="18" charset="0"/>
              </a:rPr>
              <a:t>mutable numerical parameters defining the </a:t>
            </a:r>
            <a:r>
              <a:rPr lang="en" altLang="ko-Kore-KR" dirty="0">
                <a:latin typeface="Times New Roman" panose="02020603050405020304" pitchFamily="18" charset="0"/>
                <a:cs typeface="Times New Roman" panose="02020603050405020304" pitchFamily="18" charset="0"/>
              </a:rPr>
              <a:t>convolution’s</a:t>
            </a:r>
            <a:r>
              <a:rPr lang="en" altLang="ko-Kore-KR" b="1"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properties.</a:t>
            </a:r>
          </a:p>
          <a:p>
            <a:endParaRPr lang="en" altLang="ko-Kore-KR" dirty="0">
              <a:latin typeface="Times New Roman" panose="02020603050405020304" pitchFamily="18" charset="0"/>
              <a:cs typeface="Times New Roman" panose="02020603050405020304" pitchFamily="18" charset="0"/>
            </a:endParaRPr>
          </a:p>
          <a:p>
            <a:r>
              <a:rPr lang="en" altLang="ko-Kore-KR" dirty="0">
                <a:latin typeface="Times New Roman" panose="02020603050405020304" pitchFamily="18" charset="0"/>
                <a:cs typeface="Times New Roman" panose="02020603050405020304" pitchFamily="18" charset="0"/>
              </a:rPr>
              <a:t>When multiple edges are incident on a vertex, their spatial scales or numbers of channels may not coincide.</a:t>
            </a:r>
          </a:p>
          <a:p>
            <a:r>
              <a:rPr lang="en" altLang="ko-Kore-KR" dirty="0">
                <a:latin typeface="Times New Roman" panose="02020603050405020304" pitchFamily="18" charset="0"/>
                <a:cs typeface="Times New Roman" panose="02020603050405020304" pitchFamily="18" charset="0"/>
              </a:rPr>
              <a:t>Resolution is done by choosing one of the incoming edges as the primary one. We pick this primary edge to be the one that is not a skip connection</a:t>
            </a:r>
            <a:r>
              <a:rPr lang="en" altLang="ko-Kore-KR" b="1" dirty="0">
                <a:latin typeface="Times New Roman" panose="02020603050405020304" pitchFamily="18" charset="0"/>
                <a:cs typeface="Times New Roman" panose="02020603050405020304" pitchFamily="18" charset="0"/>
              </a:rPr>
              <a:t>. </a:t>
            </a:r>
          </a:p>
          <a:p>
            <a:endParaRPr lang="en-US" altLang="ko-Kore-KR" b="1" dirty="0">
              <a:latin typeface="Times New Roman" panose="02020603050405020304" pitchFamily="18" charset="0"/>
              <a:cs typeface="Times New Roman" panose="02020603050405020304" pitchFamily="18" charset="0"/>
            </a:endParaRPr>
          </a:p>
          <a:p>
            <a:r>
              <a:rPr lang="en-US" altLang="ko-Kore-KR" b="1" dirty="0">
                <a:latin typeface="Times New Roman" panose="02020603050405020304" pitchFamily="18" charset="0"/>
                <a:cs typeface="Times New Roman" panose="02020603050405020304" pitchFamily="18" charset="0"/>
              </a:rPr>
              <a:t>DNA</a:t>
            </a:r>
            <a:r>
              <a:rPr lang="ko-KR" altLang="en-US" b="1" dirty="0">
                <a:latin typeface="Times New Roman" panose="02020603050405020304" pitchFamily="18" charset="0"/>
                <a:cs typeface="Times New Roman" panose="02020603050405020304" pitchFamily="18" charset="0"/>
              </a:rPr>
              <a:t>에는 </a:t>
            </a:r>
            <a:r>
              <a:rPr lang="en-US" altLang="ko-KR" b="1" dirty="0">
                <a:latin typeface="Times New Roman" panose="02020603050405020304" pitchFamily="18" charset="0"/>
                <a:cs typeface="Times New Roman" panose="02020603050405020304" pitchFamily="18" charset="0"/>
              </a:rPr>
              <a:t>learning rate</a:t>
            </a:r>
            <a:r>
              <a:rPr lang="ko-KR" altLang="en-US" b="1" dirty="0">
                <a:latin typeface="Times New Roman" panose="02020603050405020304" pitchFamily="18" charset="0"/>
                <a:cs typeface="Times New Roman" panose="02020603050405020304" pitchFamily="18" charset="0"/>
              </a:rPr>
              <a:t>도 들어있다</a:t>
            </a:r>
            <a:r>
              <a:rPr lang="en-US" altLang="ko-KR" b="1" dirty="0">
                <a:latin typeface="Times New Roman" panose="02020603050405020304" pitchFamily="18" charset="0"/>
                <a:cs typeface="Times New Roman" panose="02020603050405020304" pitchFamily="18" charset="0"/>
              </a:rPr>
              <a:t>.</a:t>
            </a:r>
            <a:endParaRPr lang="en" altLang="ko-Kore-KR" b="1" dirty="0">
              <a:latin typeface="Times New Roman" panose="02020603050405020304" pitchFamily="18" charset="0"/>
              <a:cs typeface="Times New Roman" panose="02020603050405020304" pitchFamily="18" charset="0"/>
            </a:endParaRPr>
          </a:p>
          <a:p>
            <a:r>
              <a:rPr lang="en" altLang="ko-Kore-KR" sz="1800"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0313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Autofit/>
          </a:bodyPr>
          <a:lstStyle/>
          <a:p>
            <a:pPr algn="l"/>
            <a:r>
              <a:rPr lang="en" altLang="ko-Kore-KR" dirty="0">
                <a:effectLst/>
                <a:latin typeface="Times New Roman" panose="02020603050405020304" pitchFamily="18" charset="0"/>
                <a:cs typeface="Times New Roman" panose="02020603050405020304" pitchFamily="18" charset="0"/>
              </a:rPr>
              <a:t>Method</a:t>
            </a:r>
            <a:r>
              <a:rPr lang="ko-KR" altLang="en-US" dirty="0">
                <a:effectLst/>
                <a:latin typeface="Times New Roman" panose="02020603050405020304" pitchFamily="18" charset="0"/>
                <a:cs typeface="Times New Roman" panose="02020603050405020304" pitchFamily="18" charset="0"/>
              </a:rPr>
              <a:t> </a:t>
            </a:r>
            <a:r>
              <a:rPr lang="en-US" altLang="ko-KR" dirty="0">
                <a:effectLst/>
                <a:latin typeface="Times New Roman" panose="02020603050405020304" pitchFamily="18" charset="0"/>
                <a:cs typeface="Times New Roman" panose="02020603050405020304" pitchFamily="18" charset="0"/>
              </a:rPr>
              <a:t>:</a:t>
            </a:r>
            <a:r>
              <a:rPr lang="ko-KR" altLang="en-US" dirty="0">
                <a:effectLst/>
                <a:latin typeface="Times New Roman" panose="02020603050405020304" pitchFamily="18" charset="0"/>
                <a:cs typeface="Times New Roman" panose="02020603050405020304" pitchFamily="18" charset="0"/>
              </a:rPr>
              <a:t> </a:t>
            </a:r>
            <a:r>
              <a:rPr lang="en" altLang="ko-Kore-KR" sz="2400" b="0" dirty="0">
                <a:effectLst/>
                <a:latin typeface="Times New Roman" panose="02020603050405020304" pitchFamily="18" charset="0"/>
                <a:cs typeface="Times New Roman" panose="02020603050405020304" pitchFamily="18" charset="0"/>
              </a:rPr>
              <a:t>Encoding and Mutations </a:t>
            </a:r>
            <a:endParaRPr lang="en" altLang="ko-Kore-KR" dirty="0">
              <a:latin typeface="Times New Roman" panose="02020603050405020304" pitchFamily="18" charset="0"/>
              <a:cs typeface="Times New Roman" panose="02020603050405020304" pitchFamily="18" charset="0"/>
            </a:endParaRPr>
          </a:p>
          <a:p>
            <a:pPr algn="l"/>
            <a:endParaRPr lang="en" altLang="ko-KR" dirty="0">
              <a:effectLst/>
              <a:latin typeface="Times New Roman" panose="02020603050405020304" pitchFamily="18" charset="0"/>
              <a:cs typeface="Times New Roman" panose="02020603050405020304" pitchFamily="18" charset="0"/>
            </a:endParaRPr>
          </a:p>
          <a:p>
            <a:pPr algn="l"/>
            <a:r>
              <a:rPr lang="ko-KR" altLang="en-US" dirty="0">
                <a:effectLst/>
                <a:latin typeface="Times New Roman" panose="02020603050405020304" pitchFamily="18" charset="0"/>
                <a:cs typeface="Times New Roman" panose="02020603050405020304" pitchFamily="18" charset="0"/>
              </a:rPr>
              <a:t> </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DB35F95B-F868-8B4B-B2BF-24AA1C434A0A}"/>
              </a:ext>
            </a:extLst>
          </p:cNvPr>
          <p:cNvSpPr txBox="1"/>
          <p:nvPr/>
        </p:nvSpPr>
        <p:spPr>
          <a:xfrm>
            <a:off x="340240" y="668215"/>
            <a:ext cx="10560789" cy="646331"/>
          </a:xfrm>
          <a:prstGeom prst="rect">
            <a:avLst/>
          </a:prstGeom>
          <a:noFill/>
        </p:spPr>
        <p:txBody>
          <a:bodyPr wrap="square">
            <a:spAutoFit/>
          </a:bodyPr>
          <a:lstStyle/>
          <a:p>
            <a:r>
              <a:rPr lang="en" altLang="ko-Kore-KR" dirty="0">
                <a:latin typeface="Times New Roman" panose="02020603050405020304" pitchFamily="18" charset="0"/>
                <a:cs typeface="Times New Roman" panose="02020603050405020304" pitchFamily="18" charset="0"/>
              </a:rPr>
              <a:t>mutation</a:t>
            </a:r>
            <a:r>
              <a:rPr lang="ko-KR" altLang="en-US" dirty="0">
                <a:latin typeface="Times New Roman" panose="02020603050405020304" pitchFamily="18" charset="0"/>
                <a:cs typeface="Times New Roman" panose="02020603050405020304" pitchFamily="18" charset="0"/>
              </a:rPr>
              <a:t>은 사전 정의한 </a:t>
            </a:r>
            <a:r>
              <a:rPr lang="en" altLang="ko-Kore-KR" dirty="0">
                <a:latin typeface="Times New Roman" panose="02020603050405020304" pitchFamily="18" charset="0"/>
                <a:cs typeface="Times New Roman" panose="02020603050405020304" pitchFamily="18" charset="0"/>
              </a:rPr>
              <a:t>set</a:t>
            </a:r>
            <a:r>
              <a:rPr lang="ko-KR" altLang="en-US" dirty="0">
                <a:latin typeface="Times New Roman" panose="02020603050405020304" pitchFamily="18" charset="0"/>
                <a:cs typeface="Times New Roman" panose="02020603050405020304" pitchFamily="18" charset="0"/>
              </a:rPr>
              <a:t>에서 </a:t>
            </a:r>
            <a:r>
              <a:rPr lang="en" altLang="ko-Kore-KR" dirty="0">
                <a:latin typeface="Times New Roman" panose="02020603050405020304" pitchFamily="18" charset="0"/>
                <a:cs typeface="Times New Roman" panose="02020603050405020304" pitchFamily="18" charset="0"/>
              </a:rPr>
              <a:t>random</a:t>
            </a:r>
            <a:r>
              <a:rPr lang="ko-KR" altLang="en-US" dirty="0">
                <a:latin typeface="Times New Roman" panose="02020603050405020304" pitchFamily="18" charset="0"/>
                <a:cs typeface="Times New Roman" panose="02020603050405020304" pitchFamily="18" charset="0"/>
              </a:rPr>
              <a:t>하게 선택 </a:t>
            </a:r>
            <a:endParaRPr lang="ko-Kore-KR" altLang="en-US" dirty="0">
              <a:latin typeface="Times New Roman" panose="02020603050405020304" pitchFamily="18" charset="0"/>
              <a:cs typeface="Times New Roman" panose="02020603050405020304" pitchFamily="18" charset="0"/>
            </a:endParaRPr>
          </a:p>
          <a:p>
            <a:endParaRPr lang="en" altLang="ko-Kore-KR" dirty="0">
              <a:latin typeface="Times New Roman" panose="02020603050405020304" pitchFamily="18" charset="0"/>
              <a:cs typeface="Times New Roman" panose="02020603050405020304" pitchFamily="18" charset="0"/>
            </a:endParaRPr>
          </a:p>
        </p:txBody>
      </p:sp>
      <p:pic>
        <p:nvPicPr>
          <p:cNvPr id="2" name="그림 1">
            <a:extLst>
              <a:ext uri="{FF2B5EF4-FFF2-40B4-BE49-F238E27FC236}">
                <a16:creationId xmlns:a16="http://schemas.microsoft.com/office/drawing/2014/main" id="{F5EB4E94-B0E2-9142-9F92-9CF6EBDA9076}"/>
              </a:ext>
            </a:extLst>
          </p:cNvPr>
          <p:cNvPicPr>
            <a:picLocks noChangeAspect="1"/>
          </p:cNvPicPr>
          <p:nvPr/>
        </p:nvPicPr>
        <p:blipFill>
          <a:blip r:embed="rId2"/>
          <a:stretch>
            <a:fillRect/>
          </a:stretch>
        </p:blipFill>
        <p:spPr>
          <a:xfrm>
            <a:off x="340239" y="1146517"/>
            <a:ext cx="5264783" cy="4748628"/>
          </a:xfrm>
          <a:prstGeom prst="rect">
            <a:avLst/>
          </a:prstGeom>
        </p:spPr>
      </p:pic>
      <p:sp>
        <p:nvSpPr>
          <p:cNvPr id="10" name="TextBox 9">
            <a:extLst>
              <a:ext uri="{FF2B5EF4-FFF2-40B4-BE49-F238E27FC236}">
                <a16:creationId xmlns:a16="http://schemas.microsoft.com/office/drawing/2014/main" id="{77A2E317-031B-9A47-BB44-43C218E3EC3C}"/>
              </a:ext>
            </a:extLst>
          </p:cNvPr>
          <p:cNvSpPr txBox="1"/>
          <p:nvPr/>
        </p:nvSpPr>
        <p:spPr>
          <a:xfrm>
            <a:off x="5755760" y="405972"/>
            <a:ext cx="6096000" cy="646331"/>
          </a:xfrm>
          <a:prstGeom prst="rect">
            <a:avLst/>
          </a:prstGeom>
          <a:noFill/>
        </p:spPr>
        <p:txBody>
          <a:bodyPr wrap="square">
            <a:spAutoFit/>
          </a:bodyPr>
          <a:lstStyle/>
          <a:p>
            <a:r>
              <a:rPr lang="ko-Kore-KR" altLang="en-US" dirty="0">
                <a:latin typeface="Times New Roman" panose="02020603050405020304" pitchFamily="18" charset="0"/>
                <a:cs typeface="Times New Roman" panose="02020603050405020304" pitchFamily="18" charset="0"/>
              </a:rPr>
              <a:t>A mutation that acts on a numerical parameter chooses the new value at random around the existing value.</a:t>
            </a:r>
          </a:p>
        </p:txBody>
      </p:sp>
      <p:sp>
        <p:nvSpPr>
          <p:cNvPr id="11" name="TextBox 10">
            <a:extLst>
              <a:ext uri="{FF2B5EF4-FFF2-40B4-BE49-F238E27FC236}">
                <a16:creationId xmlns:a16="http://schemas.microsoft.com/office/drawing/2014/main" id="{22C806A8-405E-9B47-9843-F661723FF41C}"/>
              </a:ext>
            </a:extLst>
          </p:cNvPr>
          <p:cNvSpPr txBox="1"/>
          <p:nvPr/>
        </p:nvSpPr>
        <p:spPr>
          <a:xfrm>
            <a:off x="5755760" y="1129879"/>
            <a:ext cx="6096000" cy="369332"/>
          </a:xfrm>
          <a:prstGeom prst="rect">
            <a:avLst/>
          </a:prstGeom>
          <a:noFill/>
        </p:spPr>
        <p:txBody>
          <a:bodyPr wrap="square">
            <a:spAutoFit/>
          </a:bodyPr>
          <a:lstStyle/>
          <a:p>
            <a:r>
              <a:rPr lang="ko-Kore-KR" altLang="en-US" dirty="0">
                <a:latin typeface="Times New Roman" panose="02020603050405020304" pitchFamily="18" charset="0"/>
                <a:cs typeface="Times New Roman" panose="02020603050405020304" pitchFamily="18" charset="0"/>
              </a:rPr>
              <a:t>All sampling is from uniform distributions.</a:t>
            </a:r>
          </a:p>
        </p:txBody>
      </p:sp>
      <p:sp>
        <p:nvSpPr>
          <p:cNvPr id="13" name="TextBox 12">
            <a:extLst>
              <a:ext uri="{FF2B5EF4-FFF2-40B4-BE49-F238E27FC236}">
                <a16:creationId xmlns:a16="http://schemas.microsoft.com/office/drawing/2014/main" id="{486186A5-9C58-9B49-937E-EFF742D6A49C}"/>
              </a:ext>
            </a:extLst>
          </p:cNvPr>
          <p:cNvSpPr txBox="1"/>
          <p:nvPr/>
        </p:nvSpPr>
        <p:spPr>
          <a:xfrm>
            <a:off x="5755760" y="1640976"/>
            <a:ext cx="6096000" cy="646331"/>
          </a:xfrm>
          <a:prstGeom prst="rect">
            <a:avLst/>
          </a:prstGeom>
          <a:noFill/>
        </p:spPr>
        <p:txBody>
          <a:bodyPr wrap="square">
            <a:spAutoFit/>
          </a:bodyPr>
          <a:lstStyle/>
          <a:p>
            <a:r>
              <a:rPr lang="ko-Kore-KR" altLang="en-US" dirty="0">
                <a:latin typeface="Times New Roman" panose="02020603050405020304" pitchFamily="18" charset="0"/>
                <a:cs typeface="Times New Roman" panose="02020603050405020304" pitchFamily="18" charset="0"/>
              </a:rPr>
              <a:t>As a result, the models are not constrained to a number of filters that is known to work well. </a:t>
            </a:r>
          </a:p>
        </p:txBody>
      </p:sp>
    </p:spTree>
    <p:extLst>
      <p:ext uri="{BB962C8B-B14F-4D97-AF65-F5344CB8AC3E}">
        <p14:creationId xmlns:p14="http://schemas.microsoft.com/office/powerpoint/2010/main" val="110451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Autofit/>
          </a:bodyPr>
          <a:lstStyle/>
          <a:p>
            <a:pPr algn="l"/>
            <a:r>
              <a:rPr lang="en" altLang="ko-Kore-KR" b="0" dirty="0">
                <a:effectLst/>
                <a:latin typeface="Times New Roman" panose="02020603050405020304" pitchFamily="18" charset="0"/>
                <a:cs typeface="Times New Roman" panose="02020603050405020304" pitchFamily="18" charset="0"/>
              </a:rPr>
              <a:t>Experiments</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2" name="TextBox 11">
            <a:extLst>
              <a:ext uri="{FF2B5EF4-FFF2-40B4-BE49-F238E27FC236}">
                <a16:creationId xmlns:a16="http://schemas.microsoft.com/office/drawing/2014/main" id="{245B7EE7-63EF-3E42-AF8E-69664BEDE9F4}"/>
              </a:ext>
            </a:extLst>
          </p:cNvPr>
          <p:cNvSpPr txBox="1"/>
          <p:nvPr/>
        </p:nvSpPr>
        <p:spPr>
          <a:xfrm>
            <a:off x="340240" y="668215"/>
            <a:ext cx="10651336" cy="2031325"/>
          </a:xfrm>
          <a:prstGeom prst="rect">
            <a:avLst/>
          </a:prstGeom>
          <a:noFill/>
        </p:spPr>
        <p:txBody>
          <a:bodyPr wrap="square">
            <a:spAutoFit/>
          </a:bodyPr>
          <a:lstStyle/>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a batch size of 50</a:t>
            </a: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a weight decay of 0.0001. </a:t>
            </a: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Each training runs for 25,600 steps, a value chosen to be brief enough so that each individual could be trained in a few seconds to a few hours, depending on model size. </a:t>
            </a: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The loss function is the cross-entropy. </a:t>
            </a:r>
          </a:p>
          <a:p>
            <a:pPr marL="285750" indent="-285750">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Once training is complete, a single evaluation on the validation set provides the accuracy to use as the individual’s fitness. </a:t>
            </a:r>
            <a:endParaRPr lang="en" altLang="ko-Kore-KR" dirty="0">
              <a:latin typeface="Times New Roman" panose="02020603050405020304" pitchFamily="18" charset="0"/>
              <a:cs typeface="Times New Roman" panose="02020603050405020304" pitchFamily="18" charset="0"/>
            </a:endParaRPr>
          </a:p>
        </p:txBody>
      </p:sp>
      <p:pic>
        <p:nvPicPr>
          <p:cNvPr id="5" name="그림 4">
            <a:extLst>
              <a:ext uri="{FF2B5EF4-FFF2-40B4-BE49-F238E27FC236}">
                <a16:creationId xmlns:a16="http://schemas.microsoft.com/office/drawing/2014/main" id="{213A9845-D267-EC45-B3A5-0A9CE39191DA}"/>
              </a:ext>
            </a:extLst>
          </p:cNvPr>
          <p:cNvPicPr>
            <a:picLocks noChangeAspect="1"/>
          </p:cNvPicPr>
          <p:nvPr/>
        </p:nvPicPr>
        <p:blipFill>
          <a:blip r:embed="rId2"/>
          <a:stretch>
            <a:fillRect/>
          </a:stretch>
        </p:blipFill>
        <p:spPr>
          <a:xfrm>
            <a:off x="3774663" y="2400967"/>
            <a:ext cx="4340052" cy="4140509"/>
          </a:xfrm>
          <a:prstGeom prst="rect">
            <a:avLst/>
          </a:prstGeom>
        </p:spPr>
      </p:pic>
    </p:spTree>
    <p:extLst>
      <p:ext uri="{BB962C8B-B14F-4D97-AF65-F5344CB8AC3E}">
        <p14:creationId xmlns:p14="http://schemas.microsoft.com/office/powerpoint/2010/main" val="4085070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11690"/>
            <a:ext cx="10996247" cy="524485"/>
          </a:xfrm>
        </p:spPr>
        <p:txBody>
          <a:bodyPr>
            <a:noAutofit/>
          </a:bodyPr>
          <a:lstStyle/>
          <a:p>
            <a:pPr algn="l"/>
            <a:r>
              <a:rPr lang="en" altLang="ko-Kore-KR" b="0" dirty="0">
                <a:effectLst/>
                <a:latin typeface="NimbusRomNo9L"/>
              </a:rPr>
              <a:t>Experiments : how it works?</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 name="TextBox 2">
            <a:extLst>
              <a:ext uri="{FF2B5EF4-FFF2-40B4-BE49-F238E27FC236}">
                <a16:creationId xmlns:a16="http://schemas.microsoft.com/office/drawing/2014/main" id="{51CAF1D0-E2D6-0944-9F5F-A959BB7AAFDF}"/>
              </a:ext>
            </a:extLst>
          </p:cNvPr>
          <p:cNvSpPr txBox="1"/>
          <p:nvPr/>
        </p:nvSpPr>
        <p:spPr>
          <a:xfrm>
            <a:off x="7285303" y="944834"/>
            <a:ext cx="2950103" cy="646331"/>
          </a:xfrm>
          <a:prstGeom prst="rect">
            <a:avLst/>
          </a:prstGeom>
          <a:noFill/>
        </p:spPr>
        <p:txBody>
          <a:bodyPr wrap="none" rtlCol="0">
            <a:spAutoFit/>
          </a:bodyPr>
          <a:lstStyle/>
          <a:p>
            <a:r>
              <a:rPr kumimoji="1" lang="en-US" altLang="ko-Kore-KR" dirty="0"/>
              <a:t>pick 2 architecture at random</a:t>
            </a:r>
          </a:p>
          <a:p>
            <a:r>
              <a:rPr kumimoji="1" lang="en-US" altLang="ko-Kore-KR" dirty="0"/>
              <a:t> </a:t>
            </a:r>
            <a:endParaRPr kumimoji="1" lang="ko-Kore-KR" altLang="en-US" dirty="0"/>
          </a:p>
        </p:txBody>
      </p:sp>
      <p:pic>
        <p:nvPicPr>
          <p:cNvPr id="11" name="그림 10">
            <a:extLst>
              <a:ext uri="{FF2B5EF4-FFF2-40B4-BE49-F238E27FC236}">
                <a16:creationId xmlns:a16="http://schemas.microsoft.com/office/drawing/2014/main" id="{3E20EE48-483C-8547-AC57-9459C2E0E04E}"/>
              </a:ext>
            </a:extLst>
          </p:cNvPr>
          <p:cNvPicPr>
            <a:picLocks noChangeAspect="1"/>
          </p:cNvPicPr>
          <p:nvPr/>
        </p:nvPicPr>
        <p:blipFill>
          <a:blip r:embed="rId2"/>
          <a:stretch>
            <a:fillRect/>
          </a:stretch>
        </p:blipFill>
        <p:spPr>
          <a:xfrm>
            <a:off x="637171" y="1699466"/>
            <a:ext cx="1028716" cy="627156"/>
          </a:xfrm>
          <a:prstGeom prst="rect">
            <a:avLst/>
          </a:prstGeom>
        </p:spPr>
      </p:pic>
      <p:sp>
        <p:nvSpPr>
          <p:cNvPr id="16" name="TextBox 15">
            <a:extLst>
              <a:ext uri="{FF2B5EF4-FFF2-40B4-BE49-F238E27FC236}">
                <a16:creationId xmlns:a16="http://schemas.microsoft.com/office/drawing/2014/main" id="{318881D5-EAD7-5F43-AF34-1BDA4C48607B}"/>
              </a:ext>
            </a:extLst>
          </p:cNvPr>
          <p:cNvSpPr txBox="1"/>
          <p:nvPr/>
        </p:nvSpPr>
        <p:spPr>
          <a:xfrm>
            <a:off x="19026" y="2268618"/>
            <a:ext cx="2411238" cy="261610"/>
          </a:xfrm>
          <a:prstGeom prst="rect">
            <a:avLst/>
          </a:prstGeom>
          <a:noFill/>
        </p:spPr>
        <p:txBody>
          <a:bodyPr wrap="none" rtlCol="0">
            <a:spAutoFit/>
          </a:bodyPr>
          <a:lstStyle/>
          <a:p>
            <a:r>
              <a:rPr kumimoji="1" lang="en-US" altLang="ko-Kore-KR" sz="1100" dirty="0"/>
              <a:t>poor performing network with no conv</a:t>
            </a:r>
            <a:endParaRPr kumimoji="1" lang="ko-Kore-KR" altLang="en-US" sz="1100" dirty="0"/>
          </a:p>
        </p:txBody>
      </p:sp>
      <p:cxnSp>
        <p:nvCxnSpPr>
          <p:cNvPr id="19" name="구부러진 연결선[U] 18">
            <a:extLst>
              <a:ext uri="{FF2B5EF4-FFF2-40B4-BE49-F238E27FC236}">
                <a16:creationId xmlns:a16="http://schemas.microsoft.com/office/drawing/2014/main" id="{06178F80-6833-0549-85B0-6F98ACF3E0EB}"/>
              </a:ext>
            </a:extLst>
          </p:cNvPr>
          <p:cNvCxnSpPr>
            <a:cxnSpLocks/>
            <a:stCxn id="11" idx="0"/>
          </p:cNvCxnSpPr>
          <p:nvPr/>
        </p:nvCxnSpPr>
        <p:spPr>
          <a:xfrm rot="5400000" flipH="1" flipV="1">
            <a:off x="2363654" y="-339563"/>
            <a:ext cx="826905" cy="325115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원통[C] 19">
            <a:extLst>
              <a:ext uri="{FF2B5EF4-FFF2-40B4-BE49-F238E27FC236}">
                <a16:creationId xmlns:a16="http://schemas.microsoft.com/office/drawing/2014/main" id="{E63564DF-3BEF-CE4F-B0B5-C6404BFEE88A}"/>
              </a:ext>
            </a:extLst>
          </p:cNvPr>
          <p:cNvSpPr/>
          <p:nvPr/>
        </p:nvSpPr>
        <p:spPr>
          <a:xfrm>
            <a:off x="4536137" y="589401"/>
            <a:ext cx="2034988" cy="11474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Population </a:t>
            </a:r>
          </a:p>
          <a:p>
            <a:pPr algn="ctr"/>
            <a:r>
              <a:rPr kumimoji="1" lang="en-US" altLang="ko-Kore-KR" dirty="0"/>
              <a:t>size  = 1000</a:t>
            </a:r>
            <a:endParaRPr kumimoji="1" lang="ko-Kore-KR" altLang="en-US" dirty="0"/>
          </a:p>
        </p:txBody>
      </p:sp>
      <p:sp>
        <p:nvSpPr>
          <p:cNvPr id="21" name="TextBox 20">
            <a:extLst>
              <a:ext uri="{FF2B5EF4-FFF2-40B4-BE49-F238E27FC236}">
                <a16:creationId xmlns:a16="http://schemas.microsoft.com/office/drawing/2014/main" id="{B4B7514F-B46D-444B-B917-B82208CAB321}"/>
              </a:ext>
            </a:extLst>
          </p:cNvPr>
          <p:cNvSpPr txBox="1"/>
          <p:nvPr/>
        </p:nvSpPr>
        <p:spPr>
          <a:xfrm>
            <a:off x="1591110" y="1836885"/>
            <a:ext cx="805029" cy="369332"/>
          </a:xfrm>
          <a:prstGeom prst="rect">
            <a:avLst/>
          </a:prstGeom>
          <a:noFill/>
        </p:spPr>
        <p:txBody>
          <a:bodyPr wrap="none" rtlCol="0">
            <a:spAutoFit/>
          </a:bodyPr>
          <a:lstStyle/>
          <a:p>
            <a:r>
              <a:rPr kumimoji="1" lang="en-US" altLang="ko-Kore-KR" dirty="0"/>
              <a:t>x 1000</a:t>
            </a:r>
            <a:endParaRPr kumimoji="1" lang="ko-Kore-KR" altLang="en-US" dirty="0"/>
          </a:p>
        </p:txBody>
      </p:sp>
      <p:cxnSp>
        <p:nvCxnSpPr>
          <p:cNvPr id="22" name="구부러진 연결선[U] 21">
            <a:extLst>
              <a:ext uri="{FF2B5EF4-FFF2-40B4-BE49-F238E27FC236}">
                <a16:creationId xmlns:a16="http://schemas.microsoft.com/office/drawing/2014/main" id="{A9F0CCD5-FB86-4142-A8D2-D2D410B1141E}"/>
              </a:ext>
            </a:extLst>
          </p:cNvPr>
          <p:cNvCxnSpPr>
            <a:cxnSpLocks/>
            <a:stCxn id="20" idx="4"/>
            <a:endCxn id="26" idx="0"/>
          </p:cNvCxnSpPr>
          <p:nvPr/>
        </p:nvCxnSpPr>
        <p:spPr>
          <a:xfrm>
            <a:off x="6571125" y="1163125"/>
            <a:ext cx="3195937" cy="66322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그림 24">
            <a:extLst>
              <a:ext uri="{FF2B5EF4-FFF2-40B4-BE49-F238E27FC236}">
                <a16:creationId xmlns:a16="http://schemas.microsoft.com/office/drawing/2014/main" id="{0C8FE024-5C32-0840-985C-D893EA1CBB26}"/>
              </a:ext>
            </a:extLst>
          </p:cNvPr>
          <p:cNvPicPr>
            <a:picLocks noChangeAspect="1"/>
          </p:cNvPicPr>
          <p:nvPr/>
        </p:nvPicPr>
        <p:blipFill>
          <a:blip r:embed="rId2"/>
          <a:stretch>
            <a:fillRect/>
          </a:stretch>
        </p:blipFill>
        <p:spPr>
          <a:xfrm>
            <a:off x="7020845" y="1826046"/>
            <a:ext cx="1500781" cy="914950"/>
          </a:xfrm>
          <a:prstGeom prst="rect">
            <a:avLst/>
          </a:prstGeom>
        </p:spPr>
      </p:pic>
      <p:pic>
        <p:nvPicPr>
          <p:cNvPr id="26" name="그림 25">
            <a:extLst>
              <a:ext uri="{FF2B5EF4-FFF2-40B4-BE49-F238E27FC236}">
                <a16:creationId xmlns:a16="http://schemas.microsoft.com/office/drawing/2014/main" id="{EDD3CA81-58A8-454A-ABA0-89C3F527BA41}"/>
              </a:ext>
            </a:extLst>
          </p:cNvPr>
          <p:cNvPicPr>
            <a:picLocks noChangeAspect="1"/>
          </p:cNvPicPr>
          <p:nvPr/>
        </p:nvPicPr>
        <p:blipFill>
          <a:blip r:embed="rId2"/>
          <a:stretch>
            <a:fillRect/>
          </a:stretch>
        </p:blipFill>
        <p:spPr>
          <a:xfrm>
            <a:off x="9008011" y="1826354"/>
            <a:ext cx="1518102" cy="925510"/>
          </a:xfrm>
          <a:prstGeom prst="rect">
            <a:avLst/>
          </a:prstGeom>
        </p:spPr>
      </p:pic>
      <p:cxnSp>
        <p:nvCxnSpPr>
          <p:cNvPr id="30" name="구부러진 연결선[U] 29">
            <a:extLst>
              <a:ext uri="{FF2B5EF4-FFF2-40B4-BE49-F238E27FC236}">
                <a16:creationId xmlns:a16="http://schemas.microsoft.com/office/drawing/2014/main" id="{3117316E-3A9F-4B43-B17F-186D21A24210}"/>
              </a:ext>
            </a:extLst>
          </p:cNvPr>
          <p:cNvCxnSpPr>
            <a:cxnSpLocks/>
            <a:stCxn id="20" idx="4"/>
            <a:endCxn id="25" idx="0"/>
          </p:cNvCxnSpPr>
          <p:nvPr/>
        </p:nvCxnSpPr>
        <p:spPr>
          <a:xfrm>
            <a:off x="6571125" y="1163125"/>
            <a:ext cx="1200111" cy="66292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BA00FE3-56DC-EB41-ACE3-DDAB8CC3DB8A}"/>
              </a:ext>
            </a:extLst>
          </p:cNvPr>
          <p:cNvSpPr txBox="1"/>
          <p:nvPr/>
        </p:nvSpPr>
        <p:spPr>
          <a:xfrm>
            <a:off x="637170" y="700482"/>
            <a:ext cx="2255746" cy="1015663"/>
          </a:xfrm>
          <a:prstGeom prst="rect">
            <a:avLst/>
          </a:prstGeom>
          <a:noFill/>
        </p:spPr>
        <p:txBody>
          <a:bodyPr wrap="none" rtlCol="0">
            <a:spAutoFit/>
          </a:bodyPr>
          <a:lstStyle/>
          <a:p>
            <a:r>
              <a:rPr kumimoji="1" lang="en-US" altLang="ko-Kore-KR" sz="1200" dirty="0"/>
              <a:t>training</a:t>
            </a:r>
          </a:p>
          <a:p>
            <a:r>
              <a:rPr kumimoji="1" lang="en-US" altLang="ko-Kore-KR" sz="1200" dirty="0"/>
              <a:t>50 batch </a:t>
            </a:r>
          </a:p>
          <a:p>
            <a:r>
              <a:rPr kumimoji="1" lang="en-US" altLang="ko-Kore-KR" sz="1200" dirty="0"/>
              <a:t>25</a:t>
            </a:r>
            <a:r>
              <a:rPr kumimoji="1" lang="en-US" altLang="ko-KR" sz="1200" dirty="0"/>
              <a:t>,</a:t>
            </a:r>
            <a:r>
              <a:rPr kumimoji="1" lang="en-US" altLang="ko-Kore-KR" sz="1200" dirty="0"/>
              <a:t>600 step</a:t>
            </a:r>
          </a:p>
          <a:p>
            <a:r>
              <a:rPr kumimoji="1" lang="en-US" altLang="ko-Kore-KR" sz="1200" dirty="0"/>
              <a:t>single evaluation</a:t>
            </a:r>
          </a:p>
          <a:p>
            <a:r>
              <a:rPr kumimoji="1" lang="en-US" altLang="ko-Kore-KR" sz="1200" dirty="0"/>
              <a:t>get validation acc as fitness value</a:t>
            </a:r>
            <a:endParaRPr kumimoji="1" lang="ko-Kore-KR" altLang="en-US" sz="1200" dirty="0"/>
          </a:p>
        </p:txBody>
      </p:sp>
      <p:sp>
        <p:nvSpPr>
          <p:cNvPr id="34" name="TextBox 33">
            <a:extLst>
              <a:ext uri="{FF2B5EF4-FFF2-40B4-BE49-F238E27FC236}">
                <a16:creationId xmlns:a16="http://schemas.microsoft.com/office/drawing/2014/main" id="{D648AB49-442D-D740-9CBA-DA4673C0ED59}"/>
              </a:ext>
            </a:extLst>
          </p:cNvPr>
          <p:cNvSpPr txBox="1"/>
          <p:nvPr/>
        </p:nvSpPr>
        <p:spPr>
          <a:xfrm>
            <a:off x="8571552" y="2059501"/>
            <a:ext cx="377604" cy="369332"/>
          </a:xfrm>
          <a:prstGeom prst="rect">
            <a:avLst/>
          </a:prstGeom>
          <a:noFill/>
        </p:spPr>
        <p:txBody>
          <a:bodyPr wrap="none" rtlCol="0">
            <a:spAutoFit/>
          </a:bodyPr>
          <a:lstStyle/>
          <a:p>
            <a:r>
              <a:rPr kumimoji="1" lang="en-US" altLang="ko-Kore-KR" dirty="0"/>
              <a:t>vs</a:t>
            </a:r>
            <a:endParaRPr kumimoji="1" lang="ko-Kore-KR" altLang="en-US" dirty="0"/>
          </a:p>
        </p:txBody>
      </p:sp>
      <p:sp>
        <p:nvSpPr>
          <p:cNvPr id="35" name="TextBox 34">
            <a:extLst>
              <a:ext uri="{FF2B5EF4-FFF2-40B4-BE49-F238E27FC236}">
                <a16:creationId xmlns:a16="http://schemas.microsoft.com/office/drawing/2014/main" id="{3B00AF47-EE1C-5448-BEF2-545A72F0E7D8}"/>
              </a:ext>
            </a:extLst>
          </p:cNvPr>
          <p:cNvSpPr txBox="1"/>
          <p:nvPr/>
        </p:nvSpPr>
        <p:spPr>
          <a:xfrm>
            <a:off x="7291417" y="1550817"/>
            <a:ext cx="2460417" cy="369332"/>
          </a:xfrm>
          <a:prstGeom prst="rect">
            <a:avLst/>
          </a:prstGeom>
          <a:noFill/>
        </p:spPr>
        <p:txBody>
          <a:bodyPr wrap="none" rtlCol="0">
            <a:spAutoFit/>
          </a:bodyPr>
          <a:lstStyle/>
          <a:p>
            <a:r>
              <a:rPr kumimoji="1" lang="en-US" altLang="ko-Kore-KR" dirty="0"/>
              <a:t>comparing fitness value </a:t>
            </a:r>
            <a:endParaRPr kumimoji="1" lang="ko-Kore-KR" altLang="en-US" dirty="0"/>
          </a:p>
        </p:txBody>
      </p:sp>
      <p:sp>
        <p:nvSpPr>
          <p:cNvPr id="36" name="TextBox 35">
            <a:extLst>
              <a:ext uri="{FF2B5EF4-FFF2-40B4-BE49-F238E27FC236}">
                <a16:creationId xmlns:a16="http://schemas.microsoft.com/office/drawing/2014/main" id="{BB4ED99B-D96F-AB4E-97B2-445159DC581D}"/>
              </a:ext>
            </a:extLst>
          </p:cNvPr>
          <p:cNvSpPr txBox="1"/>
          <p:nvPr/>
        </p:nvSpPr>
        <p:spPr>
          <a:xfrm>
            <a:off x="7774751" y="2427275"/>
            <a:ext cx="2323072" cy="369332"/>
          </a:xfrm>
          <a:prstGeom prst="rect">
            <a:avLst/>
          </a:prstGeom>
          <a:noFill/>
        </p:spPr>
        <p:txBody>
          <a:bodyPr wrap="none" rtlCol="0">
            <a:spAutoFit/>
          </a:bodyPr>
          <a:lstStyle/>
          <a:p>
            <a:r>
              <a:rPr kumimoji="1" lang="en-US" altLang="ko-Kore-KR" dirty="0"/>
              <a:t>0.5	&gt;	0.4</a:t>
            </a:r>
            <a:endParaRPr kumimoji="1" lang="ko-Kore-KR" altLang="en-US" dirty="0"/>
          </a:p>
        </p:txBody>
      </p:sp>
      <p:sp>
        <p:nvSpPr>
          <p:cNvPr id="37" name="곱하기 36">
            <a:extLst>
              <a:ext uri="{FF2B5EF4-FFF2-40B4-BE49-F238E27FC236}">
                <a16:creationId xmlns:a16="http://schemas.microsoft.com/office/drawing/2014/main" id="{CB5863E7-B279-F245-8587-C65BEE84F74F}"/>
              </a:ext>
            </a:extLst>
          </p:cNvPr>
          <p:cNvSpPr/>
          <p:nvPr/>
        </p:nvSpPr>
        <p:spPr>
          <a:xfrm>
            <a:off x="9327348" y="1836914"/>
            <a:ext cx="903633" cy="914950"/>
          </a:xfrm>
          <a:prstGeom prst="mathMultiply">
            <a:avLst>
              <a:gd name="adj1" fmla="val 665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8" name="TextBox 37">
            <a:extLst>
              <a:ext uri="{FF2B5EF4-FFF2-40B4-BE49-F238E27FC236}">
                <a16:creationId xmlns:a16="http://schemas.microsoft.com/office/drawing/2014/main" id="{4275304B-69C3-A545-94E4-D10426429892}"/>
              </a:ext>
            </a:extLst>
          </p:cNvPr>
          <p:cNvSpPr txBox="1"/>
          <p:nvPr/>
        </p:nvSpPr>
        <p:spPr>
          <a:xfrm>
            <a:off x="8882682" y="2658731"/>
            <a:ext cx="3075586" cy="369332"/>
          </a:xfrm>
          <a:prstGeom prst="rect">
            <a:avLst/>
          </a:prstGeom>
          <a:noFill/>
        </p:spPr>
        <p:txBody>
          <a:bodyPr wrap="none" rtlCol="0">
            <a:spAutoFit/>
          </a:bodyPr>
          <a:lstStyle/>
          <a:p>
            <a:r>
              <a:rPr kumimoji="1" lang="en-US" altLang="ko-Kore-KR" dirty="0">
                <a:solidFill>
                  <a:srgbClr val="FF0000"/>
                </a:solidFill>
              </a:rPr>
              <a:t>kill </a:t>
            </a:r>
            <a:r>
              <a:rPr kumimoji="1" lang="en-US" altLang="ko-Kore-KR" dirty="0">
                <a:solidFill>
                  <a:srgbClr val="FF0000"/>
                </a:solidFill>
                <a:sym typeface="Wingdings" pitchFamily="2" charset="2"/>
              </a:rPr>
              <a:t> remove from population</a:t>
            </a:r>
            <a:endParaRPr kumimoji="1" lang="ko-Kore-KR" altLang="en-US" dirty="0">
              <a:solidFill>
                <a:srgbClr val="FF0000"/>
              </a:solidFill>
            </a:endParaRPr>
          </a:p>
        </p:txBody>
      </p:sp>
      <p:pic>
        <p:nvPicPr>
          <p:cNvPr id="39" name="그림 38">
            <a:extLst>
              <a:ext uri="{FF2B5EF4-FFF2-40B4-BE49-F238E27FC236}">
                <a16:creationId xmlns:a16="http://schemas.microsoft.com/office/drawing/2014/main" id="{A41849C4-111C-8F40-9CA5-18472E03EF31}"/>
              </a:ext>
            </a:extLst>
          </p:cNvPr>
          <p:cNvPicPr>
            <a:picLocks noChangeAspect="1"/>
          </p:cNvPicPr>
          <p:nvPr/>
        </p:nvPicPr>
        <p:blipFill>
          <a:blip r:embed="rId2"/>
          <a:stretch>
            <a:fillRect/>
          </a:stretch>
        </p:blipFill>
        <p:spPr>
          <a:xfrm>
            <a:off x="7020845" y="4302202"/>
            <a:ext cx="1497205" cy="912770"/>
          </a:xfrm>
          <a:prstGeom prst="rect">
            <a:avLst/>
          </a:prstGeom>
        </p:spPr>
      </p:pic>
      <p:cxnSp>
        <p:nvCxnSpPr>
          <p:cNvPr id="41" name="직선 화살표 연결선 40">
            <a:extLst>
              <a:ext uri="{FF2B5EF4-FFF2-40B4-BE49-F238E27FC236}">
                <a16:creationId xmlns:a16="http://schemas.microsoft.com/office/drawing/2014/main" id="{3DEC0707-8750-294E-B34A-106E478F3808}"/>
              </a:ext>
            </a:extLst>
          </p:cNvPr>
          <p:cNvCxnSpPr>
            <a:cxnSpLocks/>
            <a:stCxn id="25" idx="2"/>
            <a:endCxn id="39" idx="0"/>
          </p:cNvCxnSpPr>
          <p:nvPr/>
        </p:nvCxnSpPr>
        <p:spPr>
          <a:xfrm flipH="1">
            <a:off x="7769448" y="2740996"/>
            <a:ext cx="1788" cy="15612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309AD17-AC61-7A4E-ABE4-0C3D39CAF17C}"/>
              </a:ext>
            </a:extLst>
          </p:cNvPr>
          <p:cNvSpPr txBox="1"/>
          <p:nvPr/>
        </p:nvSpPr>
        <p:spPr>
          <a:xfrm>
            <a:off x="7852016" y="4044187"/>
            <a:ext cx="1497205" cy="369332"/>
          </a:xfrm>
          <a:prstGeom prst="rect">
            <a:avLst/>
          </a:prstGeom>
          <a:noFill/>
        </p:spPr>
        <p:txBody>
          <a:bodyPr wrap="none" rtlCol="0">
            <a:spAutoFit/>
          </a:bodyPr>
          <a:lstStyle/>
          <a:p>
            <a:r>
              <a:rPr kumimoji="1" lang="en-US" altLang="ko-Kore-KR" dirty="0"/>
              <a:t>name parent </a:t>
            </a:r>
            <a:endParaRPr kumimoji="1" lang="ko-Kore-KR" altLang="en-US" dirty="0"/>
          </a:p>
        </p:txBody>
      </p:sp>
      <p:pic>
        <p:nvPicPr>
          <p:cNvPr id="43" name="그림 42">
            <a:extLst>
              <a:ext uri="{FF2B5EF4-FFF2-40B4-BE49-F238E27FC236}">
                <a16:creationId xmlns:a16="http://schemas.microsoft.com/office/drawing/2014/main" id="{22B4C1EA-E317-FA4C-9E0A-448B36D6F2E9}"/>
              </a:ext>
            </a:extLst>
          </p:cNvPr>
          <p:cNvPicPr>
            <a:picLocks noChangeAspect="1"/>
          </p:cNvPicPr>
          <p:nvPr/>
        </p:nvPicPr>
        <p:blipFill>
          <a:blip r:embed="rId2"/>
          <a:stretch>
            <a:fillRect/>
          </a:stretch>
        </p:blipFill>
        <p:spPr>
          <a:xfrm>
            <a:off x="4773102" y="4288237"/>
            <a:ext cx="1497205" cy="912770"/>
          </a:xfrm>
          <a:prstGeom prst="rect">
            <a:avLst/>
          </a:prstGeom>
        </p:spPr>
      </p:pic>
      <p:cxnSp>
        <p:nvCxnSpPr>
          <p:cNvPr id="44" name="직선 화살표 연결선 43">
            <a:extLst>
              <a:ext uri="{FF2B5EF4-FFF2-40B4-BE49-F238E27FC236}">
                <a16:creationId xmlns:a16="http://schemas.microsoft.com/office/drawing/2014/main" id="{E0DD9DC9-2657-AB44-8DD9-557440B9A750}"/>
              </a:ext>
            </a:extLst>
          </p:cNvPr>
          <p:cNvCxnSpPr>
            <a:cxnSpLocks/>
            <a:stCxn id="39" idx="1"/>
            <a:endCxn id="43" idx="3"/>
          </p:cNvCxnSpPr>
          <p:nvPr/>
        </p:nvCxnSpPr>
        <p:spPr>
          <a:xfrm flipH="1" flipV="1">
            <a:off x="6270307" y="4744622"/>
            <a:ext cx="750538" cy="13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444C3A9-339D-234D-BEAD-43A42E6B336E}"/>
              </a:ext>
            </a:extLst>
          </p:cNvPr>
          <p:cNvSpPr txBox="1"/>
          <p:nvPr/>
        </p:nvSpPr>
        <p:spPr>
          <a:xfrm>
            <a:off x="5663404" y="5260727"/>
            <a:ext cx="2188612" cy="369332"/>
          </a:xfrm>
          <a:prstGeom prst="rect">
            <a:avLst/>
          </a:prstGeom>
          <a:noFill/>
        </p:spPr>
        <p:txBody>
          <a:bodyPr wrap="none" rtlCol="0">
            <a:spAutoFit/>
          </a:bodyPr>
          <a:lstStyle/>
          <a:p>
            <a:r>
              <a:rPr kumimoji="1" lang="en-US" altLang="ko-Kore-KR" dirty="0"/>
              <a:t>create copy of parent</a:t>
            </a:r>
            <a:endParaRPr kumimoji="1" lang="ko-Kore-KR" altLang="en-US" dirty="0"/>
          </a:p>
        </p:txBody>
      </p:sp>
      <p:cxnSp>
        <p:nvCxnSpPr>
          <p:cNvPr id="54" name="직선 화살표 연결선 53">
            <a:extLst>
              <a:ext uri="{FF2B5EF4-FFF2-40B4-BE49-F238E27FC236}">
                <a16:creationId xmlns:a16="http://schemas.microsoft.com/office/drawing/2014/main" id="{C7B5CE6F-72B1-4F45-8F38-DF81D9A86261}"/>
              </a:ext>
            </a:extLst>
          </p:cNvPr>
          <p:cNvCxnSpPr>
            <a:cxnSpLocks/>
          </p:cNvCxnSpPr>
          <p:nvPr/>
        </p:nvCxnSpPr>
        <p:spPr>
          <a:xfrm flipH="1">
            <a:off x="3486331" y="4811402"/>
            <a:ext cx="10710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6C66073-7D67-9C45-804F-2A3F2F9632A8}"/>
              </a:ext>
            </a:extLst>
          </p:cNvPr>
          <p:cNvSpPr txBox="1"/>
          <p:nvPr/>
        </p:nvSpPr>
        <p:spPr>
          <a:xfrm>
            <a:off x="3510471" y="4327403"/>
            <a:ext cx="1046953" cy="369332"/>
          </a:xfrm>
          <a:prstGeom prst="rect">
            <a:avLst/>
          </a:prstGeom>
          <a:noFill/>
        </p:spPr>
        <p:txBody>
          <a:bodyPr wrap="none" rtlCol="0">
            <a:spAutoFit/>
          </a:bodyPr>
          <a:lstStyle/>
          <a:p>
            <a:r>
              <a:rPr kumimoji="1" lang="en-US" altLang="ko-Kore-KR" dirty="0"/>
              <a:t>mutation</a:t>
            </a:r>
            <a:endParaRPr kumimoji="1" lang="ko-Kore-KR" altLang="en-US" dirty="0"/>
          </a:p>
        </p:txBody>
      </p:sp>
      <p:sp>
        <p:nvSpPr>
          <p:cNvPr id="56" name="TextBox 55">
            <a:extLst>
              <a:ext uri="{FF2B5EF4-FFF2-40B4-BE49-F238E27FC236}">
                <a16:creationId xmlns:a16="http://schemas.microsoft.com/office/drawing/2014/main" id="{4559F2C0-C390-1D41-9E25-2180738D1DC1}"/>
              </a:ext>
            </a:extLst>
          </p:cNvPr>
          <p:cNvSpPr txBox="1"/>
          <p:nvPr/>
        </p:nvSpPr>
        <p:spPr>
          <a:xfrm>
            <a:off x="3321839" y="5009024"/>
            <a:ext cx="1549207" cy="369332"/>
          </a:xfrm>
          <a:prstGeom prst="rect">
            <a:avLst/>
          </a:prstGeom>
          <a:noFill/>
        </p:spPr>
        <p:txBody>
          <a:bodyPr wrap="none" rtlCol="0">
            <a:spAutoFit/>
          </a:bodyPr>
          <a:lstStyle/>
          <a:p>
            <a:r>
              <a:rPr kumimoji="1" lang="en-US" altLang="ko-Kore-KR" dirty="0"/>
              <a:t>ex) insert conv</a:t>
            </a:r>
            <a:endParaRPr kumimoji="1" lang="ko-Kore-KR" altLang="en-US" dirty="0"/>
          </a:p>
        </p:txBody>
      </p:sp>
      <p:sp>
        <p:nvSpPr>
          <p:cNvPr id="57" name="직사각형 56">
            <a:extLst>
              <a:ext uri="{FF2B5EF4-FFF2-40B4-BE49-F238E27FC236}">
                <a16:creationId xmlns:a16="http://schemas.microsoft.com/office/drawing/2014/main" id="{B3686D09-7A6F-CE4F-8437-19B9D35F5A8C}"/>
              </a:ext>
            </a:extLst>
          </p:cNvPr>
          <p:cNvSpPr/>
          <p:nvPr/>
        </p:nvSpPr>
        <p:spPr>
          <a:xfrm>
            <a:off x="12424411" y="4381470"/>
            <a:ext cx="1432710" cy="325127"/>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t>pool</a:t>
            </a:r>
            <a:endParaRPr kumimoji="1" lang="ko-Kore-KR" altLang="en-US" sz="1600" dirty="0"/>
          </a:p>
        </p:txBody>
      </p:sp>
      <p:sp>
        <p:nvSpPr>
          <p:cNvPr id="58" name="직사각형 57">
            <a:extLst>
              <a:ext uri="{FF2B5EF4-FFF2-40B4-BE49-F238E27FC236}">
                <a16:creationId xmlns:a16="http://schemas.microsoft.com/office/drawing/2014/main" id="{E6465F09-26E0-8C4C-9FB5-C57B8710C0AA}"/>
              </a:ext>
            </a:extLst>
          </p:cNvPr>
          <p:cNvSpPr/>
          <p:nvPr/>
        </p:nvSpPr>
        <p:spPr>
          <a:xfrm>
            <a:off x="12424411" y="5041549"/>
            <a:ext cx="1432710" cy="33256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t>input</a:t>
            </a:r>
            <a:endParaRPr kumimoji="1" lang="ko-Kore-KR" altLang="en-US" sz="1600" dirty="0"/>
          </a:p>
        </p:txBody>
      </p:sp>
      <p:sp>
        <p:nvSpPr>
          <p:cNvPr id="59" name="직사각형 58">
            <a:extLst>
              <a:ext uri="{FF2B5EF4-FFF2-40B4-BE49-F238E27FC236}">
                <a16:creationId xmlns:a16="http://schemas.microsoft.com/office/drawing/2014/main" id="{C75A3C1A-FE91-C84F-BD16-02FA8DC78E98}"/>
              </a:ext>
            </a:extLst>
          </p:cNvPr>
          <p:cNvSpPr/>
          <p:nvPr/>
        </p:nvSpPr>
        <p:spPr>
          <a:xfrm>
            <a:off x="12424411" y="4048822"/>
            <a:ext cx="1432710" cy="33256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t>output</a:t>
            </a:r>
            <a:endParaRPr kumimoji="1" lang="ko-Kore-KR" altLang="en-US" sz="1600" dirty="0"/>
          </a:p>
        </p:txBody>
      </p:sp>
      <p:sp>
        <p:nvSpPr>
          <p:cNvPr id="60" name="직사각형 59">
            <a:extLst>
              <a:ext uri="{FF2B5EF4-FFF2-40B4-BE49-F238E27FC236}">
                <a16:creationId xmlns:a16="http://schemas.microsoft.com/office/drawing/2014/main" id="{FB7ACA21-F85F-CC4B-BC35-474F6E01CB97}"/>
              </a:ext>
            </a:extLst>
          </p:cNvPr>
          <p:cNvSpPr/>
          <p:nvPr/>
        </p:nvSpPr>
        <p:spPr>
          <a:xfrm>
            <a:off x="12424411" y="4708984"/>
            <a:ext cx="1432710" cy="33256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600" dirty="0"/>
              <a:t>conv</a:t>
            </a:r>
            <a:endParaRPr kumimoji="1" lang="ko-Kore-KR" altLang="en-US" sz="1600" dirty="0"/>
          </a:p>
        </p:txBody>
      </p:sp>
      <p:pic>
        <p:nvPicPr>
          <p:cNvPr id="61" name="그림 60">
            <a:extLst>
              <a:ext uri="{FF2B5EF4-FFF2-40B4-BE49-F238E27FC236}">
                <a16:creationId xmlns:a16="http://schemas.microsoft.com/office/drawing/2014/main" id="{5EFD1935-03F5-4A4D-B873-C72BFD997F41}"/>
              </a:ext>
            </a:extLst>
          </p:cNvPr>
          <p:cNvPicPr>
            <a:picLocks noChangeAspect="1"/>
          </p:cNvPicPr>
          <p:nvPr/>
        </p:nvPicPr>
        <p:blipFill>
          <a:blip r:embed="rId3"/>
          <a:stretch>
            <a:fillRect/>
          </a:stretch>
        </p:blipFill>
        <p:spPr>
          <a:xfrm>
            <a:off x="1926295" y="4270563"/>
            <a:ext cx="1391117" cy="1186772"/>
          </a:xfrm>
          <a:prstGeom prst="rect">
            <a:avLst/>
          </a:prstGeom>
        </p:spPr>
      </p:pic>
      <p:sp>
        <p:nvSpPr>
          <p:cNvPr id="62" name="TextBox 61">
            <a:extLst>
              <a:ext uri="{FF2B5EF4-FFF2-40B4-BE49-F238E27FC236}">
                <a16:creationId xmlns:a16="http://schemas.microsoft.com/office/drawing/2014/main" id="{5E7E6C91-E5B5-C743-993F-9A23720DE311}"/>
              </a:ext>
            </a:extLst>
          </p:cNvPr>
          <p:cNvSpPr txBox="1"/>
          <p:nvPr/>
        </p:nvSpPr>
        <p:spPr>
          <a:xfrm>
            <a:off x="1832775" y="3984496"/>
            <a:ext cx="1466940" cy="369332"/>
          </a:xfrm>
          <a:prstGeom prst="rect">
            <a:avLst/>
          </a:prstGeom>
          <a:noFill/>
        </p:spPr>
        <p:txBody>
          <a:bodyPr wrap="none" rtlCol="0">
            <a:spAutoFit/>
          </a:bodyPr>
          <a:lstStyle/>
          <a:p>
            <a:r>
              <a:rPr kumimoji="1" lang="en-US" altLang="ko-Kore-KR" dirty="0"/>
              <a:t>child network</a:t>
            </a:r>
            <a:endParaRPr kumimoji="1" lang="ko-Kore-KR" altLang="en-US" dirty="0"/>
          </a:p>
        </p:txBody>
      </p:sp>
      <p:cxnSp>
        <p:nvCxnSpPr>
          <p:cNvPr id="64" name="구부러진 연결선[U] 63">
            <a:extLst>
              <a:ext uri="{FF2B5EF4-FFF2-40B4-BE49-F238E27FC236}">
                <a16:creationId xmlns:a16="http://schemas.microsoft.com/office/drawing/2014/main" id="{7211AD8A-5CFA-464A-AFB7-6A5AFBB969B3}"/>
              </a:ext>
            </a:extLst>
          </p:cNvPr>
          <p:cNvCxnSpPr>
            <a:stCxn id="62" idx="0"/>
            <a:endCxn id="20" idx="2"/>
          </p:cNvCxnSpPr>
          <p:nvPr/>
        </p:nvCxnSpPr>
        <p:spPr>
          <a:xfrm rot="5400000" flipH="1" flipV="1">
            <a:off x="2140506" y="1588865"/>
            <a:ext cx="2821371" cy="196989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559696D0-B99C-2C4A-A8F9-B45D61999058}"/>
              </a:ext>
            </a:extLst>
          </p:cNvPr>
          <p:cNvSpPr txBox="1"/>
          <p:nvPr/>
        </p:nvSpPr>
        <p:spPr>
          <a:xfrm>
            <a:off x="2319576" y="2723994"/>
            <a:ext cx="3114561" cy="1015663"/>
          </a:xfrm>
          <a:prstGeom prst="rect">
            <a:avLst/>
          </a:prstGeom>
          <a:noFill/>
        </p:spPr>
        <p:txBody>
          <a:bodyPr wrap="square">
            <a:spAutoFit/>
          </a:bodyPr>
          <a:lstStyle/>
          <a:p>
            <a:r>
              <a:rPr kumimoji="1" lang="en-US" altLang="ko-Kore-KR" sz="1200" dirty="0"/>
              <a:t>training</a:t>
            </a:r>
          </a:p>
          <a:p>
            <a:r>
              <a:rPr kumimoji="1" lang="en-US" altLang="ko-Kore-KR" sz="1200" dirty="0"/>
              <a:t>50 batch </a:t>
            </a:r>
          </a:p>
          <a:p>
            <a:r>
              <a:rPr kumimoji="1" lang="en-US" altLang="ko-Kore-KR" sz="1200" dirty="0"/>
              <a:t>25</a:t>
            </a:r>
            <a:r>
              <a:rPr kumimoji="1" lang="en-US" altLang="ko-KR" sz="1200" dirty="0"/>
              <a:t>,</a:t>
            </a:r>
            <a:r>
              <a:rPr kumimoji="1" lang="en-US" altLang="ko-Kore-KR" sz="1200" dirty="0"/>
              <a:t>600 step</a:t>
            </a:r>
          </a:p>
          <a:p>
            <a:r>
              <a:rPr kumimoji="1" lang="en-US" altLang="ko-Kore-KR" sz="1200" dirty="0"/>
              <a:t>single evaluation</a:t>
            </a:r>
          </a:p>
          <a:p>
            <a:r>
              <a:rPr kumimoji="1" lang="en-US" altLang="ko-Kore-KR" sz="1200" dirty="0"/>
              <a:t>get validation acc as fitness value</a:t>
            </a:r>
            <a:endParaRPr kumimoji="1" lang="ko-Kore-KR" altLang="en-US" sz="1200" dirty="0"/>
          </a:p>
        </p:txBody>
      </p:sp>
    </p:spTree>
    <p:extLst>
      <p:ext uri="{BB962C8B-B14F-4D97-AF65-F5344CB8AC3E}">
        <p14:creationId xmlns:p14="http://schemas.microsoft.com/office/powerpoint/2010/main" val="388460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33" grpId="0"/>
      <p:bldP spid="34" grpId="0"/>
      <p:bldP spid="35" grpId="0"/>
      <p:bldP spid="36" grpId="0"/>
      <p:bldP spid="37" grpId="0" animBg="1"/>
      <p:bldP spid="38" grpId="0"/>
      <p:bldP spid="42" grpId="0"/>
      <p:bldP spid="48" grpId="0"/>
      <p:bldP spid="55" grpId="0"/>
      <p:bldP spid="56" grpId="0"/>
      <p:bldP spid="62" grpId="0"/>
      <p:bldP spid="8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Autofit/>
          </a:bodyPr>
          <a:lstStyle/>
          <a:p>
            <a:pPr algn="l"/>
            <a:r>
              <a:rPr lang="en-US" altLang="ko-KR" dirty="0">
                <a:latin typeface="NimbusRomNo9L"/>
              </a:rPr>
              <a:t>Result</a:t>
            </a:r>
            <a:endParaRPr lang="en" altLang="ko-KR" dirty="0">
              <a:effectLst/>
              <a:latin typeface="NimbusRomNo9L"/>
            </a:endParaRPr>
          </a:p>
          <a:p>
            <a:pPr algn="l"/>
            <a:r>
              <a:rPr lang="ko-KR" altLang="en-US" dirty="0">
                <a:effectLst/>
                <a:latin typeface="NimbusRomNo9L"/>
              </a:rPr>
              <a:t> </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 name="TextBox 1">
            <a:extLst>
              <a:ext uri="{FF2B5EF4-FFF2-40B4-BE49-F238E27FC236}">
                <a16:creationId xmlns:a16="http://schemas.microsoft.com/office/drawing/2014/main" id="{1BDF889E-DBDB-9740-A9AA-9902058C08D9}"/>
              </a:ext>
            </a:extLst>
          </p:cNvPr>
          <p:cNvSpPr txBox="1"/>
          <p:nvPr/>
        </p:nvSpPr>
        <p:spPr>
          <a:xfrm>
            <a:off x="1575237" y="4524313"/>
            <a:ext cx="1497526" cy="923330"/>
          </a:xfrm>
          <a:prstGeom prst="rect">
            <a:avLst/>
          </a:prstGeom>
          <a:noFill/>
        </p:spPr>
        <p:txBody>
          <a:bodyPr wrap="none" rtlCol="0">
            <a:spAutoFit/>
          </a:bodyPr>
          <a:lstStyle/>
          <a:p>
            <a:r>
              <a:rPr kumimoji="1" lang="ko-KR" altLang="en-US" dirty="0"/>
              <a:t>결과 표 첨부 </a:t>
            </a:r>
            <a:endParaRPr kumimoji="1" lang="en-US" altLang="ko-KR" dirty="0"/>
          </a:p>
          <a:p>
            <a:endParaRPr kumimoji="1" lang="en-US" altLang="ko-Kore-KR" dirty="0"/>
          </a:p>
          <a:p>
            <a:r>
              <a:rPr kumimoji="1" lang="ko-KR" altLang="en-US" dirty="0"/>
              <a:t>내 생각</a:t>
            </a:r>
            <a:endParaRPr kumimoji="1" lang="ko-Kore-KR" altLang="en-US" dirty="0"/>
          </a:p>
        </p:txBody>
      </p:sp>
      <p:pic>
        <p:nvPicPr>
          <p:cNvPr id="10" name="그림 9">
            <a:extLst>
              <a:ext uri="{FF2B5EF4-FFF2-40B4-BE49-F238E27FC236}">
                <a16:creationId xmlns:a16="http://schemas.microsoft.com/office/drawing/2014/main" id="{FCE11229-B31E-3940-8382-7710F9A9B46A}"/>
              </a:ext>
            </a:extLst>
          </p:cNvPr>
          <p:cNvPicPr>
            <a:picLocks noChangeAspect="1"/>
          </p:cNvPicPr>
          <p:nvPr/>
        </p:nvPicPr>
        <p:blipFill>
          <a:blip r:embed="rId2"/>
          <a:stretch>
            <a:fillRect/>
          </a:stretch>
        </p:blipFill>
        <p:spPr>
          <a:xfrm>
            <a:off x="91874" y="668215"/>
            <a:ext cx="7875558" cy="5260131"/>
          </a:xfrm>
          <a:prstGeom prst="rect">
            <a:avLst/>
          </a:prstGeom>
        </p:spPr>
      </p:pic>
      <p:pic>
        <p:nvPicPr>
          <p:cNvPr id="13" name="그림 12">
            <a:extLst>
              <a:ext uri="{FF2B5EF4-FFF2-40B4-BE49-F238E27FC236}">
                <a16:creationId xmlns:a16="http://schemas.microsoft.com/office/drawing/2014/main" id="{300A0EB9-0891-C040-B1B8-8C9CA8AD084C}"/>
              </a:ext>
            </a:extLst>
          </p:cNvPr>
          <p:cNvPicPr>
            <a:picLocks noChangeAspect="1"/>
          </p:cNvPicPr>
          <p:nvPr/>
        </p:nvPicPr>
        <p:blipFill>
          <a:blip r:embed="rId3"/>
          <a:stretch>
            <a:fillRect/>
          </a:stretch>
        </p:blipFill>
        <p:spPr>
          <a:xfrm>
            <a:off x="2065553" y="836509"/>
            <a:ext cx="9208780" cy="4473950"/>
          </a:xfrm>
          <a:prstGeom prst="rect">
            <a:avLst/>
          </a:prstGeom>
        </p:spPr>
      </p:pic>
    </p:spTree>
    <p:extLst>
      <p:ext uri="{BB962C8B-B14F-4D97-AF65-F5344CB8AC3E}">
        <p14:creationId xmlns:p14="http://schemas.microsoft.com/office/powerpoint/2010/main" val="2617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Autofit/>
          </a:bodyPr>
          <a:lstStyle/>
          <a:p>
            <a:pPr algn="l"/>
            <a:r>
              <a:rPr lang="en-US" altLang="ko-KR" dirty="0">
                <a:latin typeface="NimbusRomNo9L"/>
              </a:rPr>
              <a:t>Result</a:t>
            </a:r>
            <a:endParaRPr lang="en" altLang="ko-KR" dirty="0">
              <a:effectLst/>
              <a:latin typeface="NimbusRomNo9L"/>
            </a:endParaRPr>
          </a:p>
          <a:p>
            <a:pPr algn="l"/>
            <a:r>
              <a:rPr lang="ko-KR" altLang="en-US" dirty="0">
                <a:effectLst/>
                <a:latin typeface="NimbusRomNo9L"/>
              </a:rPr>
              <a:t> </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F52146C9-D09D-2542-B4A8-FFE2FB2ABD97}"/>
              </a:ext>
            </a:extLst>
          </p:cNvPr>
          <p:cNvSpPr txBox="1"/>
          <p:nvPr/>
        </p:nvSpPr>
        <p:spPr>
          <a:xfrm>
            <a:off x="233914" y="853649"/>
            <a:ext cx="11640586" cy="1477328"/>
          </a:xfrm>
          <a:prstGeom prst="rect">
            <a:avLst/>
          </a:prstGeom>
          <a:noFill/>
        </p:spPr>
        <p:txBody>
          <a:bodyPr wrap="square">
            <a:spAutoFit/>
          </a:bodyPr>
          <a:lstStyle/>
          <a:p>
            <a:r>
              <a:rPr lang="ko-KR" altLang="en-US" dirty="0"/>
              <a:t>이 논문에서 우리는 </a:t>
            </a:r>
            <a:endParaRPr lang="en-US" altLang="ko-KR" dirty="0"/>
          </a:p>
          <a:p>
            <a:pPr marL="400050" indent="-400050">
              <a:buAutoNum type="romanLcParenBoth"/>
            </a:pPr>
            <a:r>
              <a:rPr lang="ko-KR" altLang="en-US" dirty="0"/>
              <a:t>신경 진화는 두 개의 도전과 인기 있는 이미지 분류 벤치마크를 위한 크고 정확한 네트워크를 구축할 수 있다는 것을 보여주었다</a:t>
            </a:r>
            <a:r>
              <a:rPr lang="en-US" altLang="ko-KR" dirty="0"/>
              <a:t>; </a:t>
            </a:r>
          </a:p>
          <a:p>
            <a:pPr marL="400050" indent="-400050">
              <a:buAutoNum type="romanLcParenBoth"/>
            </a:pPr>
            <a:r>
              <a:rPr lang="ko-KR" altLang="en-US" dirty="0"/>
              <a:t>신경 진화는 매우 넓은 공간을 검색하는 동안 사소한 초기 조건부터 시작하여 이것을 할 수 있다</a:t>
            </a:r>
            <a:r>
              <a:rPr lang="en-US" altLang="ko-KR" dirty="0"/>
              <a:t>; </a:t>
            </a:r>
          </a:p>
          <a:p>
            <a:pPr marL="400050" indent="-400050">
              <a:buAutoNum type="romanLcParenBoth"/>
            </a:pPr>
            <a:r>
              <a:rPr lang="ko-KR" altLang="en-US" dirty="0"/>
              <a:t>프로세스는 일단 시작되면 실험자의 참여가 필요하지 않다</a:t>
            </a:r>
            <a:endParaRPr lang="en-US" altLang="ko-KR" dirty="0"/>
          </a:p>
        </p:txBody>
      </p:sp>
      <p:sp>
        <p:nvSpPr>
          <p:cNvPr id="2" name="TextBox 1">
            <a:extLst>
              <a:ext uri="{FF2B5EF4-FFF2-40B4-BE49-F238E27FC236}">
                <a16:creationId xmlns:a16="http://schemas.microsoft.com/office/drawing/2014/main" id="{7A1F5C80-D2D4-1D4E-958B-14C18B97C801}"/>
              </a:ext>
            </a:extLst>
          </p:cNvPr>
          <p:cNvSpPr txBox="1"/>
          <p:nvPr/>
        </p:nvSpPr>
        <p:spPr>
          <a:xfrm>
            <a:off x="533400" y="3225800"/>
            <a:ext cx="7816563" cy="369332"/>
          </a:xfrm>
          <a:prstGeom prst="rect">
            <a:avLst/>
          </a:prstGeom>
          <a:noFill/>
        </p:spPr>
        <p:txBody>
          <a:bodyPr wrap="none" rtlCol="0">
            <a:spAutoFit/>
          </a:bodyPr>
          <a:lstStyle/>
          <a:p>
            <a:r>
              <a:rPr kumimoji="1" lang="ko-Kore-KR" altLang="en-US" dirty="0"/>
              <a:t>진화 알고리즘으로</a:t>
            </a:r>
            <a:r>
              <a:rPr kumimoji="1" lang="en-US" altLang="ko-Kore-KR" dirty="0"/>
              <a:t> hand design model</a:t>
            </a:r>
            <a:r>
              <a:rPr kumimoji="1" lang="ko-Kore-KR" altLang="en-US" dirty="0"/>
              <a:t>과 비교할 수 있는 정도의 성능을 냈다</a:t>
            </a:r>
            <a:r>
              <a:rPr kumimoji="1" lang="en-US" altLang="ko-Kore-KR" dirty="0"/>
              <a:t>. </a:t>
            </a:r>
            <a:endParaRPr kumimoji="1" lang="ko-Kore-KR" altLang="en-US" dirty="0"/>
          </a:p>
        </p:txBody>
      </p:sp>
    </p:spTree>
    <p:extLst>
      <p:ext uri="{BB962C8B-B14F-4D97-AF65-F5344CB8AC3E}">
        <p14:creationId xmlns:p14="http://schemas.microsoft.com/office/powerpoint/2010/main" val="3564595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Autofit/>
          </a:bodyPr>
          <a:lstStyle/>
          <a:p>
            <a:r>
              <a:rPr lang="en" altLang="ko-Kore-KR" dirty="0">
                <a:latin typeface="Times New Roman" panose="02020603050405020304" pitchFamily="18" charset="0"/>
                <a:cs typeface="Times New Roman" panose="02020603050405020304" pitchFamily="18" charset="0"/>
              </a:rPr>
              <a:t>Learning Transferable Architectures for Scalable Image Recognition(</a:t>
            </a:r>
            <a:r>
              <a:rPr lang="en" altLang="ko-Kore-KR" b="1" dirty="0" err="1">
                <a:effectLst/>
                <a:latin typeface="Times New Roman" panose="02020603050405020304" pitchFamily="18" charset="0"/>
                <a:cs typeface="Times New Roman" panose="02020603050405020304" pitchFamily="18" charset="0"/>
              </a:rPr>
              <a:t>NasNet</a:t>
            </a:r>
            <a:r>
              <a:rPr lang="en" altLang="ko-Kore-KR" b="1" dirty="0">
                <a:effectLst/>
                <a:latin typeface="Times New Roman" panose="02020603050405020304" pitchFamily="18" charset="0"/>
                <a:cs typeface="Times New Roman" panose="02020603050405020304" pitchFamily="18" charset="0"/>
              </a:rPr>
              <a:t>)</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2700668" y="3521685"/>
            <a:ext cx="6549742" cy="523220"/>
          </a:xfrm>
          <a:prstGeom prst="rect">
            <a:avLst/>
          </a:prstGeom>
          <a:noFill/>
        </p:spPr>
        <p:txBody>
          <a:bodyPr wrap="none" rtlCol="0">
            <a:spAutoFit/>
          </a:bodyPr>
          <a:lstStyle/>
          <a:p>
            <a:r>
              <a:rPr lang="en" altLang="ko-Kore-KR" sz="1400" dirty="0" err="1">
                <a:latin typeface="Times New Roman" panose="02020603050405020304" pitchFamily="18" charset="0"/>
                <a:cs typeface="Times New Roman" panose="02020603050405020304" pitchFamily="18" charset="0"/>
              </a:rPr>
              <a:t>Zoph</a:t>
            </a:r>
            <a:r>
              <a:rPr lang="en" altLang="ko-Kore-KR" sz="1400" dirty="0">
                <a:latin typeface="Times New Roman" panose="02020603050405020304" pitchFamily="18" charset="0"/>
                <a:cs typeface="Times New Roman" panose="02020603050405020304" pitchFamily="18" charset="0"/>
              </a:rPr>
              <a:t>, Barret, et al. "Learning transferable architectures for scalable image recognition.</a:t>
            </a:r>
          </a:p>
          <a:p>
            <a:r>
              <a:rPr lang="en" altLang="ko-Kore-KR" sz="1400" dirty="0">
                <a:latin typeface="Times New Roman" panose="02020603050405020304" pitchFamily="18" charset="0"/>
                <a:cs typeface="Times New Roman" panose="02020603050405020304" pitchFamily="18" charset="0"/>
              </a:rPr>
              <a:t>" </a:t>
            </a:r>
            <a:r>
              <a:rPr lang="en" altLang="ko-Kore-KR" sz="1400" i="1" dirty="0">
                <a:effectLst/>
                <a:latin typeface="Times New Roman" panose="02020603050405020304" pitchFamily="18" charset="0"/>
                <a:cs typeface="Times New Roman" panose="02020603050405020304" pitchFamily="18" charset="0"/>
              </a:rPr>
              <a:t>Proceedings of the IEEE conference on computer vision and pattern recognition</a:t>
            </a:r>
            <a:r>
              <a:rPr lang="en" altLang="ko-Kore-KR" sz="1400" dirty="0">
                <a:latin typeface="Times New Roman" panose="02020603050405020304" pitchFamily="18" charset="0"/>
                <a:cs typeface="Times New Roman" panose="02020603050405020304" pitchFamily="18" charset="0"/>
              </a:rPr>
              <a:t> . 2018.</a:t>
            </a:r>
            <a:endParaRPr kumimoji="1" lang="ko-Kore-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4967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390745" y="572443"/>
            <a:ext cx="10560789" cy="480131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Neural Network image classification model</a:t>
            </a:r>
            <a:r>
              <a:rPr lang="ko-KR" altLang="en-US" dirty="0">
                <a:latin typeface="Times New Roman" panose="02020603050405020304" pitchFamily="18" charset="0"/>
                <a:cs typeface="Times New Roman" panose="02020603050405020304" pitchFamily="18" charset="0"/>
              </a:rPr>
              <a:t>들을 </a:t>
            </a:r>
            <a:r>
              <a:rPr lang="ko-KR" altLang="en-US" dirty="0" err="1">
                <a:latin typeface="Times New Roman" panose="02020603050405020304" pitchFamily="18" charset="0"/>
                <a:cs typeface="Times New Roman" panose="02020603050405020304" pitchFamily="18" charset="0"/>
              </a:rPr>
              <a:t>개발하는것은</a:t>
            </a:r>
            <a:r>
              <a:rPr lang="ko-KR" altLang="en-US" dirty="0">
                <a:latin typeface="Times New Roman" panose="02020603050405020304" pitchFamily="18" charset="0"/>
                <a:cs typeface="Times New Roman" panose="02020603050405020304" pitchFamily="18" charset="0"/>
              </a:rPr>
              <a:t> 종종 많은 </a:t>
            </a:r>
            <a:r>
              <a:rPr lang="en" altLang="ko-Kore-KR" dirty="0">
                <a:latin typeface="Times New Roman" panose="02020603050405020304" pitchFamily="18" charset="0"/>
                <a:cs typeface="Times New Roman" panose="02020603050405020304" pitchFamily="18" charset="0"/>
              </a:rPr>
              <a:t>architecture engineering</a:t>
            </a:r>
            <a:r>
              <a:rPr lang="ko-KR" altLang="en-US" dirty="0">
                <a:latin typeface="Times New Roman" panose="02020603050405020304" pitchFamily="18" charset="0"/>
                <a:cs typeface="Times New Roman" panose="02020603050405020304" pitchFamily="18" charset="0"/>
              </a:rPr>
              <a:t>을 요구한다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관심있는 데이터셋에서 모델 아키텍처를 학습할 수 있는 방법을 연구하는데</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이런 방법은 </a:t>
            </a:r>
            <a:r>
              <a:rPr lang="ko-KR" altLang="en-US" dirty="0" err="1">
                <a:latin typeface="Times New Roman" panose="02020603050405020304" pitchFamily="18" charset="0"/>
                <a:cs typeface="Times New Roman" panose="02020603050405020304" pitchFamily="18" charset="0"/>
              </a:rPr>
              <a:t>데이터셋이</a:t>
            </a:r>
            <a:r>
              <a:rPr lang="ko-KR" altLang="en-US" dirty="0">
                <a:latin typeface="Times New Roman" panose="02020603050405020304" pitchFamily="18" charset="0"/>
                <a:cs typeface="Times New Roman" panose="02020603050405020304" pitchFamily="18" charset="0"/>
              </a:rPr>
              <a:t> 크면 굉장히 비용이 비싸다</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우리는 새로운 </a:t>
            </a:r>
            <a:r>
              <a:rPr lang="en" altLang="ko-Kore-KR" dirty="0">
                <a:latin typeface="Times New Roman" panose="02020603050405020304" pitchFamily="18" charset="0"/>
                <a:cs typeface="Times New Roman" panose="02020603050405020304" pitchFamily="18" charset="0"/>
              </a:rPr>
              <a:t>search space</a:t>
            </a:r>
            <a:r>
              <a:rPr lang="ko-KR" altLang="en-US" dirty="0">
                <a:latin typeface="Times New Roman" panose="02020603050405020304" pitchFamily="18" charset="0"/>
                <a:cs typeface="Times New Roman" panose="02020603050405020304" pitchFamily="18" charset="0"/>
              </a:rPr>
              <a:t>인 </a:t>
            </a:r>
            <a:r>
              <a:rPr lang="en" altLang="ko-Kore-KR" dirty="0" err="1">
                <a:latin typeface="Times New Roman" panose="02020603050405020304" pitchFamily="18" charset="0"/>
                <a:cs typeface="Times New Roman" panose="02020603050405020304" pitchFamily="18" charset="0"/>
              </a:rPr>
              <a:t>NASNet</a:t>
            </a:r>
            <a:r>
              <a:rPr lang="en" altLang="ko-Kore-KR" dirty="0">
                <a:latin typeface="Times New Roman" panose="02020603050405020304" pitchFamily="18" charset="0"/>
                <a:cs typeface="Times New Roman" panose="02020603050405020304" pitchFamily="18" charset="0"/>
              </a:rPr>
              <a:t> search space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제시한다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이는 </a:t>
            </a:r>
            <a:r>
              <a:rPr lang="en" altLang="ko-Kore-KR" dirty="0">
                <a:latin typeface="Times New Roman" panose="02020603050405020304" pitchFamily="18" charset="0"/>
                <a:cs typeface="Times New Roman" panose="02020603050405020304" pitchFamily="18" charset="0"/>
              </a:rPr>
              <a:t>small dataset</a:t>
            </a:r>
            <a:r>
              <a:rPr lang="ko-KR" altLang="en-US" dirty="0">
                <a:latin typeface="Times New Roman" panose="02020603050405020304" pitchFamily="18" charset="0"/>
                <a:cs typeface="Times New Roman" panose="02020603050405020304" pitchFamily="18" charset="0"/>
              </a:rPr>
              <a:t>에서 아키텍처 빌딩 블록을 찾고 이를 큰 데이터셋으로 전환하는 것을 의미 본 연구에서 보여준 실험에서는 </a:t>
            </a:r>
            <a:r>
              <a:rPr lang="en" altLang="ko-Kore-KR" dirty="0">
                <a:latin typeface="Times New Roman" panose="02020603050405020304" pitchFamily="18" charset="0"/>
                <a:cs typeface="Times New Roman" panose="02020603050405020304" pitchFamily="18" charset="0"/>
              </a:rPr>
              <a:t>best convolutional layer( cell)</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cifar10 dataset</a:t>
            </a:r>
            <a:r>
              <a:rPr lang="ko-KR" altLang="en-US" dirty="0">
                <a:latin typeface="Times New Roman" panose="02020603050405020304" pitchFamily="18" charset="0"/>
                <a:cs typeface="Times New Roman" panose="02020603050405020304" pitchFamily="18" charset="0"/>
              </a:rPr>
              <a:t>에서 찾고 이를 </a:t>
            </a:r>
            <a:r>
              <a:rPr lang="en" altLang="ko-Kore-KR" dirty="0">
                <a:latin typeface="Times New Roman" panose="02020603050405020304" pitchFamily="18" charset="0"/>
                <a:cs typeface="Times New Roman" panose="02020603050405020304" pitchFamily="18" charset="0"/>
              </a:rPr>
              <a:t>ImageNet dataset</a:t>
            </a:r>
            <a:r>
              <a:rPr lang="ko-KR" altLang="en-US" dirty="0" err="1">
                <a:latin typeface="Times New Roman" panose="02020603050405020304" pitchFamily="18" charset="0"/>
                <a:cs typeface="Times New Roman" panose="02020603050405020304" pitchFamily="18" charset="0"/>
              </a:rPr>
              <a:t>으로</a:t>
            </a:r>
            <a:r>
              <a:rPr lang="ko-KR" altLang="en-US" dirty="0">
                <a:latin typeface="Times New Roman" panose="02020603050405020304" pitchFamily="18" charset="0"/>
                <a:cs typeface="Times New Roman" panose="02020603050405020304" pitchFamily="18" charset="0"/>
              </a:rPr>
              <a:t> 전환하여 실험을 진행했다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또한 </a:t>
            </a:r>
            <a:r>
              <a:rPr lang="en" altLang="ko-Kore-KR" dirty="0" err="1">
                <a:latin typeface="Times New Roman" panose="02020603050405020304" pitchFamily="18" charset="0"/>
                <a:cs typeface="Times New Roman" panose="02020603050405020304" pitchFamily="18" charset="0"/>
              </a:rPr>
              <a:t>ScheduledDropPath</a:t>
            </a:r>
            <a:r>
              <a:rPr lang="ko-KR" altLang="en-US" dirty="0">
                <a:latin typeface="Times New Roman" panose="02020603050405020304" pitchFamily="18" charset="0"/>
                <a:cs typeface="Times New Roman" panose="02020603050405020304" pitchFamily="18" charset="0"/>
              </a:rPr>
              <a:t>라는 정규화 테크닉을 제시</a:t>
            </a:r>
            <a:endParaRPr lang="en-US" altLang="ko-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Result</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다양한 실험에서 우리의 모델은 인간이 발명한 최고의 아키텍처보다 상위 </a:t>
            </a:r>
            <a:r>
              <a:rPr lang="en-US" altLang="ko-KR" dirty="0">
                <a:latin typeface="Times New Roman" panose="02020603050405020304" pitchFamily="18" charset="0"/>
                <a:cs typeface="Times New Roman" panose="02020603050405020304" pitchFamily="18" charset="0"/>
              </a:rPr>
              <a:t>1</a:t>
            </a:r>
            <a:r>
              <a:rPr lang="ko-KR" altLang="en-US" dirty="0">
                <a:latin typeface="Times New Roman" panose="02020603050405020304" pitchFamily="18" charset="0"/>
                <a:cs typeface="Times New Roman" panose="02020603050405020304" pitchFamily="18" charset="0"/>
              </a:rPr>
              <a:t>위 정확도에서 </a:t>
            </a:r>
            <a:r>
              <a:rPr lang="en-US" altLang="ko-KR" dirty="0">
                <a:latin typeface="Times New Roman" panose="02020603050405020304" pitchFamily="18" charset="0"/>
                <a:cs typeface="Times New Roman" panose="02020603050405020304" pitchFamily="18" charset="0"/>
              </a:rPr>
              <a:t>1.2% </a:t>
            </a:r>
            <a:r>
              <a:rPr lang="ko-KR" altLang="en-US" dirty="0">
                <a:latin typeface="Times New Roman" panose="02020603050405020304" pitchFamily="18" charset="0"/>
                <a:cs typeface="Times New Roman" panose="02020603050405020304" pitchFamily="18" charset="0"/>
              </a:rPr>
              <a:t>더 높으며</a:t>
            </a:r>
            <a:r>
              <a:rPr lang="en-US" altLang="ko-KR"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FLOPS</a:t>
            </a:r>
            <a:r>
              <a:rPr lang="ko-KR" altLang="en-US" dirty="0">
                <a:latin typeface="Times New Roman" panose="02020603050405020304" pitchFamily="18" charset="0"/>
                <a:cs typeface="Times New Roman" panose="02020603050405020304" pitchFamily="18" charset="0"/>
              </a:rPr>
              <a:t>가 </a:t>
            </a:r>
            <a:r>
              <a:rPr lang="en-US" altLang="ko-KR" dirty="0">
                <a:latin typeface="Times New Roman" panose="02020603050405020304" pitchFamily="18" charset="0"/>
                <a:cs typeface="Times New Roman" panose="02020603050405020304" pitchFamily="18" charset="0"/>
              </a:rPr>
              <a:t>90</a:t>
            </a:r>
            <a:r>
              <a:rPr lang="ko-KR" altLang="en-US" dirty="0">
                <a:latin typeface="Times New Roman" panose="02020603050405020304" pitchFamily="18" charset="0"/>
                <a:cs typeface="Times New Roman" panose="02020603050405020304" pitchFamily="18" charset="0"/>
              </a:rPr>
              <a:t>억 개 더 적으며</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이는 이전 최첨단 모델에서 컴퓨터 수요가 </a:t>
            </a:r>
            <a:r>
              <a:rPr lang="en-US" altLang="ko-KR" dirty="0">
                <a:latin typeface="Times New Roman" panose="02020603050405020304" pitchFamily="18" charset="0"/>
                <a:cs typeface="Times New Roman" panose="02020603050405020304" pitchFamily="18" charset="0"/>
              </a:rPr>
              <a:t>28% </a:t>
            </a:r>
            <a:r>
              <a:rPr lang="ko-KR" altLang="en-US" dirty="0">
                <a:latin typeface="Times New Roman" panose="02020603050405020304" pitchFamily="18" charset="0"/>
                <a:cs typeface="Times New Roman" panose="02020603050405020304" pitchFamily="18" charset="0"/>
              </a:rPr>
              <a:t>감소한 것이다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다양한 수준의 계산 비용으로 평가될 때</a:t>
            </a:r>
            <a:r>
              <a:rPr lang="en-US" altLang="ko-KR" dirty="0">
                <a:latin typeface="Times New Roman" panose="02020603050405020304" pitchFamily="18" charset="0"/>
                <a:cs typeface="Times New Roman" panose="02020603050405020304" pitchFamily="18" charset="0"/>
              </a:rPr>
              <a:t>, </a:t>
            </a:r>
            <a:r>
              <a:rPr lang="en" altLang="ko-Kore-KR" dirty="0" err="1">
                <a:latin typeface="Times New Roman" panose="02020603050405020304" pitchFamily="18" charset="0"/>
                <a:cs typeface="Times New Roman" panose="02020603050405020304" pitchFamily="18" charset="0"/>
              </a:rPr>
              <a:t>NASNet</a:t>
            </a:r>
            <a:r>
              <a:rPr lang="ko-KR" altLang="en-US" dirty="0">
                <a:latin typeface="Times New Roman" panose="02020603050405020304" pitchFamily="18" charset="0"/>
                <a:cs typeface="Times New Roman" panose="02020603050405020304" pitchFamily="18" charset="0"/>
              </a:rPr>
              <a:t>의 정확도는 최첨단 인간이 설계한 모델의 정확도를 초과한다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예를 들어</a:t>
            </a:r>
            <a:r>
              <a:rPr lang="en-US" altLang="ko-KR" dirty="0">
                <a:latin typeface="Times New Roman" panose="02020603050405020304" pitchFamily="18" charset="0"/>
                <a:cs typeface="Times New Roman" panose="02020603050405020304" pitchFamily="18" charset="0"/>
              </a:rPr>
              <a:t>, </a:t>
            </a:r>
            <a:r>
              <a:rPr lang="en" altLang="ko-Kore-KR" dirty="0" err="1">
                <a:latin typeface="Times New Roman" panose="02020603050405020304" pitchFamily="18" charset="0"/>
                <a:cs typeface="Times New Roman" panose="02020603050405020304" pitchFamily="18" charset="0"/>
              </a:rPr>
              <a:t>NASNet</a:t>
            </a:r>
            <a:r>
              <a:rPr lang="ko-KR" altLang="en-US" dirty="0">
                <a:latin typeface="Times New Roman" panose="02020603050405020304" pitchFamily="18" charset="0"/>
                <a:cs typeface="Times New Roman" panose="02020603050405020304" pitchFamily="18" charset="0"/>
              </a:rPr>
              <a:t>의 작은 버전은 또한 </a:t>
            </a:r>
            <a:r>
              <a:rPr lang="en-US" altLang="ko-KR" dirty="0">
                <a:latin typeface="Times New Roman" panose="02020603050405020304" pitchFamily="18" charset="0"/>
                <a:cs typeface="Times New Roman" panose="02020603050405020304" pitchFamily="18" charset="0"/>
              </a:rPr>
              <a:t>74%</a:t>
            </a:r>
            <a:r>
              <a:rPr lang="ko-KR" altLang="en-US" dirty="0">
                <a:latin typeface="Times New Roman" panose="02020603050405020304" pitchFamily="18" charset="0"/>
                <a:cs typeface="Times New Roman" panose="02020603050405020304" pitchFamily="18" charset="0"/>
              </a:rPr>
              <a:t>의 상위 </a:t>
            </a:r>
            <a:r>
              <a:rPr lang="en-US" altLang="ko-KR" dirty="0">
                <a:latin typeface="Times New Roman" panose="02020603050405020304" pitchFamily="18" charset="0"/>
                <a:cs typeface="Times New Roman" panose="02020603050405020304" pitchFamily="18" charset="0"/>
              </a:rPr>
              <a:t>1 </a:t>
            </a:r>
            <a:r>
              <a:rPr lang="ko-KR" altLang="en-US" dirty="0">
                <a:latin typeface="Times New Roman" panose="02020603050405020304" pitchFamily="18" charset="0"/>
                <a:cs typeface="Times New Roman" panose="02020603050405020304" pitchFamily="18" charset="0"/>
              </a:rPr>
              <a:t>정확도를 달성하며</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이는 모바일 플랫폼을 위한 동등한 크기의 최첨단 모델보다 </a:t>
            </a:r>
            <a:r>
              <a:rPr lang="en-US" altLang="ko-KR" dirty="0">
                <a:latin typeface="Times New Roman" panose="02020603050405020304" pitchFamily="18" charset="0"/>
                <a:cs typeface="Times New Roman" panose="02020603050405020304" pitchFamily="18" charset="0"/>
              </a:rPr>
              <a:t>3.1% </a:t>
            </a:r>
            <a:r>
              <a:rPr lang="ko-KR" altLang="en-US" dirty="0">
                <a:latin typeface="Times New Roman" panose="02020603050405020304" pitchFamily="18" charset="0"/>
                <a:cs typeface="Times New Roman" panose="02020603050405020304" pitchFamily="18" charset="0"/>
              </a:rPr>
              <a:t>더 낫다</a:t>
            </a:r>
            <a:r>
              <a:rPr lang="en-US" altLang="ko-KR" dirty="0">
                <a:latin typeface="Times New Roman" panose="02020603050405020304" pitchFamily="18" charset="0"/>
                <a:cs typeface="Times New Roman" panose="02020603050405020304" pitchFamily="18" charset="0"/>
              </a:rPr>
              <a:t>.</a:t>
            </a: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1202477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Introduction</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7" name="TextBox 6">
            <a:extLst>
              <a:ext uri="{FF2B5EF4-FFF2-40B4-BE49-F238E27FC236}">
                <a16:creationId xmlns:a16="http://schemas.microsoft.com/office/drawing/2014/main" id="{9123D679-7E32-9347-B89F-61AF58D8B1C8}"/>
              </a:ext>
            </a:extLst>
          </p:cNvPr>
          <p:cNvSpPr txBox="1"/>
          <p:nvPr/>
        </p:nvSpPr>
        <p:spPr>
          <a:xfrm>
            <a:off x="233913" y="679062"/>
            <a:ext cx="11716785" cy="1200329"/>
          </a:xfrm>
          <a:prstGeom prst="rect">
            <a:avLst/>
          </a:prstGeom>
          <a:noFill/>
        </p:spPr>
        <p:txBody>
          <a:bodyPr wrap="square">
            <a:spAutoFit/>
          </a:bodyPr>
          <a:lstStyle/>
          <a:p>
            <a:r>
              <a:rPr lang="ko-KR" altLang="en-US" dirty="0"/>
              <a:t>제시한 방법은 최근 제시된 </a:t>
            </a:r>
            <a:r>
              <a:rPr lang="en" altLang="ko-Kore-KR" dirty="0"/>
              <a:t>NAS framework (NAS with RL)</a:t>
            </a:r>
            <a:r>
              <a:rPr lang="ko-KR" altLang="en-US" dirty="0"/>
              <a:t>에서 영감을 받았다 </a:t>
            </a:r>
            <a:endParaRPr lang="en-US" altLang="ko-KR" dirty="0"/>
          </a:p>
          <a:p>
            <a:r>
              <a:rPr lang="ko-KR" altLang="en-US" dirty="0"/>
              <a:t>이러한 </a:t>
            </a:r>
            <a:r>
              <a:rPr lang="en" altLang="ko-Kore-KR" dirty="0"/>
              <a:t>NAS method</a:t>
            </a:r>
            <a:r>
              <a:rPr lang="ko-KR" altLang="en-US" dirty="0"/>
              <a:t>나 다른 </a:t>
            </a:r>
            <a:r>
              <a:rPr lang="en" altLang="ko-Kore-KR" dirty="0"/>
              <a:t>search method</a:t>
            </a:r>
            <a:r>
              <a:rPr lang="ko-KR" altLang="en-US" dirty="0" err="1"/>
              <a:t>를</a:t>
            </a:r>
            <a:r>
              <a:rPr lang="ko-KR" altLang="en-US" dirty="0"/>
              <a:t> </a:t>
            </a:r>
            <a:r>
              <a:rPr lang="en" altLang="ko-Kore-KR" dirty="0"/>
              <a:t>directly</a:t>
            </a:r>
            <a:r>
              <a:rPr lang="ko-KR" altLang="en-US" dirty="0"/>
              <a:t>하게 </a:t>
            </a:r>
            <a:r>
              <a:rPr lang="en" altLang="ko-Kore-KR" dirty="0"/>
              <a:t>large dataset</a:t>
            </a:r>
            <a:r>
              <a:rPr lang="ko-KR" altLang="en-US" dirty="0"/>
              <a:t>에 적용하는 것은 컴퓨팅적으로 굉장히 비싸다</a:t>
            </a:r>
            <a:r>
              <a:rPr lang="en-US" altLang="ko-KR" dirty="0"/>
              <a:t>.</a:t>
            </a:r>
          </a:p>
          <a:p>
            <a:r>
              <a:rPr lang="en-US" altLang="ko-KR" dirty="0"/>
              <a:t> </a:t>
            </a:r>
            <a:r>
              <a:rPr lang="ko-KR" altLang="en-US" dirty="0"/>
              <a:t>따라서 우리는 </a:t>
            </a:r>
            <a:r>
              <a:rPr lang="en" altLang="ko-Kore-KR" dirty="0"/>
              <a:t>proxy dataset</a:t>
            </a:r>
            <a:r>
              <a:rPr lang="ko-KR" altLang="en-US" dirty="0"/>
              <a:t>에서 좋은 아키텍처를 찾고 이를 </a:t>
            </a:r>
            <a:r>
              <a:rPr lang="en" altLang="ko-Kore-KR" dirty="0"/>
              <a:t>large dataset</a:t>
            </a:r>
            <a:r>
              <a:rPr lang="ko-KR" altLang="en-US" dirty="0" err="1"/>
              <a:t>으로</a:t>
            </a:r>
            <a:r>
              <a:rPr lang="ko-KR" altLang="en-US" dirty="0"/>
              <a:t> 전환하는 과정을 제시한다</a:t>
            </a:r>
            <a:r>
              <a:rPr lang="en-US" altLang="ko-KR" dirty="0"/>
              <a:t>.</a:t>
            </a:r>
          </a:p>
          <a:p>
            <a:r>
              <a:rPr lang="en-US" altLang="ko-KR" dirty="0"/>
              <a:t> </a:t>
            </a:r>
            <a:r>
              <a:rPr lang="ko-KR" altLang="en-US" dirty="0"/>
              <a:t>우리는 이러한 과정을 새로운 </a:t>
            </a:r>
            <a:r>
              <a:rPr lang="en" altLang="ko-Kore-KR" dirty="0"/>
              <a:t>search space</a:t>
            </a:r>
            <a:r>
              <a:rPr lang="ko-KR" altLang="en-US" dirty="0"/>
              <a:t>인 </a:t>
            </a:r>
            <a:r>
              <a:rPr lang="en" altLang="ko-Kore-KR" dirty="0" err="1"/>
              <a:t>NASNet</a:t>
            </a:r>
            <a:r>
              <a:rPr lang="en" altLang="ko-Kore-KR" dirty="0"/>
              <a:t> search space</a:t>
            </a:r>
            <a:r>
              <a:rPr lang="ko-KR" altLang="en-US" dirty="0" err="1"/>
              <a:t>를</a:t>
            </a:r>
            <a:r>
              <a:rPr lang="ko-KR" altLang="en-US" dirty="0"/>
              <a:t> 제시함으로 달성할 수 있었다</a:t>
            </a:r>
            <a:r>
              <a:rPr lang="en-US" altLang="ko-KR" dirty="0"/>
              <a:t>. </a:t>
            </a:r>
          </a:p>
        </p:txBody>
      </p:sp>
      <p:sp>
        <p:nvSpPr>
          <p:cNvPr id="9" name="TextBox 8">
            <a:extLst>
              <a:ext uri="{FF2B5EF4-FFF2-40B4-BE49-F238E27FC236}">
                <a16:creationId xmlns:a16="http://schemas.microsoft.com/office/drawing/2014/main" id="{BA691B14-BB46-574E-8BAD-7C3EA7B23EBF}"/>
              </a:ext>
            </a:extLst>
          </p:cNvPr>
          <p:cNvSpPr txBox="1"/>
          <p:nvPr/>
        </p:nvSpPr>
        <p:spPr>
          <a:xfrm>
            <a:off x="233914" y="2058532"/>
            <a:ext cx="11716785" cy="4202112"/>
          </a:xfrm>
          <a:prstGeom prst="rect">
            <a:avLst/>
          </a:prstGeom>
          <a:noFill/>
        </p:spPr>
        <p:txBody>
          <a:bodyPr wrap="square">
            <a:spAutoFit/>
          </a:bodyPr>
          <a:lstStyle/>
          <a:p>
            <a:pPr>
              <a:lnSpc>
                <a:spcPct val="150000"/>
              </a:lnSpc>
            </a:pPr>
            <a:r>
              <a:rPr lang="en" altLang="ko-Kore-KR" dirty="0"/>
              <a:t>best cell </a:t>
            </a:r>
            <a:r>
              <a:rPr lang="ko-KR" altLang="en-US" dirty="0"/>
              <a:t>구조를 찾는 것은 두 가지 이점이 있다</a:t>
            </a:r>
            <a:r>
              <a:rPr lang="en-US" altLang="ko-KR" dirty="0"/>
              <a:t>.</a:t>
            </a:r>
          </a:p>
          <a:p>
            <a:pPr>
              <a:lnSpc>
                <a:spcPct val="150000"/>
              </a:lnSpc>
              <a:buFont typeface="+mj-lt"/>
              <a:buAutoNum type="arabicPeriod"/>
            </a:pPr>
            <a:r>
              <a:rPr lang="ko-KR" altLang="en-US" dirty="0"/>
              <a:t>전체 구조를 찾는 것보다 빠르다</a:t>
            </a:r>
            <a:r>
              <a:rPr lang="en-US" altLang="ko-KR" dirty="0"/>
              <a:t>.</a:t>
            </a:r>
          </a:p>
          <a:p>
            <a:pPr>
              <a:lnSpc>
                <a:spcPct val="150000"/>
              </a:lnSpc>
              <a:buFont typeface="+mj-lt"/>
              <a:buAutoNum type="arabicPeriod"/>
            </a:pPr>
            <a:r>
              <a:rPr lang="ko-KR" altLang="en-US" dirty="0"/>
              <a:t>더 유연한 아키텍처 디자인 방법은 진화 알고리즘을 사용하는 것인데</a:t>
            </a:r>
            <a:r>
              <a:rPr lang="en-US" altLang="ko-KR" dirty="0"/>
              <a:t>, </a:t>
            </a:r>
            <a:r>
              <a:rPr lang="ko-KR" altLang="en-US" dirty="0"/>
              <a:t>아직 진화 알고리즘은 </a:t>
            </a:r>
            <a:r>
              <a:rPr lang="en" altLang="ko-Kore-KR" dirty="0"/>
              <a:t>large dataset</a:t>
            </a:r>
            <a:r>
              <a:rPr lang="ko-KR" altLang="en-US" dirty="0"/>
              <a:t>에서 그렇게 큰 성공을 거두지 못했다</a:t>
            </a:r>
            <a:r>
              <a:rPr lang="en-US" altLang="ko-KR" dirty="0"/>
              <a:t>.</a:t>
            </a:r>
          </a:p>
          <a:p>
            <a:pPr>
              <a:lnSpc>
                <a:spcPct val="150000"/>
              </a:lnSpc>
              <a:buFont typeface="+mj-lt"/>
              <a:buAutoNum type="arabicPeriod"/>
            </a:pPr>
            <a:r>
              <a:rPr lang="en" altLang="ko-Kore-KR" dirty="0"/>
              <a:t>CIFAR-10 </a:t>
            </a:r>
            <a:r>
              <a:rPr lang="ko-KR" altLang="en-US" dirty="0"/>
              <a:t>에서 </a:t>
            </a:r>
            <a:r>
              <a:rPr lang="en" altLang="ko-Kore-KR" dirty="0"/>
              <a:t>IMAGENET</a:t>
            </a:r>
            <a:r>
              <a:rPr lang="ko-KR" altLang="en-US" dirty="0" err="1"/>
              <a:t>으로의</a:t>
            </a:r>
            <a:r>
              <a:rPr lang="ko-KR" altLang="en-US" dirty="0"/>
              <a:t> 아키텍처 전환이 이전에도 있었지만</a:t>
            </a:r>
            <a:r>
              <a:rPr lang="en-US" altLang="ko-KR" dirty="0"/>
              <a:t>, </a:t>
            </a:r>
            <a:r>
              <a:rPr lang="ko-KR" altLang="en-US" dirty="0"/>
              <a:t>기존의 </a:t>
            </a:r>
            <a:r>
              <a:rPr lang="en" altLang="ko-Kore-KR" dirty="0"/>
              <a:t>SOTA </a:t>
            </a:r>
            <a:r>
              <a:rPr lang="ko-KR" altLang="en-US" dirty="0"/>
              <a:t>모델들에 비해서 이점이 없다</a:t>
            </a:r>
            <a:r>
              <a:rPr lang="en-US" altLang="ko-KR" dirty="0"/>
              <a:t>.</a:t>
            </a:r>
          </a:p>
          <a:p>
            <a:pPr>
              <a:lnSpc>
                <a:spcPct val="150000"/>
              </a:lnSpc>
              <a:buFont typeface="+mj-lt"/>
              <a:buAutoNum type="arabicPeriod"/>
            </a:pPr>
            <a:r>
              <a:rPr lang="ko-KR" altLang="en-US" dirty="0"/>
              <a:t>다른 </a:t>
            </a:r>
            <a:r>
              <a:rPr lang="en" altLang="ko-Kore-KR" dirty="0"/>
              <a:t>neural network</a:t>
            </a:r>
            <a:r>
              <a:rPr lang="ko-KR" altLang="en-US" dirty="0"/>
              <a:t>와 상호작용하여 학습과정을 돕거나 학습하는 방법을 학습하는 </a:t>
            </a:r>
            <a:r>
              <a:rPr lang="en" altLang="ko-Kore-KR" dirty="0"/>
              <a:t>meta learning </a:t>
            </a:r>
            <a:r>
              <a:rPr lang="ko-KR" altLang="en-US" dirty="0"/>
              <a:t>개념은 최근 주목을 받았지만 </a:t>
            </a:r>
            <a:r>
              <a:rPr lang="en" altLang="ko-Kore-KR" dirty="0"/>
              <a:t>large dataset</a:t>
            </a:r>
            <a:r>
              <a:rPr lang="ko-KR" altLang="en-US" dirty="0" err="1"/>
              <a:t>으로</a:t>
            </a:r>
            <a:r>
              <a:rPr lang="ko-KR" altLang="en-US" dirty="0"/>
              <a:t> 확장되지는 않았다</a:t>
            </a:r>
            <a:r>
              <a:rPr lang="en-US" altLang="ko-KR" dirty="0"/>
              <a:t>. </a:t>
            </a:r>
            <a:r>
              <a:rPr lang="ko-KR" altLang="en-US" dirty="0"/>
              <a:t>그러나 최적화 방법을 학습하는 것은 주목할만하다</a:t>
            </a:r>
            <a:r>
              <a:rPr lang="en-US" altLang="ko-KR" dirty="0"/>
              <a:t>.</a:t>
            </a:r>
          </a:p>
          <a:p>
            <a:pPr>
              <a:lnSpc>
                <a:spcPct val="150000"/>
              </a:lnSpc>
              <a:buFont typeface="+mj-lt"/>
              <a:buAutoNum type="arabicPeriod"/>
            </a:pPr>
            <a:r>
              <a:rPr lang="ko-KR" altLang="en-US" dirty="0"/>
              <a:t>본 작업은 </a:t>
            </a:r>
            <a:r>
              <a:rPr lang="en" altLang="ko-Kore-KR" dirty="0"/>
              <a:t>LSTM</a:t>
            </a:r>
            <a:r>
              <a:rPr lang="ko-KR" altLang="en-US" dirty="0"/>
              <a:t>과 </a:t>
            </a:r>
            <a:r>
              <a:rPr lang="en" altLang="ko-Kore-KR" dirty="0" err="1"/>
              <a:t>NASwithRL</a:t>
            </a:r>
            <a:r>
              <a:rPr lang="ko-KR" altLang="en-US" dirty="0"/>
              <a:t>에 큰 영향을 받았고 모듈 구조의 </a:t>
            </a:r>
            <a:r>
              <a:rPr lang="en" altLang="ko-Kore-KR" dirty="0"/>
              <a:t>conv cell </a:t>
            </a:r>
            <a:r>
              <a:rPr lang="ko-KR" altLang="en-US" dirty="0"/>
              <a:t>역시 연관되어 있다</a:t>
            </a:r>
            <a:r>
              <a:rPr lang="en-US" altLang="ko-KR" dirty="0"/>
              <a:t>.</a:t>
            </a:r>
          </a:p>
          <a:p>
            <a:pPr>
              <a:lnSpc>
                <a:spcPct val="150000"/>
              </a:lnSpc>
              <a:buFont typeface="+mj-lt"/>
              <a:buAutoNum type="arabicPeriod"/>
            </a:pPr>
            <a:r>
              <a:rPr lang="en" altLang="ko-Kore-KR" dirty="0"/>
              <a:t>cell </a:t>
            </a:r>
            <a:r>
              <a:rPr lang="ko-KR" altLang="en-US" dirty="0"/>
              <a:t>자체가 다른 문제들에서도 일반화되기 싶다</a:t>
            </a:r>
            <a:r>
              <a:rPr lang="en-US" altLang="ko-KR" dirty="0"/>
              <a:t>. </a:t>
            </a:r>
            <a:r>
              <a:rPr lang="ko-KR" altLang="en-US" dirty="0"/>
              <a:t>더하여 </a:t>
            </a:r>
            <a:r>
              <a:rPr lang="en" altLang="ko-Kore-KR" dirty="0"/>
              <a:t>cell </a:t>
            </a:r>
            <a:r>
              <a:rPr lang="ko-KR" altLang="en-US" dirty="0"/>
              <a:t>수를 조절함으로 다양한 버전의 네트워크</a:t>
            </a:r>
            <a:r>
              <a:rPr lang="en-US" altLang="ko-KR" dirty="0"/>
              <a:t>(</a:t>
            </a:r>
            <a:r>
              <a:rPr lang="ko-KR" altLang="en-US" dirty="0"/>
              <a:t>다른 컴퓨팅 리소스를 </a:t>
            </a:r>
            <a:r>
              <a:rPr lang="ko-KR" altLang="en-US" dirty="0" err="1"/>
              <a:t>필요로하는</a:t>
            </a:r>
            <a:r>
              <a:rPr lang="en-US" altLang="ko-KR" dirty="0"/>
              <a:t>)</a:t>
            </a:r>
            <a:r>
              <a:rPr lang="ko-KR" altLang="en-US" dirty="0" err="1"/>
              <a:t>를</a:t>
            </a:r>
            <a:r>
              <a:rPr lang="ko-KR" altLang="en-US" dirty="0"/>
              <a:t> 생성할 수 있다</a:t>
            </a:r>
            <a:r>
              <a:rPr lang="en-US" altLang="ko-KR" dirty="0"/>
              <a:t>.</a:t>
            </a:r>
          </a:p>
        </p:txBody>
      </p:sp>
      <p:sp>
        <p:nvSpPr>
          <p:cNvPr id="5" name="TextBox 4">
            <a:extLst>
              <a:ext uri="{FF2B5EF4-FFF2-40B4-BE49-F238E27FC236}">
                <a16:creationId xmlns:a16="http://schemas.microsoft.com/office/drawing/2014/main" id="{C0801B35-D7A6-FF41-AB54-2754DA0ABB8C}"/>
              </a:ext>
            </a:extLst>
          </p:cNvPr>
          <p:cNvSpPr txBox="1"/>
          <p:nvPr/>
        </p:nvSpPr>
        <p:spPr>
          <a:xfrm>
            <a:off x="4965093" y="2058532"/>
            <a:ext cx="1959191" cy="369332"/>
          </a:xfrm>
          <a:prstGeom prst="rect">
            <a:avLst/>
          </a:prstGeom>
          <a:noFill/>
        </p:spPr>
        <p:txBody>
          <a:bodyPr wrap="none" rtlCol="0">
            <a:spAutoFit/>
          </a:bodyPr>
          <a:lstStyle/>
          <a:p>
            <a:r>
              <a:rPr kumimoji="1" lang="ko-Kore-KR" altLang="en-US" dirty="0">
                <a:highlight>
                  <a:srgbClr val="FFFF00"/>
                </a:highlight>
              </a:rPr>
              <a:t>페이지 삭제 보류 </a:t>
            </a:r>
          </a:p>
        </p:txBody>
      </p:sp>
    </p:spTree>
    <p:extLst>
      <p:ext uri="{BB962C8B-B14F-4D97-AF65-F5344CB8AC3E}">
        <p14:creationId xmlns:p14="http://schemas.microsoft.com/office/powerpoint/2010/main" val="309578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lstStyle/>
          <a:p>
            <a:r>
              <a:rPr lang="en" altLang="ko-Kore-KR" dirty="0">
                <a:latin typeface="Times New Roman" panose="02020603050405020304" pitchFamily="18" charset="0"/>
                <a:cs typeface="Times New Roman" panose="02020603050405020304" pitchFamily="18" charset="0"/>
              </a:rPr>
              <a:t>Motivation of NAS</a:t>
            </a:r>
            <a:endParaRPr kumimoji="1" lang="ko-Kore-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8395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overview</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2" name="그림 1">
            <a:extLst>
              <a:ext uri="{FF2B5EF4-FFF2-40B4-BE49-F238E27FC236}">
                <a16:creationId xmlns:a16="http://schemas.microsoft.com/office/drawing/2014/main" id="{56DD7653-6D53-2845-9858-5385E05E63D1}"/>
              </a:ext>
            </a:extLst>
          </p:cNvPr>
          <p:cNvPicPr>
            <a:picLocks noChangeAspect="1"/>
          </p:cNvPicPr>
          <p:nvPr/>
        </p:nvPicPr>
        <p:blipFill>
          <a:blip r:embed="rId2"/>
          <a:stretch>
            <a:fillRect/>
          </a:stretch>
        </p:blipFill>
        <p:spPr>
          <a:xfrm>
            <a:off x="2650083" y="1089781"/>
            <a:ext cx="6589211" cy="4678438"/>
          </a:xfrm>
          <a:prstGeom prst="rect">
            <a:avLst/>
          </a:prstGeom>
        </p:spPr>
      </p:pic>
    </p:spTree>
    <p:extLst>
      <p:ext uri="{BB962C8B-B14F-4D97-AF65-F5344CB8AC3E}">
        <p14:creationId xmlns:p14="http://schemas.microsoft.com/office/powerpoint/2010/main" val="320856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 : Search space, Cell structure</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1D2C9750-000E-324E-A1E3-38FB16DE493C}"/>
              </a:ext>
            </a:extLst>
          </p:cNvPr>
          <p:cNvSpPr txBox="1"/>
          <p:nvPr/>
        </p:nvSpPr>
        <p:spPr>
          <a:xfrm>
            <a:off x="233915" y="596883"/>
            <a:ext cx="11208898" cy="2585323"/>
          </a:xfrm>
          <a:prstGeom prst="rect">
            <a:avLst/>
          </a:prstGeom>
          <a:noFill/>
        </p:spPr>
        <p:txBody>
          <a:bodyPr wrap="square">
            <a:spAutoFit/>
          </a:bodyPr>
          <a:lstStyle/>
          <a:p>
            <a:r>
              <a:rPr lang="ko-KR" altLang="en-US" dirty="0">
                <a:latin typeface="Times New Roman" panose="02020603050405020304" pitchFamily="18" charset="0"/>
                <a:cs typeface="Times New Roman" panose="02020603050405020304" pitchFamily="18" charset="0"/>
              </a:rPr>
              <a:t>본 논문에서 중심적으로 기여하는 것은 새로운 </a:t>
            </a:r>
            <a:r>
              <a:rPr lang="en" altLang="ko-Kore-KR" dirty="0">
                <a:latin typeface="Times New Roman" panose="02020603050405020304" pitchFamily="18" charset="0"/>
                <a:cs typeface="Times New Roman" panose="02020603050405020304" pitchFamily="18" charset="0"/>
              </a:rPr>
              <a:t>search space</a:t>
            </a:r>
            <a:r>
              <a:rPr lang="ko-KR" altLang="en-US" dirty="0">
                <a:latin typeface="Times New Roman" panose="02020603050405020304" pitchFamily="18" charset="0"/>
                <a:cs typeface="Times New Roman" panose="02020603050405020304" pitchFamily="18" charset="0"/>
              </a:rPr>
              <a:t>이다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기존 </a:t>
            </a:r>
            <a:r>
              <a:rPr lang="en" altLang="ko-Kore-KR" dirty="0" err="1">
                <a:latin typeface="Times New Roman" panose="02020603050405020304" pitchFamily="18" charset="0"/>
                <a:cs typeface="Times New Roman" panose="02020603050405020304" pitchFamily="18" charset="0"/>
              </a:rPr>
              <a:t>NASwithRL</a:t>
            </a:r>
            <a:r>
              <a:rPr lang="ko-KR" altLang="en-US" dirty="0">
                <a:latin typeface="Times New Roman" panose="02020603050405020304" pitchFamily="18" charset="0"/>
                <a:cs typeface="Times New Roman" panose="02020603050405020304" pitchFamily="18" charset="0"/>
              </a:rPr>
              <a:t>의 경우 </a:t>
            </a:r>
            <a:r>
              <a:rPr lang="ko-KR" altLang="en-US" dirty="0" err="1">
                <a:latin typeface="Times New Roman" panose="02020603050405020304" pitchFamily="18" charset="0"/>
                <a:cs typeface="Times New Roman" panose="02020603050405020304" pitchFamily="18" charset="0"/>
              </a:rPr>
              <a:t>컨볼루션</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layer</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구성하는 </a:t>
            </a:r>
            <a:r>
              <a:rPr lang="en" altLang="ko-Kore-KR" dirty="0">
                <a:latin typeface="Times New Roman" panose="02020603050405020304" pitchFamily="18" charset="0"/>
                <a:cs typeface="Times New Roman" panose="02020603050405020304" pitchFamily="18" charset="0"/>
              </a:rPr>
              <a:t>hyperparameters</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결정함으로 </a:t>
            </a:r>
            <a:r>
              <a:rPr lang="en" altLang="ko-Kore-KR" dirty="0">
                <a:latin typeface="Times New Roman" panose="02020603050405020304" pitchFamily="18" charset="0"/>
                <a:cs typeface="Times New Roman" panose="02020603050405020304" pitchFamily="18" charset="0"/>
              </a:rPr>
              <a:t>search</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진행했기 때문에 </a:t>
            </a:r>
            <a:r>
              <a:rPr lang="en" altLang="ko-Kore-KR" dirty="0">
                <a:latin typeface="Times New Roman" panose="02020603050405020304" pitchFamily="18" charset="0"/>
                <a:cs typeface="Times New Roman" panose="02020603050405020304" pitchFamily="18" charset="0"/>
              </a:rPr>
              <a:t>search space </a:t>
            </a:r>
            <a:r>
              <a:rPr lang="ko-KR" altLang="en-US" dirty="0">
                <a:latin typeface="Times New Roman" panose="02020603050405020304" pitchFamily="18" charset="0"/>
                <a:cs typeface="Times New Roman" panose="02020603050405020304" pitchFamily="18" charset="0"/>
              </a:rPr>
              <a:t>자체는 </a:t>
            </a:r>
            <a:r>
              <a:rPr lang="en" altLang="ko-Kore-KR" dirty="0">
                <a:latin typeface="Times New Roman" panose="02020603050405020304" pitchFamily="18" charset="0"/>
                <a:cs typeface="Times New Roman" panose="02020603050405020304" pitchFamily="18" charset="0"/>
              </a:rPr>
              <a:t>convolutional layer</a:t>
            </a:r>
            <a:r>
              <a:rPr lang="ko-KR" altLang="en-US" dirty="0" err="1">
                <a:latin typeface="Times New Roman" panose="02020603050405020304" pitchFamily="18" charset="0"/>
                <a:cs typeface="Times New Roman" panose="02020603050405020304" pitchFamily="18" charset="0"/>
              </a:rPr>
              <a:t>라고</a:t>
            </a:r>
            <a:r>
              <a:rPr lang="ko-KR" altLang="en-US" dirty="0">
                <a:latin typeface="Times New Roman" panose="02020603050405020304" pitchFamily="18" charset="0"/>
                <a:cs typeface="Times New Roman" panose="02020603050405020304" pitchFamily="18" charset="0"/>
              </a:rPr>
              <a:t> 볼 수 있다</a:t>
            </a:r>
            <a:r>
              <a:rPr lang="en-US" altLang="ko-KR" dirty="0">
                <a:latin typeface="Times New Roman" panose="02020603050405020304" pitchFamily="18" charset="0"/>
                <a:cs typeface="Times New Roman" panose="02020603050405020304" pitchFamily="18" charset="0"/>
              </a:rPr>
              <a:t>.(</a:t>
            </a:r>
            <a:r>
              <a:rPr lang="en" altLang="ko-Kore-KR" dirty="0">
                <a:latin typeface="Times New Roman" panose="02020603050405020304" pitchFamily="18" charset="0"/>
                <a:cs typeface="Times New Roman" panose="02020603050405020304" pitchFamily="18" charset="0"/>
              </a:rPr>
              <a:t>conv layer’s hyperparameters)</a:t>
            </a:r>
          </a:p>
          <a:p>
            <a:endParaRPr lang="en" altLang="ko-Kore-KR" dirty="0">
              <a:latin typeface="Times New Roman" panose="02020603050405020304" pitchFamily="18" charset="0"/>
              <a:cs typeface="Times New Roman" panose="02020603050405020304" pitchFamily="18" charset="0"/>
            </a:endParaRPr>
          </a:p>
          <a:p>
            <a:r>
              <a:rPr lang="ko-KR" altLang="en-US" dirty="0">
                <a:latin typeface="Times New Roman" panose="02020603050405020304" pitchFamily="18" charset="0"/>
                <a:cs typeface="Times New Roman" panose="02020603050405020304" pitchFamily="18" charset="0"/>
              </a:rPr>
              <a:t>본 논문에서는 여러 기존 </a:t>
            </a:r>
            <a:r>
              <a:rPr lang="en" altLang="ko-Kore-KR" dirty="0">
                <a:latin typeface="Times New Roman" panose="02020603050405020304" pitchFamily="18" charset="0"/>
                <a:cs typeface="Times New Roman" panose="02020603050405020304" pitchFamily="18" charset="0"/>
              </a:rPr>
              <a:t>CNN model</a:t>
            </a:r>
            <a:r>
              <a:rPr lang="ko-KR" altLang="en-US" dirty="0">
                <a:latin typeface="Times New Roman" panose="02020603050405020304" pitchFamily="18" charset="0"/>
                <a:cs typeface="Times New Roman" panose="02020603050405020304" pitchFamily="18" charset="0"/>
              </a:rPr>
              <a:t>들이 반복되는 구조</a:t>
            </a:r>
            <a:r>
              <a:rPr lang="en-US" altLang="ko-KR" dirty="0">
                <a:latin typeface="Times New Roman" panose="02020603050405020304" pitchFamily="18" charset="0"/>
                <a:cs typeface="Times New Roman" panose="02020603050405020304" pitchFamily="18" charset="0"/>
              </a:rPr>
              <a:t>(</a:t>
            </a:r>
            <a:r>
              <a:rPr lang="en" altLang="ko-Kore-KR" dirty="0" err="1">
                <a:latin typeface="Times New Roman" panose="02020603050405020304" pitchFamily="18" charset="0"/>
                <a:cs typeface="Times New Roman" panose="02020603050405020304" pitchFamily="18" charset="0"/>
              </a:rPr>
              <a:t>ResNet</a:t>
            </a:r>
            <a:r>
              <a:rPr lang="en" altLang="ko-Kore-KR" dirty="0">
                <a:latin typeface="Times New Roman" panose="02020603050405020304" pitchFamily="18" charset="0"/>
                <a:cs typeface="Times New Roman" panose="02020603050405020304" pitchFamily="18" charset="0"/>
              </a:rPr>
              <a:t> block..)</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사용한다는 것에서 영감을 얻어 </a:t>
            </a:r>
            <a:r>
              <a:rPr lang="en" altLang="ko-Kore-KR" dirty="0">
                <a:latin typeface="Times New Roman" panose="02020603050405020304" pitchFamily="18" charset="0"/>
                <a:cs typeface="Times New Roman" panose="02020603050405020304" pitchFamily="18" charset="0"/>
              </a:rPr>
              <a:t>search space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일종의 </a:t>
            </a:r>
            <a:r>
              <a:rPr lang="en" altLang="ko-Kore-KR" dirty="0" err="1">
                <a:latin typeface="Times New Roman" panose="02020603050405020304" pitchFamily="18" charset="0"/>
                <a:cs typeface="Times New Roman" panose="02020603050405020304" pitchFamily="18" charset="0"/>
              </a:rPr>
              <a:t>buliding</a:t>
            </a:r>
            <a:r>
              <a:rPr lang="en" altLang="ko-Kore-KR" dirty="0">
                <a:latin typeface="Times New Roman" panose="02020603050405020304" pitchFamily="18" charset="0"/>
                <a:cs typeface="Times New Roman" panose="02020603050405020304" pitchFamily="18" charset="0"/>
              </a:rPr>
              <a:t> block or Cell</a:t>
            </a:r>
            <a:r>
              <a:rPr lang="ko-KR" altLang="en-US" dirty="0">
                <a:latin typeface="Times New Roman" panose="02020603050405020304" pitchFamily="18" charset="0"/>
                <a:cs typeface="Times New Roman" panose="02020603050405020304" pitchFamily="18" charset="0"/>
              </a:rPr>
              <a:t>구조로 정의</a:t>
            </a:r>
            <a:r>
              <a:rPr lang="en-US" altLang="ko-KR" dirty="0">
                <a:latin typeface="Times New Roman" panose="02020603050405020304" pitchFamily="18" charset="0"/>
                <a:cs typeface="Times New Roman" panose="02020603050405020304" pitchFamily="18" charset="0"/>
              </a:rPr>
              <a:t>.</a:t>
            </a:r>
          </a:p>
          <a:p>
            <a:r>
              <a:rPr lang="ko-KR" altLang="en-US" dirty="0">
                <a:latin typeface="Times New Roman" panose="02020603050405020304" pitchFamily="18" charset="0"/>
                <a:cs typeface="Times New Roman" panose="02020603050405020304" pitchFamily="18" charset="0"/>
              </a:rPr>
              <a:t>본 방법에서는 전체 </a:t>
            </a:r>
            <a:r>
              <a:rPr lang="en" altLang="ko-Kore-KR" dirty="0">
                <a:latin typeface="Times New Roman" panose="02020603050405020304" pitchFamily="18" charset="0"/>
                <a:cs typeface="Times New Roman" panose="02020603050405020304" pitchFamily="18" charset="0"/>
              </a:rPr>
              <a:t>convolutional network</a:t>
            </a:r>
            <a:r>
              <a:rPr lang="ko-KR" altLang="en-US" dirty="0">
                <a:latin typeface="Times New Roman" panose="02020603050405020304" pitchFamily="18" charset="0"/>
                <a:cs typeface="Times New Roman" panose="02020603050405020304" pitchFamily="18" charset="0"/>
              </a:rPr>
              <a:t>의 구조는 수동으로 미리 결정 </a:t>
            </a:r>
            <a:r>
              <a:rPr lang="en-US" altLang="ko-KR" dirty="0">
                <a:latin typeface="Times New Roman" panose="02020603050405020304" pitchFamily="18" charset="0"/>
                <a:cs typeface="Times New Roman" panose="02020603050405020304" pitchFamily="18" charset="0"/>
              </a:rPr>
              <a:t>( </a:t>
            </a:r>
            <a:r>
              <a:rPr lang="en" altLang="ko-Kore-KR" dirty="0" err="1">
                <a:latin typeface="Times New Roman" panose="02020603050405020304" pitchFamily="18" charset="0"/>
                <a:cs typeface="Times New Roman" panose="02020603050405020304" pitchFamily="18" charset="0"/>
              </a:rPr>
              <a:t>init</a:t>
            </a:r>
            <a:r>
              <a:rPr lang="en" altLang="ko-Kore-KR" dirty="0">
                <a:latin typeface="Times New Roman" panose="02020603050405020304" pitchFamily="18" charset="0"/>
                <a:cs typeface="Times New Roman" panose="02020603050405020304" pitchFamily="18" charset="0"/>
              </a:rPr>
              <a:t> cell</a:t>
            </a:r>
            <a:r>
              <a:rPr lang="ko-KR" altLang="en-US" dirty="0">
                <a:latin typeface="Times New Roman" panose="02020603050405020304" pitchFamily="18" charset="0"/>
                <a:cs typeface="Times New Roman" panose="02020603050405020304" pitchFamily="18" charset="0"/>
              </a:rPr>
              <a:t>을 </a:t>
            </a:r>
            <a:r>
              <a:rPr lang="en" altLang="ko-Kore-KR" dirty="0">
                <a:latin typeface="Times New Roman" panose="02020603050405020304" pitchFamily="18" charset="0"/>
                <a:cs typeface="Times New Roman" panose="02020603050405020304" pitchFamily="18" charset="0"/>
              </a:rPr>
              <a:t>stack </a:t>
            </a:r>
            <a:r>
              <a:rPr lang="ko-KR" altLang="en-US" dirty="0">
                <a:latin typeface="Times New Roman" panose="02020603050405020304" pitchFamily="18" charset="0"/>
                <a:cs typeface="Times New Roman" panose="02020603050405020304" pitchFamily="18" charset="0"/>
              </a:rPr>
              <a:t>해놓고 학습을 진행한다</a:t>
            </a:r>
            <a:r>
              <a:rPr lang="en-US" altLang="ko-KR" dirty="0">
                <a:latin typeface="Times New Roman" panose="02020603050405020304" pitchFamily="18" charset="0"/>
                <a:cs typeface="Times New Roman" panose="02020603050405020304" pitchFamily="18" charset="0"/>
              </a:rPr>
              <a:t>)</a:t>
            </a:r>
          </a:p>
          <a:p>
            <a:endParaRPr lang="ko-Kore-KR" altLang="en-US" dirty="0">
              <a:latin typeface="Times New Roman" panose="02020603050405020304" pitchFamily="18" charset="0"/>
              <a:cs typeface="Times New Roman" panose="02020603050405020304" pitchFamily="18" charset="0"/>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3" name="TextBox 12">
            <a:extLst>
              <a:ext uri="{FF2B5EF4-FFF2-40B4-BE49-F238E27FC236}">
                <a16:creationId xmlns:a16="http://schemas.microsoft.com/office/drawing/2014/main" id="{B2CA1257-B18D-714F-9723-CC4D0FDC81AA}"/>
              </a:ext>
            </a:extLst>
          </p:cNvPr>
          <p:cNvSpPr txBox="1"/>
          <p:nvPr/>
        </p:nvSpPr>
        <p:spPr>
          <a:xfrm>
            <a:off x="1521542" y="6896324"/>
            <a:ext cx="6096000" cy="923330"/>
          </a:xfrm>
          <a:prstGeom prst="rect">
            <a:avLst/>
          </a:prstGeom>
          <a:noFill/>
        </p:spPr>
        <p:txBody>
          <a:bodyPr wrap="square">
            <a:spAutoFit/>
          </a:bodyPr>
          <a:lstStyle/>
          <a:p>
            <a:r>
              <a:rPr lang="en" altLang="ko-Kore-KR" dirty="0"/>
              <a:t>In our search space, each cell receives as input two initial hidden states hi and hi−1 which are the outputs of two cells in previous two lower layers or the input image</a:t>
            </a:r>
            <a:endParaRPr lang="ko-Kore-KR" altLang="en-US" dirty="0"/>
          </a:p>
        </p:txBody>
      </p:sp>
      <p:sp>
        <p:nvSpPr>
          <p:cNvPr id="17" name="TextBox 16">
            <a:extLst>
              <a:ext uri="{FF2B5EF4-FFF2-40B4-BE49-F238E27FC236}">
                <a16:creationId xmlns:a16="http://schemas.microsoft.com/office/drawing/2014/main" id="{8B7C337D-6A7D-E24D-B93D-6BE8ED4A6EEB}"/>
              </a:ext>
            </a:extLst>
          </p:cNvPr>
          <p:cNvSpPr txBox="1"/>
          <p:nvPr/>
        </p:nvSpPr>
        <p:spPr>
          <a:xfrm>
            <a:off x="233915" y="3079518"/>
            <a:ext cx="11593259" cy="1477328"/>
          </a:xfrm>
          <a:prstGeom prst="rect">
            <a:avLst/>
          </a:prstGeom>
          <a:noFill/>
        </p:spPr>
        <p:txBody>
          <a:bodyPr wrap="square">
            <a:spAutoFit/>
          </a:bodyPr>
          <a:lstStyle/>
          <a:p>
            <a:pPr marL="285750" indent="-285750">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Cell</a:t>
            </a:r>
          </a:p>
          <a:p>
            <a:pPr marL="742950" lvl="1" indent="-285750">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Normal Cell : same dimension with input</a:t>
            </a:r>
          </a:p>
          <a:p>
            <a:pPr marL="742950" lvl="1" indent="-285750">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Reduction Cell : low dimension with input by setting stride</a:t>
            </a:r>
          </a:p>
          <a:p>
            <a:pPr marL="742950" lvl="1" indent="-285750">
              <a:buFont typeface="Arial" panose="020B0604020202020204" pitchFamily="34" charset="0"/>
              <a:buChar char="•"/>
            </a:pPr>
            <a:r>
              <a:rPr lang="ko-Kore-KR" altLang="en-US" dirty="0">
                <a:latin typeface="Times New Roman" panose="02020603050405020304" pitchFamily="18" charset="0"/>
                <a:cs typeface="Times New Roman" panose="02020603050405020304" pitchFamily="18" charset="0"/>
              </a:rPr>
              <a:t>각 </a:t>
            </a:r>
            <a:r>
              <a:rPr lang="en-US" altLang="ko-Kore-KR" dirty="0">
                <a:latin typeface="Times New Roman" panose="02020603050405020304" pitchFamily="18" charset="0"/>
                <a:cs typeface="Times New Roman" panose="02020603050405020304" pitchFamily="18" charset="0"/>
              </a:rPr>
              <a:t>Cell</a:t>
            </a:r>
            <a:r>
              <a:rPr lang="ko-Kore-KR" altLang="en-US" dirty="0">
                <a:latin typeface="Times New Roman" panose="02020603050405020304" pitchFamily="18" charset="0"/>
                <a:cs typeface="Times New Roman" panose="02020603050405020304" pitchFamily="18" charset="0"/>
              </a:rPr>
              <a:t>은 </a:t>
            </a:r>
            <a:r>
              <a:rPr lang="en-US" altLang="ko-Kore-KR" dirty="0">
                <a:latin typeface="Times New Roman" panose="02020603050405020304" pitchFamily="18" charset="0"/>
                <a:cs typeface="Times New Roman" panose="02020603050405020304" pitchFamily="18" charset="0"/>
              </a:rPr>
              <a:t>2</a:t>
            </a:r>
            <a:r>
              <a:rPr lang="ko-Kore-KR" altLang="en-US" dirty="0">
                <a:latin typeface="Times New Roman" panose="02020603050405020304" pitchFamily="18" charset="0"/>
                <a:cs typeface="Times New Roman" panose="02020603050405020304" pitchFamily="18" charset="0"/>
              </a:rPr>
              <a:t>개의 </a:t>
            </a:r>
            <a:r>
              <a:rPr lang="en-US" altLang="ko-Kore-KR" dirty="0">
                <a:latin typeface="Times New Roman" panose="02020603050405020304" pitchFamily="18" charset="0"/>
                <a:cs typeface="Times New Roman" panose="02020603050405020304" pitchFamily="18" charset="0"/>
              </a:rPr>
              <a:t>hidden state</a:t>
            </a:r>
            <a:r>
              <a:rPr lang="ko-Kore-KR" altLang="en-US" dirty="0">
                <a:latin typeface="Times New Roman" panose="02020603050405020304" pitchFamily="18" charset="0"/>
                <a:cs typeface="Times New Roman" panose="02020603050405020304" pitchFamily="18" charset="0"/>
              </a:rPr>
              <a:t>를 </a:t>
            </a:r>
            <a:r>
              <a:rPr lang="en-US" altLang="ko-Kore-KR" dirty="0">
                <a:latin typeface="Times New Roman" panose="02020603050405020304" pitchFamily="18" charset="0"/>
                <a:cs typeface="Times New Roman" panose="02020603050405020304" pitchFamily="18" charset="0"/>
              </a:rPr>
              <a:t>i</a:t>
            </a:r>
            <a:r>
              <a:rPr lang="en-US" altLang="ko-KR" dirty="0">
                <a:latin typeface="Times New Roman" panose="02020603050405020304" pitchFamily="18" charset="0"/>
                <a:cs typeface="Times New Roman" panose="02020603050405020304" pitchFamily="18" charset="0"/>
              </a:rPr>
              <a:t>nput</a:t>
            </a:r>
            <a:r>
              <a:rPr lang="ko-KR" altLang="en-US" dirty="0" err="1">
                <a:latin typeface="Times New Roman" panose="02020603050405020304" pitchFamily="18" charset="0"/>
                <a:cs typeface="Times New Roman" panose="02020603050405020304" pitchFamily="18" charset="0"/>
              </a:rPr>
              <a:t>으로</a:t>
            </a:r>
            <a:r>
              <a:rPr lang="ko-KR" altLang="en-US" dirty="0">
                <a:latin typeface="Times New Roman" panose="02020603050405020304" pitchFamily="18" charset="0"/>
                <a:cs typeface="Times New Roman" panose="02020603050405020304" pitchFamily="18" charset="0"/>
              </a:rPr>
              <a:t> 한다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hidden state</a:t>
            </a:r>
            <a:r>
              <a:rPr lang="ko-Kore-KR" altLang="en-US" dirty="0">
                <a:latin typeface="Times New Roman" panose="02020603050405020304" pitchFamily="18" charset="0"/>
                <a:cs typeface="Times New Roman" panose="02020603050405020304" pitchFamily="18" charset="0"/>
              </a:rPr>
              <a:t>는 이전 </a:t>
            </a:r>
            <a:r>
              <a:rPr lang="en-US" altLang="ko-Kore-KR" dirty="0">
                <a:latin typeface="Times New Roman" panose="02020603050405020304" pitchFamily="18" charset="0"/>
                <a:cs typeface="Times New Roman" panose="02020603050405020304" pitchFamily="18" charset="0"/>
              </a:rPr>
              <a:t>2</a:t>
            </a:r>
            <a:r>
              <a:rPr lang="ko-Kore-KR" altLang="en-US" dirty="0">
                <a:latin typeface="Times New Roman" panose="02020603050405020304" pitchFamily="18" charset="0"/>
                <a:cs typeface="Times New Roman" panose="02020603050405020304" pitchFamily="18" charset="0"/>
              </a:rPr>
              <a:t>개의 </a:t>
            </a:r>
            <a:r>
              <a:rPr lang="en-US" altLang="ko-Kore-KR" dirty="0">
                <a:latin typeface="Times New Roman" panose="02020603050405020304" pitchFamily="18" charset="0"/>
                <a:cs typeface="Times New Roman" panose="02020603050405020304" pitchFamily="18" charset="0"/>
              </a:rPr>
              <a:t>Cell</a:t>
            </a:r>
            <a:r>
              <a:rPr lang="ko-Kore-KR" altLang="en-US" dirty="0">
                <a:latin typeface="Times New Roman" panose="02020603050405020304" pitchFamily="18" charset="0"/>
                <a:cs typeface="Times New Roman" panose="02020603050405020304" pitchFamily="18" charset="0"/>
              </a:rPr>
              <a:t>의 </a:t>
            </a:r>
            <a:r>
              <a:rPr lang="en-US" altLang="ko-Kore-KR" dirty="0">
                <a:latin typeface="Times New Roman" panose="02020603050405020304" pitchFamily="18" charset="0"/>
                <a:cs typeface="Times New Roman" panose="02020603050405020304" pitchFamily="18" charset="0"/>
              </a:rPr>
              <a:t>output </a:t>
            </a:r>
            <a:r>
              <a:rPr lang="ko-Kore-KR" altLang="en-US" dirty="0">
                <a:latin typeface="Times New Roman" panose="02020603050405020304" pitchFamily="18" charset="0"/>
                <a:cs typeface="Times New Roman" panose="02020603050405020304" pitchFamily="18" charset="0"/>
              </a:rPr>
              <a:t>또는 </a:t>
            </a:r>
            <a:r>
              <a:rPr lang="en-US" altLang="ko-Kore-KR" dirty="0">
                <a:latin typeface="Times New Roman" panose="02020603050405020304" pitchFamily="18" charset="0"/>
                <a:cs typeface="Times New Roman" panose="02020603050405020304" pitchFamily="18" charset="0"/>
              </a:rPr>
              <a:t>input image</a:t>
            </a:r>
            <a:r>
              <a:rPr lang="ko-Kore-KR" altLang="en-US" dirty="0">
                <a:latin typeface="Times New Roman" panose="02020603050405020304" pitchFamily="18" charset="0"/>
                <a:cs typeface="Times New Roman" panose="02020603050405020304" pitchFamily="18" charset="0"/>
              </a:rPr>
              <a:t>이다</a:t>
            </a:r>
            <a:r>
              <a:rPr lang="en-US" altLang="ko-Kore-KR" dirty="0">
                <a:latin typeface="Times New Roman" panose="02020603050405020304" pitchFamily="18" charset="0"/>
                <a:cs typeface="Times New Roman" panose="02020603050405020304" pitchFamily="18" charset="0"/>
              </a:rPr>
              <a:t>.  </a:t>
            </a:r>
            <a:endParaRPr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4D1D87A-FE81-8D43-967F-7C928BD58C57}"/>
              </a:ext>
            </a:extLst>
          </p:cNvPr>
          <p:cNvSpPr txBox="1"/>
          <p:nvPr/>
        </p:nvSpPr>
        <p:spPr>
          <a:xfrm>
            <a:off x="233915" y="4607682"/>
            <a:ext cx="6013185" cy="1477328"/>
          </a:xfrm>
          <a:prstGeom prst="rect">
            <a:avLst/>
          </a:prstGeom>
          <a:noFill/>
        </p:spPr>
        <p:txBody>
          <a:bodyPr wrap="none" rtlCol="0">
            <a:spAutoFit/>
          </a:bodyPr>
          <a:lstStyle/>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RNN controller</a:t>
            </a:r>
          </a:p>
          <a:p>
            <a:pPr marL="742950" lvl="1" indent="-285750">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B blocks</a:t>
            </a:r>
            <a:r>
              <a:rPr lang="ko-Kore-KR" altLang="en-US" dirty="0">
                <a:latin typeface="Times New Roman" panose="02020603050405020304" pitchFamily="18" charset="0"/>
                <a:cs typeface="Times New Roman" panose="02020603050405020304" pitchFamily="18" charset="0"/>
              </a:rPr>
              <a:t>의 예측을 수행함 </a:t>
            </a:r>
            <a:endParaRPr lang="en-US" altLang="ko-Kore-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ko-Kore-KR" altLang="en-US" dirty="0">
                <a:latin typeface="Times New Roman" panose="02020603050405020304" pitchFamily="18" charset="0"/>
                <a:cs typeface="Times New Roman" panose="02020603050405020304" pitchFamily="18" charset="0"/>
              </a:rPr>
              <a:t>각 </a:t>
            </a:r>
            <a:r>
              <a:rPr lang="en-US" altLang="ko-Kore-KR" dirty="0">
                <a:latin typeface="Times New Roman" panose="02020603050405020304" pitchFamily="18" charset="0"/>
                <a:cs typeface="Times New Roman" panose="02020603050405020304" pitchFamily="18" charset="0"/>
              </a:rPr>
              <a:t>block</a:t>
            </a:r>
            <a:r>
              <a:rPr lang="ko-Kore-KR" altLang="en-US" dirty="0">
                <a:latin typeface="Times New Roman" panose="02020603050405020304" pitchFamily="18" charset="0"/>
                <a:cs typeface="Times New Roman" panose="02020603050405020304" pitchFamily="18" charset="0"/>
              </a:rPr>
              <a:t>에는 </a:t>
            </a:r>
            <a:r>
              <a:rPr lang="en-US" altLang="ko-Kore-KR" dirty="0">
                <a:latin typeface="Times New Roman" panose="02020603050405020304" pitchFamily="18" charset="0"/>
                <a:cs typeface="Times New Roman" panose="02020603050405020304" pitchFamily="18" charset="0"/>
              </a:rPr>
              <a:t>5</a:t>
            </a:r>
            <a:r>
              <a:rPr lang="ko-Kore-KR" altLang="en-US" dirty="0">
                <a:latin typeface="Times New Roman" panose="02020603050405020304" pitchFamily="18" charset="0"/>
                <a:cs typeface="Times New Roman" panose="02020603050405020304" pitchFamily="18" charset="0"/>
              </a:rPr>
              <a:t>개의 예측 단계가 존재</a:t>
            </a:r>
            <a:endParaRPr lang="en-US" altLang="ko-Kore-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Normal Cell, Reduction Cell </a:t>
            </a:r>
            <a:r>
              <a:rPr lang="en-US" altLang="ko-KR" dirty="0">
                <a:latin typeface="Times New Roman" panose="02020603050405020304" pitchFamily="18" charset="0"/>
                <a:cs typeface="Times New Roman" panose="02020603050405020304" pitchFamily="18" charset="0"/>
              </a:rPr>
              <a:t>2</a:t>
            </a:r>
            <a:r>
              <a:rPr lang="ko-KR" altLang="en-US" dirty="0">
                <a:latin typeface="Times New Roman" panose="02020603050405020304" pitchFamily="18" charset="0"/>
                <a:cs typeface="Times New Roman" panose="02020603050405020304" pitchFamily="18" charset="0"/>
              </a:rPr>
              <a:t>개를 각각 예측을 수행</a:t>
            </a:r>
            <a:endParaRPr lang="en" altLang="ko-Kore-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kumimoji="1" lang="ko-Kore-KR" altLang="en-US" dirty="0">
              <a:latin typeface="Times New Roman" panose="02020603050405020304" pitchFamily="18" charset="0"/>
              <a:cs typeface="Times New Roman" panose="02020603050405020304" pitchFamily="18" charset="0"/>
            </a:endParaRPr>
          </a:p>
        </p:txBody>
      </p:sp>
      <p:cxnSp>
        <p:nvCxnSpPr>
          <p:cNvPr id="18" name="직선 연결선[R] 17">
            <a:extLst>
              <a:ext uri="{FF2B5EF4-FFF2-40B4-BE49-F238E27FC236}">
                <a16:creationId xmlns:a16="http://schemas.microsoft.com/office/drawing/2014/main" id="{6ED646F5-3A33-EB4F-89A7-FE226649E92A}"/>
              </a:ext>
            </a:extLst>
          </p:cNvPr>
          <p:cNvCxnSpPr>
            <a:cxnSpLocks/>
          </p:cNvCxnSpPr>
          <p:nvPr/>
        </p:nvCxnSpPr>
        <p:spPr>
          <a:xfrm>
            <a:off x="233915" y="3068295"/>
            <a:ext cx="1132238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pic>
        <p:nvPicPr>
          <p:cNvPr id="16" name="그림 15">
            <a:extLst>
              <a:ext uri="{FF2B5EF4-FFF2-40B4-BE49-F238E27FC236}">
                <a16:creationId xmlns:a16="http://schemas.microsoft.com/office/drawing/2014/main" id="{CF615026-C67F-B142-9D4D-CA135F923B64}"/>
              </a:ext>
            </a:extLst>
          </p:cNvPr>
          <p:cNvPicPr>
            <a:picLocks noChangeAspect="1"/>
          </p:cNvPicPr>
          <p:nvPr/>
        </p:nvPicPr>
        <p:blipFill>
          <a:blip r:embed="rId2"/>
          <a:stretch>
            <a:fillRect/>
          </a:stretch>
        </p:blipFill>
        <p:spPr>
          <a:xfrm>
            <a:off x="8786828" y="2803654"/>
            <a:ext cx="2848166" cy="3713907"/>
          </a:xfrm>
          <a:prstGeom prst="rect">
            <a:avLst/>
          </a:prstGeom>
        </p:spPr>
      </p:pic>
    </p:spTree>
    <p:extLst>
      <p:ext uri="{BB962C8B-B14F-4D97-AF65-F5344CB8AC3E}">
        <p14:creationId xmlns:p14="http://schemas.microsoft.com/office/powerpoint/2010/main" val="3037560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 </a:t>
            </a:r>
            <a:r>
              <a:rPr lang="en-US" altLang="ko-KR" dirty="0">
                <a:effectLst/>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RNN controller</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3" name="그림 2">
            <a:extLst>
              <a:ext uri="{FF2B5EF4-FFF2-40B4-BE49-F238E27FC236}">
                <a16:creationId xmlns:a16="http://schemas.microsoft.com/office/drawing/2014/main" id="{BC09D13C-6EBC-EC4D-BFEC-CB13715446CC}"/>
              </a:ext>
            </a:extLst>
          </p:cNvPr>
          <p:cNvPicPr>
            <a:picLocks noChangeAspect="1"/>
          </p:cNvPicPr>
          <p:nvPr/>
        </p:nvPicPr>
        <p:blipFill>
          <a:blip r:embed="rId2"/>
          <a:stretch>
            <a:fillRect/>
          </a:stretch>
        </p:blipFill>
        <p:spPr>
          <a:xfrm>
            <a:off x="340240" y="593240"/>
            <a:ext cx="6544401" cy="2741961"/>
          </a:xfrm>
          <a:prstGeom prst="rect">
            <a:avLst/>
          </a:prstGeom>
        </p:spPr>
      </p:pic>
      <p:sp>
        <p:nvSpPr>
          <p:cNvPr id="7" name="AutoShape 4" descr="Untitled">
            <a:extLst>
              <a:ext uri="{FF2B5EF4-FFF2-40B4-BE49-F238E27FC236}">
                <a16:creationId xmlns:a16="http://schemas.microsoft.com/office/drawing/2014/main" id="{589123F9-5DDF-464B-A581-00047A8533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11" name="그림 10">
            <a:extLst>
              <a:ext uri="{FF2B5EF4-FFF2-40B4-BE49-F238E27FC236}">
                <a16:creationId xmlns:a16="http://schemas.microsoft.com/office/drawing/2014/main" id="{758D89F0-4C4E-0D45-938B-66899BBF30B2}"/>
              </a:ext>
            </a:extLst>
          </p:cNvPr>
          <p:cNvPicPr>
            <a:picLocks noChangeAspect="1"/>
          </p:cNvPicPr>
          <p:nvPr/>
        </p:nvPicPr>
        <p:blipFill>
          <a:blip r:embed="rId3"/>
          <a:stretch>
            <a:fillRect/>
          </a:stretch>
        </p:blipFill>
        <p:spPr>
          <a:xfrm>
            <a:off x="6884641" y="1733242"/>
            <a:ext cx="4735971" cy="1286469"/>
          </a:xfrm>
          <a:prstGeom prst="rect">
            <a:avLst/>
          </a:prstGeom>
        </p:spPr>
      </p:pic>
      <p:sp>
        <p:nvSpPr>
          <p:cNvPr id="16" name="TextBox 15">
            <a:extLst>
              <a:ext uri="{FF2B5EF4-FFF2-40B4-BE49-F238E27FC236}">
                <a16:creationId xmlns:a16="http://schemas.microsoft.com/office/drawing/2014/main" id="{85196590-11D4-2646-BFAE-F156F648702C}"/>
              </a:ext>
            </a:extLst>
          </p:cNvPr>
          <p:cNvSpPr txBox="1"/>
          <p:nvPr/>
        </p:nvSpPr>
        <p:spPr>
          <a:xfrm>
            <a:off x="340240" y="3428520"/>
            <a:ext cx="9654660" cy="1477328"/>
          </a:xfrm>
          <a:prstGeom prst="rect">
            <a:avLst/>
          </a:prstGeom>
          <a:noFill/>
        </p:spPr>
        <p:txBody>
          <a:bodyPr wrap="square">
            <a:spAutoFit/>
          </a:bodyPr>
          <a:lstStyle/>
          <a:p>
            <a:r>
              <a:rPr lang="en-US" altLang="ko-Kore-KR" dirty="0"/>
              <a:t>Step3,4</a:t>
            </a:r>
            <a:r>
              <a:rPr lang="ko-Kore-KR" altLang="en-US" dirty="0"/>
              <a:t>는 </a:t>
            </a:r>
            <a:r>
              <a:rPr lang="en-US" altLang="ko-Kore-KR" dirty="0"/>
              <a:t>candidate operation set</a:t>
            </a:r>
            <a:r>
              <a:rPr lang="ko-Kore-KR" altLang="en-US" dirty="0"/>
              <a:t>에서 </a:t>
            </a:r>
            <a:r>
              <a:rPr lang="en-US" altLang="ko-Kore-KR" dirty="0"/>
              <a:t>hidden state</a:t>
            </a:r>
            <a:r>
              <a:rPr lang="ko-Kore-KR" altLang="en-US" dirty="0"/>
              <a:t>에 적용할 </a:t>
            </a:r>
            <a:r>
              <a:rPr lang="en-US" altLang="ko-Kore-KR" dirty="0"/>
              <a:t>operation</a:t>
            </a:r>
            <a:r>
              <a:rPr lang="ko-Kore-KR" altLang="en-US" dirty="0"/>
              <a:t>을 예측</a:t>
            </a:r>
            <a:r>
              <a:rPr lang="en-US" altLang="ko-Kore-KR" dirty="0"/>
              <a:t>.</a:t>
            </a:r>
          </a:p>
          <a:p>
            <a:endParaRPr lang="en" altLang="ko-Kore-KR" dirty="0">
              <a:latin typeface="NimbusRomNo9L"/>
            </a:endParaRPr>
          </a:p>
          <a:p>
            <a:r>
              <a:rPr lang="en" altLang="ko-Kore-KR" dirty="0">
                <a:latin typeface="NimbusRomNo9L"/>
              </a:rPr>
              <a:t>Step 5</a:t>
            </a:r>
            <a:r>
              <a:rPr lang="ko-KR" altLang="en-US" dirty="0">
                <a:latin typeface="NimbusRomNo9L"/>
              </a:rPr>
              <a:t>에서 선택 가능한 </a:t>
            </a:r>
            <a:r>
              <a:rPr lang="en-US" altLang="ko-KR" dirty="0">
                <a:latin typeface="NimbusRomNo9L"/>
              </a:rPr>
              <a:t>method</a:t>
            </a:r>
            <a:endParaRPr lang="en" altLang="ko-Kore-KR" sz="1800" dirty="0">
              <a:effectLst/>
              <a:latin typeface="NimbusRomNo9L"/>
            </a:endParaRPr>
          </a:p>
          <a:p>
            <a:pPr marL="342900" indent="-342900">
              <a:buAutoNum type="arabicParenBoth"/>
            </a:pPr>
            <a:r>
              <a:rPr lang="en" altLang="ko-Kore-KR" sz="1800" dirty="0">
                <a:effectLst/>
                <a:latin typeface="NimbusRomNo9L"/>
              </a:rPr>
              <a:t>element-wise addition between two hidden states</a:t>
            </a:r>
          </a:p>
          <a:p>
            <a:pPr marL="342900" indent="-342900">
              <a:buAutoNum type="arabicParenBoth"/>
            </a:pPr>
            <a:r>
              <a:rPr lang="en" altLang="ko-Kore-KR" sz="1800" dirty="0">
                <a:effectLst/>
                <a:latin typeface="NimbusRomNo9L"/>
              </a:rPr>
              <a:t>concatenation between two hidden states along the filter dimension </a:t>
            </a:r>
            <a:endParaRPr lang="en" altLang="ko-Kore-KR" dirty="0"/>
          </a:p>
        </p:txBody>
      </p:sp>
    </p:spTree>
    <p:extLst>
      <p:ext uri="{BB962C8B-B14F-4D97-AF65-F5344CB8AC3E}">
        <p14:creationId xmlns:p14="http://schemas.microsoft.com/office/powerpoint/2010/main" val="340791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5" name="그림 4">
            <a:extLst>
              <a:ext uri="{FF2B5EF4-FFF2-40B4-BE49-F238E27FC236}">
                <a16:creationId xmlns:a16="http://schemas.microsoft.com/office/drawing/2014/main" id="{7BB53E25-4A93-D541-9695-0C60E83353AB}"/>
              </a:ext>
            </a:extLst>
          </p:cNvPr>
          <p:cNvPicPr>
            <a:picLocks noChangeAspect="1"/>
          </p:cNvPicPr>
          <p:nvPr/>
        </p:nvPicPr>
        <p:blipFill>
          <a:blip r:embed="rId2"/>
          <a:stretch>
            <a:fillRect/>
          </a:stretch>
        </p:blipFill>
        <p:spPr>
          <a:xfrm>
            <a:off x="340240" y="1074563"/>
            <a:ext cx="7267060" cy="2354437"/>
          </a:xfrm>
          <a:prstGeom prst="rect">
            <a:avLst/>
          </a:prstGeom>
        </p:spPr>
      </p:pic>
      <p:sp>
        <p:nvSpPr>
          <p:cNvPr id="2" name="TextBox 1">
            <a:extLst>
              <a:ext uri="{FF2B5EF4-FFF2-40B4-BE49-F238E27FC236}">
                <a16:creationId xmlns:a16="http://schemas.microsoft.com/office/drawing/2014/main" id="{9F6B6176-D245-C044-B4F5-B1F896A236F8}"/>
              </a:ext>
            </a:extLst>
          </p:cNvPr>
          <p:cNvSpPr txBox="1"/>
          <p:nvPr/>
        </p:nvSpPr>
        <p:spPr>
          <a:xfrm>
            <a:off x="440285" y="668213"/>
            <a:ext cx="5655715" cy="369332"/>
          </a:xfrm>
          <a:prstGeom prst="rect">
            <a:avLst/>
          </a:prstGeom>
          <a:noFill/>
        </p:spPr>
        <p:txBody>
          <a:bodyPr wrap="none" rtlCol="0">
            <a:spAutoFit/>
          </a:bodyPr>
          <a:lstStyle/>
          <a:p>
            <a:r>
              <a:rPr kumimoji="1" lang="en-US" altLang="ko-Kore-KR" dirty="0"/>
              <a:t>Cell </a:t>
            </a:r>
            <a:r>
              <a:rPr kumimoji="1" lang="ko-Kore-KR" altLang="en-US" dirty="0"/>
              <a:t>구조에서 강화학습을 이용하여 </a:t>
            </a:r>
            <a:r>
              <a:rPr kumimoji="1" lang="en-US" altLang="ko-Kore-KR" dirty="0"/>
              <a:t>RNN </a:t>
            </a:r>
            <a:r>
              <a:rPr kumimoji="1" lang="ko-Kore-KR" altLang="en-US" dirty="0"/>
              <a:t>컨트롤러 학습</a:t>
            </a:r>
          </a:p>
        </p:txBody>
      </p:sp>
      <p:pic>
        <p:nvPicPr>
          <p:cNvPr id="10" name="그림 9">
            <a:extLst>
              <a:ext uri="{FF2B5EF4-FFF2-40B4-BE49-F238E27FC236}">
                <a16:creationId xmlns:a16="http://schemas.microsoft.com/office/drawing/2014/main" id="{C42F2EE7-E1AB-4E49-8B43-E473BACD50D3}"/>
              </a:ext>
            </a:extLst>
          </p:cNvPr>
          <p:cNvPicPr>
            <a:picLocks noChangeAspect="1"/>
          </p:cNvPicPr>
          <p:nvPr/>
        </p:nvPicPr>
        <p:blipFill>
          <a:blip r:embed="rId3"/>
          <a:stretch>
            <a:fillRect/>
          </a:stretch>
        </p:blipFill>
        <p:spPr>
          <a:xfrm>
            <a:off x="7783792" y="310101"/>
            <a:ext cx="4174293" cy="3928280"/>
          </a:xfrm>
          <a:prstGeom prst="rect">
            <a:avLst/>
          </a:prstGeom>
        </p:spPr>
      </p:pic>
      <p:sp>
        <p:nvSpPr>
          <p:cNvPr id="3" name="직사각형 2">
            <a:extLst>
              <a:ext uri="{FF2B5EF4-FFF2-40B4-BE49-F238E27FC236}">
                <a16:creationId xmlns:a16="http://schemas.microsoft.com/office/drawing/2014/main" id="{FFCF1DCF-8B06-3742-AC6D-4E4712D11D4A}"/>
              </a:ext>
            </a:extLst>
          </p:cNvPr>
          <p:cNvSpPr/>
          <p:nvPr/>
        </p:nvSpPr>
        <p:spPr>
          <a:xfrm>
            <a:off x="440285" y="1024404"/>
            <a:ext cx="5260460" cy="17194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45189878-2328-D84C-9589-3A719C194636}"/>
              </a:ext>
            </a:extLst>
          </p:cNvPr>
          <p:cNvSpPr/>
          <p:nvPr/>
        </p:nvSpPr>
        <p:spPr>
          <a:xfrm>
            <a:off x="5768712" y="1188963"/>
            <a:ext cx="2036215" cy="15548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591E0C4E-6514-5742-B53A-96FFE3962209}"/>
              </a:ext>
            </a:extLst>
          </p:cNvPr>
          <p:cNvSpPr/>
          <p:nvPr/>
        </p:nvSpPr>
        <p:spPr>
          <a:xfrm>
            <a:off x="7981419" y="719364"/>
            <a:ext cx="3976666" cy="3519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13" name="꺾인 연결선[E] 12">
            <a:extLst>
              <a:ext uri="{FF2B5EF4-FFF2-40B4-BE49-F238E27FC236}">
                <a16:creationId xmlns:a16="http://schemas.microsoft.com/office/drawing/2014/main" id="{37A55552-0F6F-E24A-87A7-F63874EAFE44}"/>
              </a:ext>
            </a:extLst>
          </p:cNvPr>
          <p:cNvCxnSpPr>
            <a:stCxn id="3" idx="2"/>
          </p:cNvCxnSpPr>
          <p:nvPr/>
        </p:nvCxnSpPr>
        <p:spPr>
          <a:xfrm rot="16200000" flipH="1">
            <a:off x="2731087" y="3083268"/>
            <a:ext cx="1494540" cy="815685"/>
          </a:xfrm>
          <a:prstGeom prst="bentConnector3">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꺾인 연결선[E] 13">
            <a:extLst>
              <a:ext uri="{FF2B5EF4-FFF2-40B4-BE49-F238E27FC236}">
                <a16:creationId xmlns:a16="http://schemas.microsoft.com/office/drawing/2014/main" id="{D5D36786-1ED0-864A-90EF-C52AB62DB088}"/>
              </a:ext>
            </a:extLst>
          </p:cNvPr>
          <p:cNvCxnSpPr/>
          <p:nvPr/>
        </p:nvCxnSpPr>
        <p:spPr>
          <a:xfrm rot="16200000" flipH="1">
            <a:off x="5631708" y="3083268"/>
            <a:ext cx="1494540" cy="815685"/>
          </a:xfrm>
          <a:prstGeom prst="bentConnector3">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꺾인 연결선[E] 14">
            <a:extLst>
              <a:ext uri="{FF2B5EF4-FFF2-40B4-BE49-F238E27FC236}">
                <a16:creationId xmlns:a16="http://schemas.microsoft.com/office/drawing/2014/main" id="{6FECDF2F-6C4E-354A-BA37-7B1398DF4F30}"/>
              </a:ext>
            </a:extLst>
          </p:cNvPr>
          <p:cNvCxnSpPr>
            <a:cxnSpLocks/>
          </p:cNvCxnSpPr>
          <p:nvPr/>
        </p:nvCxnSpPr>
        <p:spPr>
          <a:xfrm>
            <a:off x="8654519" y="4238381"/>
            <a:ext cx="1734081" cy="1118293"/>
          </a:xfrm>
          <a:prstGeom prst="bentConnector3">
            <a:avLst>
              <a:gd name="adj1" fmla="val 198"/>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9E507F-A689-854B-8AA8-B35A9850E1E5}"/>
              </a:ext>
            </a:extLst>
          </p:cNvPr>
          <p:cNvSpPr txBox="1"/>
          <p:nvPr/>
        </p:nvSpPr>
        <p:spPr>
          <a:xfrm>
            <a:off x="3262019" y="4244470"/>
            <a:ext cx="1602298" cy="369332"/>
          </a:xfrm>
          <a:prstGeom prst="rect">
            <a:avLst/>
          </a:prstGeom>
          <a:noFill/>
        </p:spPr>
        <p:txBody>
          <a:bodyPr wrap="none" rtlCol="0">
            <a:spAutoFit/>
          </a:bodyPr>
          <a:lstStyle/>
          <a:p>
            <a:r>
              <a:rPr kumimoji="1" lang="en-US" altLang="ko-Kore-KR" dirty="0"/>
              <a:t>RNN Controller</a:t>
            </a:r>
            <a:endParaRPr kumimoji="1" lang="ko-Kore-KR" altLang="en-US" dirty="0"/>
          </a:p>
        </p:txBody>
      </p:sp>
      <p:sp>
        <p:nvSpPr>
          <p:cNvPr id="19" name="TextBox 18">
            <a:extLst>
              <a:ext uri="{FF2B5EF4-FFF2-40B4-BE49-F238E27FC236}">
                <a16:creationId xmlns:a16="http://schemas.microsoft.com/office/drawing/2014/main" id="{373E357E-1C3D-C74A-9BBD-E3CD668D06D0}"/>
              </a:ext>
            </a:extLst>
          </p:cNvPr>
          <p:cNvSpPr txBox="1"/>
          <p:nvPr/>
        </p:nvSpPr>
        <p:spPr>
          <a:xfrm>
            <a:off x="6237684" y="4211215"/>
            <a:ext cx="1308371" cy="369332"/>
          </a:xfrm>
          <a:prstGeom prst="rect">
            <a:avLst/>
          </a:prstGeom>
          <a:noFill/>
        </p:spPr>
        <p:txBody>
          <a:bodyPr wrap="none" rtlCol="0">
            <a:spAutoFit/>
          </a:bodyPr>
          <a:lstStyle/>
          <a:p>
            <a:r>
              <a:rPr kumimoji="1" lang="en-US" altLang="ko-Kore-KR" dirty="0"/>
              <a:t>block in Cell</a:t>
            </a:r>
            <a:endParaRPr kumimoji="1" lang="ko-Kore-KR" altLang="en-US" dirty="0"/>
          </a:p>
        </p:txBody>
      </p:sp>
      <p:sp>
        <p:nvSpPr>
          <p:cNvPr id="20" name="TextBox 19">
            <a:extLst>
              <a:ext uri="{FF2B5EF4-FFF2-40B4-BE49-F238E27FC236}">
                <a16:creationId xmlns:a16="http://schemas.microsoft.com/office/drawing/2014/main" id="{044175B3-5091-914C-9092-0E1E80ACC59F}"/>
              </a:ext>
            </a:extLst>
          </p:cNvPr>
          <p:cNvSpPr txBox="1"/>
          <p:nvPr/>
        </p:nvSpPr>
        <p:spPr>
          <a:xfrm>
            <a:off x="10384005" y="5172008"/>
            <a:ext cx="1807995" cy="369332"/>
          </a:xfrm>
          <a:prstGeom prst="rect">
            <a:avLst/>
          </a:prstGeom>
          <a:noFill/>
        </p:spPr>
        <p:txBody>
          <a:bodyPr wrap="none" rtlCol="0">
            <a:spAutoFit/>
          </a:bodyPr>
          <a:lstStyle/>
          <a:p>
            <a:r>
              <a:rPr kumimoji="1" lang="en-US" altLang="ko-Kore-KR" dirty="0"/>
              <a:t>Cell with 5 blocks</a:t>
            </a:r>
            <a:endParaRPr kumimoji="1" lang="ko-Kore-KR" altLang="en-US" dirty="0"/>
          </a:p>
        </p:txBody>
      </p:sp>
    </p:spTree>
    <p:extLst>
      <p:ext uri="{BB962C8B-B14F-4D97-AF65-F5344CB8AC3E}">
        <p14:creationId xmlns:p14="http://schemas.microsoft.com/office/powerpoint/2010/main" val="3953980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 name="TextBox 2">
            <a:extLst>
              <a:ext uri="{FF2B5EF4-FFF2-40B4-BE49-F238E27FC236}">
                <a16:creationId xmlns:a16="http://schemas.microsoft.com/office/drawing/2014/main" id="{212A1694-DA59-C34B-B6CD-B88A8342A7B9}"/>
              </a:ext>
            </a:extLst>
          </p:cNvPr>
          <p:cNvSpPr txBox="1"/>
          <p:nvPr/>
        </p:nvSpPr>
        <p:spPr>
          <a:xfrm>
            <a:off x="0" y="1044133"/>
            <a:ext cx="2070503" cy="369332"/>
          </a:xfrm>
          <a:prstGeom prst="rect">
            <a:avLst/>
          </a:prstGeom>
          <a:noFill/>
        </p:spPr>
        <p:txBody>
          <a:bodyPr wrap="none" rtlCol="0">
            <a:spAutoFit/>
          </a:bodyPr>
          <a:lstStyle/>
          <a:p>
            <a:r>
              <a:rPr kumimoji="1" lang="en-US" altLang="ko-Kore-KR" dirty="0"/>
              <a:t>set macro structure </a:t>
            </a:r>
          </a:p>
        </p:txBody>
      </p:sp>
      <p:sp>
        <p:nvSpPr>
          <p:cNvPr id="10" name="TextBox 9">
            <a:extLst>
              <a:ext uri="{FF2B5EF4-FFF2-40B4-BE49-F238E27FC236}">
                <a16:creationId xmlns:a16="http://schemas.microsoft.com/office/drawing/2014/main" id="{8A2923F0-9494-4040-849A-9603C695C2AE}"/>
              </a:ext>
            </a:extLst>
          </p:cNvPr>
          <p:cNvSpPr txBox="1"/>
          <p:nvPr/>
        </p:nvSpPr>
        <p:spPr>
          <a:xfrm>
            <a:off x="2716315" y="148337"/>
            <a:ext cx="1574726" cy="369332"/>
          </a:xfrm>
          <a:prstGeom prst="rect">
            <a:avLst/>
          </a:prstGeom>
          <a:noFill/>
        </p:spPr>
        <p:txBody>
          <a:bodyPr wrap="none" rtlCol="0">
            <a:spAutoFit/>
          </a:bodyPr>
          <a:lstStyle/>
          <a:p>
            <a:r>
              <a:rPr kumimoji="1" lang="en-US" altLang="ko-Kore-KR" dirty="0"/>
              <a:t>controller RNN</a:t>
            </a:r>
          </a:p>
        </p:txBody>
      </p:sp>
      <p:pic>
        <p:nvPicPr>
          <p:cNvPr id="11" name="그림 10">
            <a:extLst>
              <a:ext uri="{FF2B5EF4-FFF2-40B4-BE49-F238E27FC236}">
                <a16:creationId xmlns:a16="http://schemas.microsoft.com/office/drawing/2014/main" id="{9E5A81DC-890E-A64D-AA1C-5F69A3CE1843}"/>
              </a:ext>
            </a:extLst>
          </p:cNvPr>
          <p:cNvPicPr>
            <a:picLocks noChangeAspect="1"/>
          </p:cNvPicPr>
          <p:nvPr/>
        </p:nvPicPr>
        <p:blipFill>
          <a:blip r:embed="rId2"/>
          <a:stretch>
            <a:fillRect/>
          </a:stretch>
        </p:blipFill>
        <p:spPr>
          <a:xfrm>
            <a:off x="2340524" y="447436"/>
            <a:ext cx="4358624" cy="1123986"/>
          </a:xfrm>
          <a:prstGeom prst="rect">
            <a:avLst/>
          </a:prstGeom>
        </p:spPr>
      </p:pic>
      <p:sp>
        <p:nvSpPr>
          <p:cNvPr id="12" name="TextBox 11">
            <a:extLst>
              <a:ext uri="{FF2B5EF4-FFF2-40B4-BE49-F238E27FC236}">
                <a16:creationId xmlns:a16="http://schemas.microsoft.com/office/drawing/2014/main" id="{3C08C9D8-67F5-9743-82F4-802F12DDE0CF}"/>
              </a:ext>
            </a:extLst>
          </p:cNvPr>
          <p:cNvSpPr txBox="1"/>
          <p:nvPr/>
        </p:nvSpPr>
        <p:spPr>
          <a:xfrm>
            <a:off x="142599" y="3341052"/>
            <a:ext cx="976549" cy="369332"/>
          </a:xfrm>
          <a:prstGeom prst="rect">
            <a:avLst/>
          </a:prstGeom>
          <a:noFill/>
        </p:spPr>
        <p:txBody>
          <a:bodyPr wrap="none" rtlCol="0">
            <a:spAutoFit/>
          </a:bodyPr>
          <a:lstStyle/>
          <a:p>
            <a:r>
              <a:rPr kumimoji="1" lang="en-US" altLang="ko-Kore-KR" dirty="0"/>
              <a:t>N=4 B=5</a:t>
            </a:r>
            <a:endParaRPr kumimoji="1" lang="ko-Kore-KR" altLang="en-US" dirty="0"/>
          </a:p>
        </p:txBody>
      </p:sp>
      <p:sp>
        <p:nvSpPr>
          <p:cNvPr id="33" name="직사각형 32">
            <a:extLst>
              <a:ext uri="{FF2B5EF4-FFF2-40B4-BE49-F238E27FC236}">
                <a16:creationId xmlns:a16="http://schemas.microsoft.com/office/drawing/2014/main" id="{3737F384-1D97-6C4C-A79A-2FFD26C37586}"/>
              </a:ext>
            </a:extLst>
          </p:cNvPr>
          <p:cNvSpPr/>
          <p:nvPr/>
        </p:nvSpPr>
        <p:spPr>
          <a:xfrm>
            <a:off x="2182309" y="2427539"/>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37" name="직사각형 36">
            <a:extLst>
              <a:ext uri="{FF2B5EF4-FFF2-40B4-BE49-F238E27FC236}">
                <a16:creationId xmlns:a16="http://schemas.microsoft.com/office/drawing/2014/main" id="{377FE1C3-B0E4-CE40-8E22-4A2E46167C27}"/>
              </a:ext>
            </a:extLst>
          </p:cNvPr>
          <p:cNvSpPr/>
          <p:nvPr/>
        </p:nvSpPr>
        <p:spPr>
          <a:xfrm>
            <a:off x="6311676" y="327988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38" name="직사각형 37">
            <a:extLst>
              <a:ext uri="{FF2B5EF4-FFF2-40B4-BE49-F238E27FC236}">
                <a16:creationId xmlns:a16="http://schemas.microsoft.com/office/drawing/2014/main" id="{E9DBFE24-44FF-ED41-93D4-54015845A29B}"/>
              </a:ext>
            </a:extLst>
          </p:cNvPr>
          <p:cNvSpPr/>
          <p:nvPr/>
        </p:nvSpPr>
        <p:spPr>
          <a:xfrm>
            <a:off x="7030949" y="327988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39" name="직사각형 38">
            <a:extLst>
              <a:ext uri="{FF2B5EF4-FFF2-40B4-BE49-F238E27FC236}">
                <a16:creationId xmlns:a16="http://schemas.microsoft.com/office/drawing/2014/main" id="{B90FC57A-C890-D946-BB97-886896675923}"/>
              </a:ext>
            </a:extLst>
          </p:cNvPr>
          <p:cNvSpPr/>
          <p:nvPr/>
        </p:nvSpPr>
        <p:spPr>
          <a:xfrm>
            <a:off x="6626534" y="2727231"/>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0" name="직사각형 39">
            <a:extLst>
              <a:ext uri="{FF2B5EF4-FFF2-40B4-BE49-F238E27FC236}">
                <a16:creationId xmlns:a16="http://schemas.microsoft.com/office/drawing/2014/main" id="{F6BE96E9-480D-E149-994D-7C810E45651E}"/>
              </a:ext>
            </a:extLst>
          </p:cNvPr>
          <p:cNvSpPr/>
          <p:nvPr/>
        </p:nvSpPr>
        <p:spPr>
          <a:xfrm>
            <a:off x="8398963" y="4081622"/>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h3</a:t>
            </a:r>
            <a:endParaRPr kumimoji="1" lang="ko-Kore-KR" altLang="en-US" sz="1100" dirty="0">
              <a:ln>
                <a:solidFill>
                  <a:sysClr val="windowText" lastClr="000000"/>
                </a:solidFill>
              </a:ln>
              <a:solidFill>
                <a:sysClr val="windowText" lastClr="000000"/>
              </a:solidFill>
            </a:endParaRPr>
          </a:p>
        </p:txBody>
      </p:sp>
      <p:sp>
        <p:nvSpPr>
          <p:cNvPr id="42" name="직사각형 41">
            <a:extLst>
              <a:ext uri="{FF2B5EF4-FFF2-40B4-BE49-F238E27FC236}">
                <a16:creationId xmlns:a16="http://schemas.microsoft.com/office/drawing/2014/main" id="{9A887E45-BCBC-1D4E-91E4-2A96B0F06BA4}"/>
              </a:ext>
            </a:extLst>
          </p:cNvPr>
          <p:cNvSpPr/>
          <p:nvPr/>
        </p:nvSpPr>
        <p:spPr>
          <a:xfrm>
            <a:off x="8398962" y="4861279"/>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h2</a:t>
            </a:r>
            <a:endParaRPr kumimoji="1" lang="ko-Kore-KR" altLang="en-US" sz="1100" dirty="0">
              <a:ln>
                <a:solidFill>
                  <a:sysClr val="windowText" lastClr="000000"/>
                </a:solidFill>
              </a:ln>
              <a:solidFill>
                <a:sysClr val="windowText" lastClr="000000"/>
              </a:solidFill>
            </a:endParaRPr>
          </a:p>
        </p:txBody>
      </p:sp>
      <p:sp>
        <p:nvSpPr>
          <p:cNvPr id="43" name="직사각형 42">
            <a:extLst>
              <a:ext uri="{FF2B5EF4-FFF2-40B4-BE49-F238E27FC236}">
                <a16:creationId xmlns:a16="http://schemas.microsoft.com/office/drawing/2014/main" id="{EA795018-1B4F-704F-8BAF-BF6859E1E6D9}"/>
              </a:ext>
            </a:extLst>
          </p:cNvPr>
          <p:cNvSpPr/>
          <p:nvPr/>
        </p:nvSpPr>
        <p:spPr>
          <a:xfrm>
            <a:off x="8483344" y="1287395"/>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h4</a:t>
            </a:r>
            <a:endParaRPr kumimoji="1" lang="ko-Kore-KR" altLang="en-US" sz="1100" dirty="0">
              <a:ln>
                <a:solidFill>
                  <a:sysClr val="windowText" lastClr="000000"/>
                </a:solidFill>
              </a:ln>
              <a:solidFill>
                <a:sysClr val="windowText" lastClr="000000"/>
              </a:solidFill>
            </a:endParaRPr>
          </a:p>
        </p:txBody>
      </p:sp>
      <p:sp>
        <p:nvSpPr>
          <p:cNvPr id="44" name="TextBox 43">
            <a:extLst>
              <a:ext uri="{FF2B5EF4-FFF2-40B4-BE49-F238E27FC236}">
                <a16:creationId xmlns:a16="http://schemas.microsoft.com/office/drawing/2014/main" id="{CCC62D1D-2702-3948-AFE8-077A540AAF8B}"/>
              </a:ext>
            </a:extLst>
          </p:cNvPr>
          <p:cNvSpPr txBox="1"/>
          <p:nvPr/>
        </p:nvSpPr>
        <p:spPr>
          <a:xfrm>
            <a:off x="2106456" y="2001230"/>
            <a:ext cx="1525674" cy="276999"/>
          </a:xfrm>
          <a:prstGeom prst="rect">
            <a:avLst/>
          </a:prstGeom>
          <a:noFill/>
        </p:spPr>
        <p:txBody>
          <a:bodyPr wrap="none" rtlCol="0">
            <a:spAutoFit/>
          </a:bodyPr>
          <a:lstStyle/>
          <a:p>
            <a:r>
              <a:rPr kumimoji="1" lang="en-US" altLang="ko-Kore-KR" sz="1200" dirty="0"/>
              <a:t>ex) 4</a:t>
            </a:r>
            <a:r>
              <a:rPr kumimoji="1" lang="ko-KR" altLang="en-US" sz="1200" dirty="0"/>
              <a:t>번째 </a:t>
            </a:r>
            <a:r>
              <a:rPr kumimoji="1" lang="en-US" altLang="ko-KR" sz="1200" dirty="0"/>
              <a:t>normal cell</a:t>
            </a:r>
            <a:endParaRPr kumimoji="1" lang="ko-Kore-KR" altLang="en-US" sz="1200" dirty="0"/>
          </a:p>
        </p:txBody>
      </p:sp>
      <p:sp>
        <p:nvSpPr>
          <p:cNvPr id="45" name="직사각형 44">
            <a:extLst>
              <a:ext uri="{FF2B5EF4-FFF2-40B4-BE49-F238E27FC236}">
                <a16:creationId xmlns:a16="http://schemas.microsoft.com/office/drawing/2014/main" id="{EAD758C7-798A-CC4E-BAFD-1112D308F982}"/>
              </a:ext>
            </a:extLst>
          </p:cNvPr>
          <p:cNvSpPr/>
          <p:nvPr/>
        </p:nvSpPr>
        <p:spPr>
          <a:xfrm>
            <a:off x="7790924" y="3258558"/>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6" name="직사각형 45">
            <a:extLst>
              <a:ext uri="{FF2B5EF4-FFF2-40B4-BE49-F238E27FC236}">
                <a16:creationId xmlns:a16="http://schemas.microsoft.com/office/drawing/2014/main" id="{B608A67D-D3D9-4A43-829B-B43F4F6F6421}"/>
              </a:ext>
            </a:extLst>
          </p:cNvPr>
          <p:cNvSpPr/>
          <p:nvPr/>
        </p:nvSpPr>
        <p:spPr>
          <a:xfrm>
            <a:off x="8510197" y="3258558"/>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7" name="직사각형 46">
            <a:extLst>
              <a:ext uri="{FF2B5EF4-FFF2-40B4-BE49-F238E27FC236}">
                <a16:creationId xmlns:a16="http://schemas.microsoft.com/office/drawing/2014/main" id="{BD2BD744-A7DB-8946-8762-EE16AE252805}"/>
              </a:ext>
            </a:extLst>
          </p:cNvPr>
          <p:cNvSpPr/>
          <p:nvPr/>
        </p:nvSpPr>
        <p:spPr>
          <a:xfrm>
            <a:off x="8105782" y="2705904"/>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8" name="직사각형 47">
            <a:extLst>
              <a:ext uri="{FF2B5EF4-FFF2-40B4-BE49-F238E27FC236}">
                <a16:creationId xmlns:a16="http://schemas.microsoft.com/office/drawing/2014/main" id="{FA5FB950-3A18-3849-85B3-59075479954E}"/>
              </a:ext>
            </a:extLst>
          </p:cNvPr>
          <p:cNvSpPr/>
          <p:nvPr/>
        </p:nvSpPr>
        <p:spPr>
          <a:xfrm>
            <a:off x="9302851" y="3221850"/>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9" name="직사각형 48">
            <a:extLst>
              <a:ext uri="{FF2B5EF4-FFF2-40B4-BE49-F238E27FC236}">
                <a16:creationId xmlns:a16="http://schemas.microsoft.com/office/drawing/2014/main" id="{D7E9AA87-F0C1-0D45-8C6B-D5434B4B6072}"/>
              </a:ext>
            </a:extLst>
          </p:cNvPr>
          <p:cNvSpPr/>
          <p:nvPr/>
        </p:nvSpPr>
        <p:spPr>
          <a:xfrm>
            <a:off x="10022124" y="3221850"/>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0" name="직사각형 49">
            <a:extLst>
              <a:ext uri="{FF2B5EF4-FFF2-40B4-BE49-F238E27FC236}">
                <a16:creationId xmlns:a16="http://schemas.microsoft.com/office/drawing/2014/main" id="{E3956138-F9C7-D647-8CC2-15A8A3F4D65D}"/>
              </a:ext>
            </a:extLst>
          </p:cNvPr>
          <p:cNvSpPr/>
          <p:nvPr/>
        </p:nvSpPr>
        <p:spPr>
          <a:xfrm>
            <a:off x="9617709" y="2669196"/>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1" name="직사각형 50">
            <a:extLst>
              <a:ext uri="{FF2B5EF4-FFF2-40B4-BE49-F238E27FC236}">
                <a16:creationId xmlns:a16="http://schemas.microsoft.com/office/drawing/2014/main" id="{F24C18B4-7AEE-F141-83DE-B63A1090A2F5}"/>
              </a:ext>
            </a:extLst>
          </p:cNvPr>
          <p:cNvSpPr/>
          <p:nvPr/>
        </p:nvSpPr>
        <p:spPr>
          <a:xfrm>
            <a:off x="10738641" y="317116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2" name="직사각형 51">
            <a:extLst>
              <a:ext uri="{FF2B5EF4-FFF2-40B4-BE49-F238E27FC236}">
                <a16:creationId xmlns:a16="http://schemas.microsoft.com/office/drawing/2014/main" id="{0C770199-AC1D-5B42-A986-8A3DA5B195FB}"/>
              </a:ext>
            </a:extLst>
          </p:cNvPr>
          <p:cNvSpPr/>
          <p:nvPr/>
        </p:nvSpPr>
        <p:spPr>
          <a:xfrm>
            <a:off x="11457914" y="317116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3" name="직사각형 52">
            <a:extLst>
              <a:ext uri="{FF2B5EF4-FFF2-40B4-BE49-F238E27FC236}">
                <a16:creationId xmlns:a16="http://schemas.microsoft.com/office/drawing/2014/main" id="{7BDE37A0-8C2E-B549-8DC5-DEFAFC4761C4}"/>
              </a:ext>
            </a:extLst>
          </p:cNvPr>
          <p:cNvSpPr/>
          <p:nvPr/>
        </p:nvSpPr>
        <p:spPr>
          <a:xfrm>
            <a:off x="11053499" y="2618511"/>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4" name="직사각형 53">
            <a:extLst>
              <a:ext uri="{FF2B5EF4-FFF2-40B4-BE49-F238E27FC236}">
                <a16:creationId xmlns:a16="http://schemas.microsoft.com/office/drawing/2014/main" id="{62909335-279F-3444-81F4-6E5D6D31E19D}"/>
              </a:ext>
            </a:extLst>
          </p:cNvPr>
          <p:cNvSpPr/>
          <p:nvPr/>
        </p:nvSpPr>
        <p:spPr>
          <a:xfrm>
            <a:off x="8380116" y="1906576"/>
            <a:ext cx="670832" cy="298229"/>
          </a:xfrm>
          <a:prstGeom prst="rect">
            <a:avLst/>
          </a:prstGeom>
          <a:solidFill>
            <a:srgbClr val="F7CC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err="1">
                <a:ln>
                  <a:solidFill>
                    <a:sysClr val="windowText" lastClr="000000"/>
                  </a:solidFill>
                </a:ln>
                <a:solidFill>
                  <a:sysClr val="windowText" lastClr="000000"/>
                </a:solidFill>
              </a:rPr>
              <a:t>concat</a:t>
            </a:r>
            <a:endParaRPr kumimoji="1" lang="ko-Kore-KR" altLang="en-US" sz="1100" dirty="0">
              <a:ln>
                <a:solidFill>
                  <a:sysClr val="windowText" lastClr="000000"/>
                </a:solidFill>
              </a:ln>
              <a:solidFill>
                <a:sysClr val="windowText" lastClr="000000"/>
              </a:solidFill>
            </a:endParaRPr>
          </a:p>
        </p:txBody>
      </p:sp>
      <p:sp>
        <p:nvSpPr>
          <p:cNvPr id="55" name="TextBox 54">
            <a:extLst>
              <a:ext uri="{FF2B5EF4-FFF2-40B4-BE49-F238E27FC236}">
                <a16:creationId xmlns:a16="http://schemas.microsoft.com/office/drawing/2014/main" id="{16BCA655-730A-4242-B4B3-CE10D69CF87F}"/>
              </a:ext>
            </a:extLst>
          </p:cNvPr>
          <p:cNvSpPr txBox="1"/>
          <p:nvPr/>
        </p:nvSpPr>
        <p:spPr>
          <a:xfrm>
            <a:off x="8510197" y="4993017"/>
            <a:ext cx="1236236" cy="215444"/>
          </a:xfrm>
          <a:prstGeom prst="rect">
            <a:avLst/>
          </a:prstGeom>
          <a:noFill/>
        </p:spPr>
        <p:txBody>
          <a:bodyPr wrap="none" rtlCol="0">
            <a:spAutoFit/>
          </a:bodyPr>
          <a:lstStyle/>
          <a:p>
            <a:r>
              <a:rPr kumimoji="1" lang="en-US" altLang="ko-Kore-KR" sz="800" dirty="0"/>
              <a:t>normal cell 2</a:t>
            </a:r>
            <a:r>
              <a:rPr kumimoji="1" lang="ko-KR" altLang="en-US" sz="800" dirty="0"/>
              <a:t>번의 </a:t>
            </a:r>
            <a:r>
              <a:rPr kumimoji="1" lang="en-US" altLang="ko-KR" sz="800" dirty="0"/>
              <a:t>output</a:t>
            </a:r>
            <a:endParaRPr kumimoji="1" lang="ko-Kore-KR" altLang="en-US" sz="800" dirty="0"/>
          </a:p>
        </p:txBody>
      </p:sp>
      <p:sp>
        <p:nvSpPr>
          <p:cNvPr id="57" name="TextBox 56">
            <a:extLst>
              <a:ext uri="{FF2B5EF4-FFF2-40B4-BE49-F238E27FC236}">
                <a16:creationId xmlns:a16="http://schemas.microsoft.com/office/drawing/2014/main" id="{9CFF9A97-D513-2941-B9BA-CAB67D6608C1}"/>
              </a:ext>
            </a:extLst>
          </p:cNvPr>
          <p:cNvSpPr txBox="1"/>
          <p:nvPr/>
        </p:nvSpPr>
        <p:spPr>
          <a:xfrm>
            <a:off x="8510197" y="4241671"/>
            <a:ext cx="1236236" cy="215444"/>
          </a:xfrm>
          <a:prstGeom prst="rect">
            <a:avLst/>
          </a:prstGeom>
          <a:noFill/>
        </p:spPr>
        <p:txBody>
          <a:bodyPr wrap="none" rtlCol="0">
            <a:spAutoFit/>
          </a:bodyPr>
          <a:lstStyle/>
          <a:p>
            <a:r>
              <a:rPr kumimoji="1" lang="en-US" altLang="ko-Kore-KR" sz="800" dirty="0"/>
              <a:t>normal cell 3</a:t>
            </a:r>
            <a:r>
              <a:rPr kumimoji="1" lang="ko-KR" altLang="en-US" sz="800" dirty="0"/>
              <a:t>번의 </a:t>
            </a:r>
            <a:r>
              <a:rPr kumimoji="1" lang="en-US" altLang="ko-KR" sz="800" dirty="0"/>
              <a:t>output</a:t>
            </a:r>
            <a:endParaRPr kumimoji="1" lang="ko-Kore-KR" altLang="en-US" sz="800" dirty="0"/>
          </a:p>
        </p:txBody>
      </p:sp>
      <p:pic>
        <p:nvPicPr>
          <p:cNvPr id="58" name="그림 57">
            <a:extLst>
              <a:ext uri="{FF2B5EF4-FFF2-40B4-BE49-F238E27FC236}">
                <a16:creationId xmlns:a16="http://schemas.microsoft.com/office/drawing/2014/main" id="{BE5A1505-885D-B845-96F4-7BAA140520FD}"/>
              </a:ext>
            </a:extLst>
          </p:cNvPr>
          <p:cNvPicPr>
            <a:picLocks noChangeAspect="1"/>
          </p:cNvPicPr>
          <p:nvPr/>
        </p:nvPicPr>
        <p:blipFill>
          <a:blip r:embed="rId3"/>
          <a:stretch>
            <a:fillRect/>
          </a:stretch>
        </p:blipFill>
        <p:spPr>
          <a:xfrm>
            <a:off x="107646" y="1410293"/>
            <a:ext cx="1373705" cy="1933931"/>
          </a:xfrm>
          <a:prstGeom prst="rect">
            <a:avLst/>
          </a:prstGeom>
        </p:spPr>
      </p:pic>
      <p:sp>
        <p:nvSpPr>
          <p:cNvPr id="59" name="타원 58">
            <a:extLst>
              <a:ext uri="{FF2B5EF4-FFF2-40B4-BE49-F238E27FC236}">
                <a16:creationId xmlns:a16="http://schemas.microsoft.com/office/drawing/2014/main" id="{CA24E6F2-9C53-A84B-9433-FDFF55D4EA02}"/>
              </a:ext>
            </a:extLst>
          </p:cNvPr>
          <p:cNvSpPr/>
          <p:nvPr/>
        </p:nvSpPr>
        <p:spPr>
          <a:xfrm>
            <a:off x="5932329" y="2391872"/>
            <a:ext cx="1692220" cy="158139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61" name="직선 화살표 연결선 60">
            <a:extLst>
              <a:ext uri="{FF2B5EF4-FFF2-40B4-BE49-F238E27FC236}">
                <a16:creationId xmlns:a16="http://schemas.microsoft.com/office/drawing/2014/main" id="{314989B5-12B0-0141-9B63-4FCD65DF487B}"/>
              </a:ext>
            </a:extLst>
          </p:cNvPr>
          <p:cNvCxnSpPr>
            <a:cxnSpLocks/>
            <a:endCxn id="59" idx="0"/>
          </p:cNvCxnSpPr>
          <p:nvPr/>
        </p:nvCxnSpPr>
        <p:spPr>
          <a:xfrm>
            <a:off x="4424581" y="1562580"/>
            <a:ext cx="2353858" cy="8292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06C0478-EBCB-6B4A-9C84-1C9BADEED95B}"/>
              </a:ext>
            </a:extLst>
          </p:cNvPr>
          <p:cNvSpPr txBox="1"/>
          <p:nvPr/>
        </p:nvSpPr>
        <p:spPr>
          <a:xfrm>
            <a:off x="3961342" y="4087783"/>
            <a:ext cx="2593595" cy="369332"/>
          </a:xfrm>
          <a:prstGeom prst="rect">
            <a:avLst/>
          </a:prstGeom>
          <a:noFill/>
        </p:spPr>
        <p:txBody>
          <a:bodyPr wrap="none" rtlCol="0">
            <a:spAutoFit/>
          </a:bodyPr>
          <a:lstStyle/>
          <a:p>
            <a:r>
              <a:rPr kumimoji="1" lang="en-US" altLang="ko-Kore-KR" dirty="0"/>
              <a:t>1. select one hidden state</a:t>
            </a:r>
            <a:endParaRPr kumimoji="1" lang="ko-Kore-KR" altLang="en-US" dirty="0"/>
          </a:p>
        </p:txBody>
      </p:sp>
      <p:cxnSp>
        <p:nvCxnSpPr>
          <p:cNvPr id="65" name="구부러진 연결선[U] 64">
            <a:extLst>
              <a:ext uri="{FF2B5EF4-FFF2-40B4-BE49-F238E27FC236}">
                <a16:creationId xmlns:a16="http://schemas.microsoft.com/office/drawing/2014/main" id="{103F353A-0845-3047-B77F-83FC97AFF204}"/>
              </a:ext>
            </a:extLst>
          </p:cNvPr>
          <p:cNvCxnSpPr>
            <a:cxnSpLocks/>
            <a:stCxn id="40" idx="1"/>
            <a:endCxn id="37" idx="2"/>
          </p:cNvCxnSpPr>
          <p:nvPr/>
        </p:nvCxnSpPr>
        <p:spPr>
          <a:xfrm rot="10800000">
            <a:off x="6543865" y="3578115"/>
            <a:ext cx="1855099" cy="652623"/>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684FC74-AC9B-1647-839E-5A5E47A89B22}"/>
              </a:ext>
            </a:extLst>
          </p:cNvPr>
          <p:cNvSpPr txBox="1"/>
          <p:nvPr/>
        </p:nvSpPr>
        <p:spPr>
          <a:xfrm>
            <a:off x="3950197" y="4473028"/>
            <a:ext cx="2901051" cy="369332"/>
          </a:xfrm>
          <a:prstGeom prst="rect">
            <a:avLst/>
          </a:prstGeom>
          <a:noFill/>
        </p:spPr>
        <p:txBody>
          <a:bodyPr wrap="none" rtlCol="0">
            <a:spAutoFit/>
          </a:bodyPr>
          <a:lstStyle/>
          <a:p>
            <a:r>
              <a:rPr kumimoji="1" lang="en-US" altLang="ko-Kore-KR" dirty="0"/>
              <a:t>2. select second hidden state</a:t>
            </a:r>
            <a:endParaRPr kumimoji="1" lang="ko-Kore-KR" altLang="en-US" dirty="0"/>
          </a:p>
        </p:txBody>
      </p:sp>
      <p:cxnSp>
        <p:nvCxnSpPr>
          <p:cNvPr id="69" name="구부러진 연결선[U] 68">
            <a:extLst>
              <a:ext uri="{FF2B5EF4-FFF2-40B4-BE49-F238E27FC236}">
                <a16:creationId xmlns:a16="http://schemas.microsoft.com/office/drawing/2014/main" id="{7F17B2B6-C2CB-FF4A-A061-E3D72A89BA42}"/>
              </a:ext>
            </a:extLst>
          </p:cNvPr>
          <p:cNvCxnSpPr>
            <a:stCxn id="42" idx="1"/>
            <a:endCxn id="38" idx="2"/>
          </p:cNvCxnSpPr>
          <p:nvPr/>
        </p:nvCxnSpPr>
        <p:spPr>
          <a:xfrm rot="10800000">
            <a:off x="7263138" y="3578114"/>
            <a:ext cx="1135825" cy="1432280"/>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C716FF1-BF86-7E45-9572-AA488F10A367}"/>
              </a:ext>
            </a:extLst>
          </p:cNvPr>
          <p:cNvSpPr txBox="1"/>
          <p:nvPr/>
        </p:nvSpPr>
        <p:spPr>
          <a:xfrm>
            <a:off x="3957670" y="4858201"/>
            <a:ext cx="3888180" cy="369332"/>
          </a:xfrm>
          <a:prstGeom prst="rect">
            <a:avLst/>
          </a:prstGeom>
          <a:noFill/>
        </p:spPr>
        <p:txBody>
          <a:bodyPr wrap="none" rtlCol="0">
            <a:spAutoFit/>
          </a:bodyPr>
          <a:lstStyle/>
          <a:p>
            <a:r>
              <a:rPr kumimoji="1" lang="en-US" altLang="ko-Kore-KR" dirty="0"/>
              <a:t>3. select operation for first hidden state</a:t>
            </a:r>
            <a:endParaRPr kumimoji="1" lang="ko-Kore-KR" altLang="en-US" dirty="0"/>
          </a:p>
        </p:txBody>
      </p:sp>
      <p:sp>
        <p:nvSpPr>
          <p:cNvPr id="71" name="TextBox 70">
            <a:extLst>
              <a:ext uri="{FF2B5EF4-FFF2-40B4-BE49-F238E27FC236}">
                <a16:creationId xmlns:a16="http://schemas.microsoft.com/office/drawing/2014/main" id="{76BDEBCB-F8DF-D942-B585-5503A1BBB9FB}"/>
              </a:ext>
            </a:extLst>
          </p:cNvPr>
          <p:cNvSpPr txBox="1"/>
          <p:nvPr/>
        </p:nvSpPr>
        <p:spPr>
          <a:xfrm>
            <a:off x="6330276" y="3194093"/>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ore-KR" sz="1200" dirty="0"/>
              <a:t>3x3</a:t>
            </a:r>
            <a:endParaRPr kumimoji="1" lang="ko-Kore-KR" altLang="en-US" sz="1200" dirty="0"/>
          </a:p>
        </p:txBody>
      </p:sp>
      <p:sp>
        <p:nvSpPr>
          <p:cNvPr id="72" name="TextBox 71">
            <a:extLst>
              <a:ext uri="{FF2B5EF4-FFF2-40B4-BE49-F238E27FC236}">
                <a16:creationId xmlns:a16="http://schemas.microsoft.com/office/drawing/2014/main" id="{6F331C43-DD45-4E4F-9AE0-F01DBB1ED3FA}"/>
              </a:ext>
            </a:extLst>
          </p:cNvPr>
          <p:cNvSpPr txBox="1"/>
          <p:nvPr/>
        </p:nvSpPr>
        <p:spPr>
          <a:xfrm>
            <a:off x="7111717" y="3301114"/>
            <a:ext cx="300082" cy="276999"/>
          </a:xfrm>
          <a:prstGeom prst="rect">
            <a:avLst/>
          </a:prstGeom>
          <a:noFill/>
        </p:spPr>
        <p:txBody>
          <a:bodyPr wrap="none" rtlCol="0">
            <a:spAutoFit/>
          </a:bodyPr>
          <a:lstStyle/>
          <a:p>
            <a:r>
              <a:rPr kumimoji="1" lang="en-US" altLang="ko-Kore-KR" sz="1200" dirty="0"/>
              <a:t>id</a:t>
            </a:r>
            <a:endParaRPr kumimoji="1" lang="ko-Kore-KR" altLang="en-US" sz="1200" dirty="0"/>
          </a:p>
        </p:txBody>
      </p:sp>
      <p:sp>
        <p:nvSpPr>
          <p:cNvPr id="73" name="TextBox 72">
            <a:extLst>
              <a:ext uri="{FF2B5EF4-FFF2-40B4-BE49-F238E27FC236}">
                <a16:creationId xmlns:a16="http://schemas.microsoft.com/office/drawing/2014/main" id="{2346B7FA-A4B9-8040-8DD0-BD59DFA0D462}"/>
              </a:ext>
            </a:extLst>
          </p:cNvPr>
          <p:cNvSpPr txBox="1"/>
          <p:nvPr/>
        </p:nvSpPr>
        <p:spPr>
          <a:xfrm>
            <a:off x="3955998" y="5243374"/>
            <a:ext cx="4190955" cy="369332"/>
          </a:xfrm>
          <a:prstGeom prst="rect">
            <a:avLst/>
          </a:prstGeom>
          <a:noFill/>
        </p:spPr>
        <p:txBody>
          <a:bodyPr wrap="none" rtlCol="0">
            <a:spAutoFit/>
          </a:bodyPr>
          <a:lstStyle/>
          <a:p>
            <a:r>
              <a:rPr kumimoji="1" lang="en-US" altLang="ko-Kore-KR" dirty="0"/>
              <a:t>4. select operation for second hidden state</a:t>
            </a:r>
            <a:endParaRPr kumimoji="1" lang="ko-Kore-KR" altLang="en-US" dirty="0"/>
          </a:p>
        </p:txBody>
      </p:sp>
      <p:sp>
        <p:nvSpPr>
          <p:cNvPr id="74" name="TextBox 73">
            <a:extLst>
              <a:ext uri="{FF2B5EF4-FFF2-40B4-BE49-F238E27FC236}">
                <a16:creationId xmlns:a16="http://schemas.microsoft.com/office/drawing/2014/main" id="{654E1E37-A5CF-B047-A373-697BF8355E09}"/>
              </a:ext>
            </a:extLst>
          </p:cNvPr>
          <p:cNvSpPr txBox="1"/>
          <p:nvPr/>
        </p:nvSpPr>
        <p:spPr>
          <a:xfrm>
            <a:off x="3950197" y="5623008"/>
            <a:ext cx="4091826" cy="369332"/>
          </a:xfrm>
          <a:prstGeom prst="rect">
            <a:avLst/>
          </a:prstGeom>
          <a:noFill/>
        </p:spPr>
        <p:txBody>
          <a:bodyPr wrap="none" rtlCol="0">
            <a:spAutoFit/>
          </a:bodyPr>
          <a:lstStyle/>
          <a:p>
            <a:r>
              <a:rPr kumimoji="1" lang="en-US" altLang="ko-Kore-KR" dirty="0"/>
              <a:t>5. select method to combine hidden state</a:t>
            </a:r>
            <a:endParaRPr kumimoji="1" lang="ko-Kore-KR" altLang="en-US" dirty="0"/>
          </a:p>
        </p:txBody>
      </p:sp>
      <p:sp>
        <p:nvSpPr>
          <p:cNvPr id="75" name="TextBox 74">
            <a:extLst>
              <a:ext uri="{FF2B5EF4-FFF2-40B4-BE49-F238E27FC236}">
                <a16:creationId xmlns:a16="http://schemas.microsoft.com/office/drawing/2014/main" id="{4DD5800A-75AA-6847-A3F1-139A18B6A577}"/>
              </a:ext>
            </a:extLst>
          </p:cNvPr>
          <p:cNvSpPr txBox="1"/>
          <p:nvPr/>
        </p:nvSpPr>
        <p:spPr>
          <a:xfrm>
            <a:off x="6641896" y="2734993"/>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cxnSp>
        <p:nvCxnSpPr>
          <p:cNvPr id="77" name="직선 화살표 연결선 76">
            <a:extLst>
              <a:ext uri="{FF2B5EF4-FFF2-40B4-BE49-F238E27FC236}">
                <a16:creationId xmlns:a16="http://schemas.microsoft.com/office/drawing/2014/main" id="{8AE86614-11A0-DF4C-9C60-E6B3D9F4EEBE}"/>
              </a:ext>
            </a:extLst>
          </p:cNvPr>
          <p:cNvCxnSpPr>
            <a:stCxn id="75" idx="0"/>
          </p:cNvCxnSpPr>
          <p:nvPr/>
        </p:nvCxnSpPr>
        <p:spPr>
          <a:xfrm flipV="1">
            <a:off x="6851248" y="2204805"/>
            <a:ext cx="1841060" cy="530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95ABE2F9-FB21-3C46-968E-EBFEE691C745}"/>
              </a:ext>
            </a:extLst>
          </p:cNvPr>
          <p:cNvCxnSpPr>
            <a:cxnSpLocks/>
            <a:stCxn id="47" idx="0"/>
            <a:endCxn id="54" idx="2"/>
          </p:cNvCxnSpPr>
          <p:nvPr/>
        </p:nvCxnSpPr>
        <p:spPr>
          <a:xfrm flipV="1">
            <a:off x="8337970" y="2204805"/>
            <a:ext cx="377562" cy="501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6731E80C-4815-4840-A064-9400F9B2A908}"/>
              </a:ext>
            </a:extLst>
          </p:cNvPr>
          <p:cNvCxnSpPr>
            <a:cxnSpLocks/>
            <a:stCxn id="50" idx="0"/>
            <a:endCxn id="54" idx="2"/>
          </p:cNvCxnSpPr>
          <p:nvPr/>
        </p:nvCxnSpPr>
        <p:spPr>
          <a:xfrm flipH="1" flipV="1">
            <a:off x="8715532" y="2204805"/>
            <a:ext cx="1134365" cy="464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BEA565F6-81AF-254C-92A8-9081DB86BB4D}"/>
              </a:ext>
            </a:extLst>
          </p:cNvPr>
          <p:cNvCxnSpPr>
            <a:cxnSpLocks/>
            <a:stCxn id="53" idx="0"/>
            <a:endCxn id="54" idx="2"/>
          </p:cNvCxnSpPr>
          <p:nvPr/>
        </p:nvCxnSpPr>
        <p:spPr>
          <a:xfrm flipH="1" flipV="1">
            <a:off x="8715532" y="2204805"/>
            <a:ext cx="2570155" cy="413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A2957A93-AF7D-0349-A7C9-F2767F61B5D8}"/>
              </a:ext>
            </a:extLst>
          </p:cNvPr>
          <p:cNvCxnSpPr>
            <a:cxnSpLocks/>
            <a:stCxn id="54" idx="0"/>
            <a:endCxn id="43" idx="2"/>
          </p:cNvCxnSpPr>
          <p:nvPr/>
        </p:nvCxnSpPr>
        <p:spPr>
          <a:xfrm flipV="1">
            <a:off x="8715532" y="1585624"/>
            <a:ext cx="0" cy="320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연결선[R] 92">
            <a:extLst>
              <a:ext uri="{FF2B5EF4-FFF2-40B4-BE49-F238E27FC236}">
                <a16:creationId xmlns:a16="http://schemas.microsoft.com/office/drawing/2014/main" id="{613A550C-B45B-BF43-9EF2-8E737AE5FC03}"/>
              </a:ext>
            </a:extLst>
          </p:cNvPr>
          <p:cNvCxnSpPr>
            <a:cxnSpLocks/>
            <a:stCxn id="38" idx="0"/>
            <a:endCxn id="39" idx="2"/>
          </p:cNvCxnSpPr>
          <p:nvPr/>
        </p:nvCxnSpPr>
        <p:spPr>
          <a:xfrm flipH="1" flipV="1">
            <a:off x="6858722" y="3025460"/>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직선 연결선[R] 98">
            <a:extLst>
              <a:ext uri="{FF2B5EF4-FFF2-40B4-BE49-F238E27FC236}">
                <a16:creationId xmlns:a16="http://schemas.microsoft.com/office/drawing/2014/main" id="{9A84CE82-EC51-5B4E-8A71-C8CA2FA2CA8C}"/>
              </a:ext>
            </a:extLst>
          </p:cNvPr>
          <p:cNvCxnSpPr>
            <a:cxnSpLocks/>
            <a:stCxn id="37" idx="0"/>
            <a:endCxn id="39" idx="2"/>
          </p:cNvCxnSpPr>
          <p:nvPr/>
        </p:nvCxnSpPr>
        <p:spPr>
          <a:xfrm flipV="1">
            <a:off x="6543864" y="3025460"/>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직선 연결선[R] 101">
            <a:extLst>
              <a:ext uri="{FF2B5EF4-FFF2-40B4-BE49-F238E27FC236}">
                <a16:creationId xmlns:a16="http://schemas.microsoft.com/office/drawing/2014/main" id="{8E288ABD-E77B-CB4B-A1A6-7F48F14DB433}"/>
              </a:ext>
            </a:extLst>
          </p:cNvPr>
          <p:cNvCxnSpPr>
            <a:cxnSpLocks/>
          </p:cNvCxnSpPr>
          <p:nvPr/>
        </p:nvCxnSpPr>
        <p:spPr>
          <a:xfrm flipH="1" flipV="1">
            <a:off x="8331223" y="3003485"/>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직선 연결선[R] 102">
            <a:extLst>
              <a:ext uri="{FF2B5EF4-FFF2-40B4-BE49-F238E27FC236}">
                <a16:creationId xmlns:a16="http://schemas.microsoft.com/office/drawing/2014/main" id="{B73D7DE3-2972-7642-92B8-4C586BA63751}"/>
              </a:ext>
            </a:extLst>
          </p:cNvPr>
          <p:cNvCxnSpPr>
            <a:cxnSpLocks/>
          </p:cNvCxnSpPr>
          <p:nvPr/>
        </p:nvCxnSpPr>
        <p:spPr>
          <a:xfrm flipV="1">
            <a:off x="8016365" y="3003485"/>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직선 연결선[R] 103">
            <a:extLst>
              <a:ext uri="{FF2B5EF4-FFF2-40B4-BE49-F238E27FC236}">
                <a16:creationId xmlns:a16="http://schemas.microsoft.com/office/drawing/2014/main" id="{80F7E6DA-86E1-E648-8241-70A63B0F6FBD}"/>
              </a:ext>
            </a:extLst>
          </p:cNvPr>
          <p:cNvCxnSpPr>
            <a:cxnSpLocks/>
          </p:cNvCxnSpPr>
          <p:nvPr/>
        </p:nvCxnSpPr>
        <p:spPr>
          <a:xfrm flipH="1" flipV="1">
            <a:off x="9847141" y="2967425"/>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직선 연결선[R] 104">
            <a:extLst>
              <a:ext uri="{FF2B5EF4-FFF2-40B4-BE49-F238E27FC236}">
                <a16:creationId xmlns:a16="http://schemas.microsoft.com/office/drawing/2014/main" id="{1A1995D9-377B-B249-A878-B2D932010B3F}"/>
              </a:ext>
            </a:extLst>
          </p:cNvPr>
          <p:cNvCxnSpPr>
            <a:cxnSpLocks/>
          </p:cNvCxnSpPr>
          <p:nvPr/>
        </p:nvCxnSpPr>
        <p:spPr>
          <a:xfrm flipV="1">
            <a:off x="9532283" y="2967425"/>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직선 연결선[R] 105">
            <a:extLst>
              <a:ext uri="{FF2B5EF4-FFF2-40B4-BE49-F238E27FC236}">
                <a16:creationId xmlns:a16="http://schemas.microsoft.com/office/drawing/2014/main" id="{B5270E2B-0022-F249-A0C4-4BD9BACA0A95}"/>
              </a:ext>
            </a:extLst>
          </p:cNvPr>
          <p:cNvCxnSpPr>
            <a:cxnSpLocks/>
          </p:cNvCxnSpPr>
          <p:nvPr/>
        </p:nvCxnSpPr>
        <p:spPr>
          <a:xfrm flipH="1" flipV="1">
            <a:off x="11303610" y="2916740"/>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직선 연결선[R] 106">
            <a:extLst>
              <a:ext uri="{FF2B5EF4-FFF2-40B4-BE49-F238E27FC236}">
                <a16:creationId xmlns:a16="http://schemas.microsoft.com/office/drawing/2014/main" id="{1F63CD1F-1A10-114E-90C2-24C31093A77B}"/>
              </a:ext>
            </a:extLst>
          </p:cNvPr>
          <p:cNvCxnSpPr>
            <a:cxnSpLocks/>
          </p:cNvCxnSpPr>
          <p:nvPr/>
        </p:nvCxnSpPr>
        <p:spPr>
          <a:xfrm flipV="1">
            <a:off x="10988752" y="2916740"/>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00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animBg="1"/>
      <p:bldP spid="37" grpId="0" animBg="1"/>
      <p:bldP spid="38" grpId="0" animBg="1"/>
      <p:bldP spid="39" grpId="0" animBg="1"/>
      <p:bldP spid="40" grpId="0" animBg="1"/>
      <p:bldP spid="42" grpId="0" animBg="1"/>
      <p:bldP spid="43" grpId="0" animBg="1"/>
      <p:bldP spid="44" grpId="0"/>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p:bldP spid="57" grpId="0"/>
      <p:bldP spid="59" grpId="0" animBg="1"/>
      <p:bldP spid="63" grpId="0"/>
      <p:bldP spid="67" grpId="0"/>
      <p:bldP spid="70" grpId="0"/>
      <p:bldP spid="71" grpId="0"/>
      <p:bldP spid="72" grpId="0"/>
      <p:bldP spid="73" grpId="0"/>
      <p:bldP spid="74" grpId="0"/>
      <p:bldP spid="7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 name="TextBox 2">
            <a:extLst>
              <a:ext uri="{FF2B5EF4-FFF2-40B4-BE49-F238E27FC236}">
                <a16:creationId xmlns:a16="http://schemas.microsoft.com/office/drawing/2014/main" id="{212A1694-DA59-C34B-B6CD-B88A8342A7B9}"/>
              </a:ext>
            </a:extLst>
          </p:cNvPr>
          <p:cNvSpPr txBox="1"/>
          <p:nvPr/>
        </p:nvSpPr>
        <p:spPr>
          <a:xfrm>
            <a:off x="0" y="1044133"/>
            <a:ext cx="2070503" cy="369332"/>
          </a:xfrm>
          <a:prstGeom prst="rect">
            <a:avLst/>
          </a:prstGeom>
          <a:noFill/>
        </p:spPr>
        <p:txBody>
          <a:bodyPr wrap="none" rtlCol="0">
            <a:spAutoFit/>
          </a:bodyPr>
          <a:lstStyle/>
          <a:p>
            <a:r>
              <a:rPr kumimoji="1" lang="en-US" altLang="ko-Kore-KR" dirty="0"/>
              <a:t>set macro structure </a:t>
            </a:r>
          </a:p>
        </p:txBody>
      </p:sp>
      <p:sp>
        <p:nvSpPr>
          <p:cNvPr id="10" name="TextBox 9">
            <a:extLst>
              <a:ext uri="{FF2B5EF4-FFF2-40B4-BE49-F238E27FC236}">
                <a16:creationId xmlns:a16="http://schemas.microsoft.com/office/drawing/2014/main" id="{8A2923F0-9494-4040-849A-9603C695C2AE}"/>
              </a:ext>
            </a:extLst>
          </p:cNvPr>
          <p:cNvSpPr txBox="1"/>
          <p:nvPr/>
        </p:nvSpPr>
        <p:spPr>
          <a:xfrm>
            <a:off x="2716315" y="148337"/>
            <a:ext cx="1574726" cy="369332"/>
          </a:xfrm>
          <a:prstGeom prst="rect">
            <a:avLst/>
          </a:prstGeom>
          <a:noFill/>
        </p:spPr>
        <p:txBody>
          <a:bodyPr wrap="none" rtlCol="0">
            <a:spAutoFit/>
          </a:bodyPr>
          <a:lstStyle/>
          <a:p>
            <a:r>
              <a:rPr kumimoji="1" lang="en-US" altLang="ko-Kore-KR" dirty="0"/>
              <a:t>controller RNN</a:t>
            </a:r>
          </a:p>
        </p:txBody>
      </p:sp>
      <p:pic>
        <p:nvPicPr>
          <p:cNvPr id="11" name="그림 10">
            <a:extLst>
              <a:ext uri="{FF2B5EF4-FFF2-40B4-BE49-F238E27FC236}">
                <a16:creationId xmlns:a16="http://schemas.microsoft.com/office/drawing/2014/main" id="{9E5A81DC-890E-A64D-AA1C-5F69A3CE1843}"/>
              </a:ext>
            </a:extLst>
          </p:cNvPr>
          <p:cNvPicPr>
            <a:picLocks noChangeAspect="1"/>
          </p:cNvPicPr>
          <p:nvPr/>
        </p:nvPicPr>
        <p:blipFill>
          <a:blip r:embed="rId2"/>
          <a:stretch>
            <a:fillRect/>
          </a:stretch>
        </p:blipFill>
        <p:spPr>
          <a:xfrm>
            <a:off x="2340524" y="447436"/>
            <a:ext cx="4358624" cy="1123986"/>
          </a:xfrm>
          <a:prstGeom prst="rect">
            <a:avLst/>
          </a:prstGeom>
        </p:spPr>
      </p:pic>
      <p:sp>
        <p:nvSpPr>
          <p:cNvPr id="12" name="TextBox 11">
            <a:extLst>
              <a:ext uri="{FF2B5EF4-FFF2-40B4-BE49-F238E27FC236}">
                <a16:creationId xmlns:a16="http://schemas.microsoft.com/office/drawing/2014/main" id="{3C08C9D8-67F5-9743-82F4-802F12DDE0CF}"/>
              </a:ext>
            </a:extLst>
          </p:cNvPr>
          <p:cNvSpPr txBox="1"/>
          <p:nvPr/>
        </p:nvSpPr>
        <p:spPr>
          <a:xfrm>
            <a:off x="142599" y="3341052"/>
            <a:ext cx="976549" cy="369332"/>
          </a:xfrm>
          <a:prstGeom prst="rect">
            <a:avLst/>
          </a:prstGeom>
          <a:noFill/>
        </p:spPr>
        <p:txBody>
          <a:bodyPr wrap="none" rtlCol="0">
            <a:spAutoFit/>
          </a:bodyPr>
          <a:lstStyle/>
          <a:p>
            <a:r>
              <a:rPr kumimoji="1" lang="en-US" altLang="ko-Kore-KR" dirty="0"/>
              <a:t>N=4 B=5</a:t>
            </a:r>
            <a:endParaRPr kumimoji="1" lang="ko-Kore-KR" altLang="en-US" dirty="0"/>
          </a:p>
        </p:txBody>
      </p:sp>
      <p:sp>
        <p:nvSpPr>
          <p:cNvPr id="33" name="직사각형 32">
            <a:extLst>
              <a:ext uri="{FF2B5EF4-FFF2-40B4-BE49-F238E27FC236}">
                <a16:creationId xmlns:a16="http://schemas.microsoft.com/office/drawing/2014/main" id="{3737F384-1D97-6C4C-A79A-2FFD26C37586}"/>
              </a:ext>
            </a:extLst>
          </p:cNvPr>
          <p:cNvSpPr/>
          <p:nvPr/>
        </p:nvSpPr>
        <p:spPr>
          <a:xfrm>
            <a:off x="1957862" y="2337357"/>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37" name="직사각형 36">
            <a:extLst>
              <a:ext uri="{FF2B5EF4-FFF2-40B4-BE49-F238E27FC236}">
                <a16:creationId xmlns:a16="http://schemas.microsoft.com/office/drawing/2014/main" id="{377FE1C3-B0E4-CE40-8E22-4A2E46167C27}"/>
              </a:ext>
            </a:extLst>
          </p:cNvPr>
          <p:cNvSpPr/>
          <p:nvPr/>
        </p:nvSpPr>
        <p:spPr>
          <a:xfrm>
            <a:off x="6311676" y="327988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38" name="직사각형 37">
            <a:extLst>
              <a:ext uri="{FF2B5EF4-FFF2-40B4-BE49-F238E27FC236}">
                <a16:creationId xmlns:a16="http://schemas.microsoft.com/office/drawing/2014/main" id="{E9DBFE24-44FF-ED41-93D4-54015845A29B}"/>
              </a:ext>
            </a:extLst>
          </p:cNvPr>
          <p:cNvSpPr/>
          <p:nvPr/>
        </p:nvSpPr>
        <p:spPr>
          <a:xfrm>
            <a:off x="7030949" y="327988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39" name="직사각형 38">
            <a:extLst>
              <a:ext uri="{FF2B5EF4-FFF2-40B4-BE49-F238E27FC236}">
                <a16:creationId xmlns:a16="http://schemas.microsoft.com/office/drawing/2014/main" id="{B90FC57A-C890-D946-BB97-886896675923}"/>
              </a:ext>
            </a:extLst>
          </p:cNvPr>
          <p:cNvSpPr/>
          <p:nvPr/>
        </p:nvSpPr>
        <p:spPr>
          <a:xfrm>
            <a:off x="6626534" y="2727231"/>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0" name="직사각형 39">
            <a:extLst>
              <a:ext uri="{FF2B5EF4-FFF2-40B4-BE49-F238E27FC236}">
                <a16:creationId xmlns:a16="http://schemas.microsoft.com/office/drawing/2014/main" id="{F6BE96E9-480D-E149-994D-7C810E45651E}"/>
              </a:ext>
            </a:extLst>
          </p:cNvPr>
          <p:cNvSpPr/>
          <p:nvPr/>
        </p:nvSpPr>
        <p:spPr>
          <a:xfrm>
            <a:off x="8398963" y="4081622"/>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h3</a:t>
            </a:r>
            <a:endParaRPr kumimoji="1" lang="ko-Kore-KR" altLang="en-US" sz="1100" dirty="0">
              <a:ln>
                <a:solidFill>
                  <a:sysClr val="windowText" lastClr="000000"/>
                </a:solidFill>
              </a:ln>
              <a:solidFill>
                <a:sysClr val="windowText" lastClr="000000"/>
              </a:solidFill>
            </a:endParaRPr>
          </a:p>
        </p:txBody>
      </p:sp>
      <p:sp>
        <p:nvSpPr>
          <p:cNvPr id="42" name="직사각형 41">
            <a:extLst>
              <a:ext uri="{FF2B5EF4-FFF2-40B4-BE49-F238E27FC236}">
                <a16:creationId xmlns:a16="http://schemas.microsoft.com/office/drawing/2014/main" id="{9A887E45-BCBC-1D4E-91E4-2A96B0F06BA4}"/>
              </a:ext>
            </a:extLst>
          </p:cNvPr>
          <p:cNvSpPr/>
          <p:nvPr/>
        </p:nvSpPr>
        <p:spPr>
          <a:xfrm>
            <a:off x="8398962" y="4861279"/>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h2</a:t>
            </a:r>
            <a:endParaRPr kumimoji="1" lang="ko-Kore-KR" altLang="en-US" sz="1100" dirty="0">
              <a:ln>
                <a:solidFill>
                  <a:sysClr val="windowText" lastClr="000000"/>
                </a:solidFill>
              </a:ln>
              <a:solidFill>
                <a:sysClr val="windowText" lastClr="000000"/>
              </a:solidFill>
            </a:endParaRPr>
          </a:p>
        </p:txBody>
      </p:sp>
      <p:sp>
        <p:nvSpPr>
          <p:cNvPr id="43" name="직사각형 42">
            <a:extLst>
              <a:ext uri="{FF2B5EF4-FFF2-40B4-BE49-F238E27FC236}">
                <a16:creationId xmlns:a16="http://schemas.microsoft.com/office/drawing/2014/main" id="{EA795018-1B4F-704F-8BAF-BF6859E1E6D9}"/>
              </a:ext>
            </a:extLst>
          </p:cNvPr>
          <p:cNvSpPr/>
          <p:nvPr/>
        </p:nvSpPr>
        <p:spPr>
          <a:xfrm>
            <a:off x="8483344" y="1287395"/>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h4</a:t>
            </a:r>
            <a:endParaRPr kumimoji="1" lang="ko-Kore-KR" altLang="en-US" sz="1100" dirty="0">
              <a:ln>
                <a:solidFill>
                  <a:sysClr val="windowText" lastClr="000000"/>
                </a:solidFill>
              </a:ln>
              <a:solidFill>
                <a:sysClr val="windowText" lastClr="000000"/>
              </a:solidFill>
            </a:endParaRPr>
          </a:p>
        </p:txBody>
      </p:sp>
      <p:sp>
        <p:nvSpPr>
          <p:cNvPr id="44" name="TextBox 43">
            <a:extLst>
              <a:ext uri="{FF2B5EF4-FFF2-40B4-BE49-F238E27FC236}">
                <a16:creationId xmlns:a16="http://schemas.microsoft.com/office/drawing/2014/main" id="{CCC62D1D-2702-3948-AFE8-077A540AAF8B}"/>
              </a:ext>
            </a:extLst>
          </p:cNvPr>
          <p:cNvSpPr txBox="1"/>
          <p:nvPr/>
        </p:nvSpPr>
        <p:spPr>
          <a:xfrm>
            <a:off x="1852849" y="1965579"/>
            <a:ext cx="1525674" cy="276999"/>
          </a:xfrm>
          <a:prstGeom prst="rect">
            <a:avLst/>
          </a:prstGeom>
          <a:noFill/>
        </p:spPr>
        <p:txBody>
          <a:bodyPr wrap="none" rtlCol="0">
            <a:spAutoFit/>
          </a:bodyPr>
          <a:lstStyle/>
          <a:p>
            <a:r>
              <a:rPr kumimoji="1" lang="en-US" altLang="ko-Kore-KR" sz="1200" dirty="0"/>
              <a:t>ex) 4</a:t>
            </a:r>
            <a:r>
              <a:rPr kumimoji="1" lang="ko-KR" altLang="en-US" sz="1200" dirty="0"/>
              <a:t>번째 </a:t>
            </a:r>
            <a:r>
              <a:rPr kumimoji="1" lang="en-US" altLang="ko-KR" sz="1200" dirty="0"/>
              <a:t>normal cell</a:t>
            </a:r>
            <a:endParaRPr kumimoji="1" lang="ko-Kore-KR" altLang="en-US" sz="1200" dirty="0"/>
          </a:p>
        </p:txBody>
      </p:sp>
      <p:sp>
        <p:nvSpPr>
          <p:cNvPr id="45" name="직사각형 44">
            <a:extLst>
              <a:ext uri="{FF2B5EF4-FFF2-40B4-BE49-F238E27FC236}">
                <a16:creationId xmlns:a16="http://schemas.microsoft.com/office/drawing/2014/main" id="{EAD758C7-798A-CC4E-BAFD-1112D308F982}"/>
              </a:ext>
            </a:extLst>
          </p:cNvPr>
          <p:cNvSpPr/>
          <p:nvPr/>
        </p:nvSpPr>
        <p:spPr>
          <a:xfrm>
            <a:off x="7790924" y="3258558"/>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6" name="직사각형 45">
            <a:extLst>
              <a:ext uri="{FF2B5EF4-FFF2-40B4-BE49-F238E27FC236}">
                <a16:creationId xmlns:a16="http://schemas.microsoft.com/office/drawing/2014/main" id="{B608A67D-D3D9-4A43-829B-B43F4F6F6421}"/>
              </a:ext>
            </a:extLst>
          </p:cNvPr>
          <p:cNvSpPr/>
          <p:nvPr/>
        </p:nvSpPr>
        <p:spPr>
          <a:xfrm>
            <a:off x="8510197" y="3258558"/>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7" name="직사각형 46">
            <a:extLst>
              <a:ext uri="{FF2B5EF4-FFF2-40B4-BE49-F238E27FC236}">
                <a16:creationId xmlns:a16="http://schemas.microsoft.com/office/drawing/2014/main" id="{BD2BD744-A7DB-8946-8762-EE16AE252805}"/>
              </a:ext>
            </a:extLst>
          </p:cNvPr>
          <p:cNvSpPr/>
          <p:nvPr/>
        </p:nvSpPr>
        <p:spPr>
          <a:xfrm>
            <a:off x="8105782" y="2705904"/>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8" name="직사각형 47">
            <a:extLst>
              <a:ext uri="{FF2B5EF4-FFF2-40B4-BE49-F238E27FC236}">
                <a16:creationId xmlns:a16="http://schemas.microsoft.com/office/drawing/2014/main" id="{FA5FB950-3A18-3849-85B3-59075479954E}"/>
              </a:ext>
            </a:extLst>
          </p:cNvPr>
          <p:cNvSpPr/>
          <p:nvPr/>
        </p:nvSpPr>
        <p:spPr>
          <a:xfrm>
            <a:off x="9302851" y="3221850"/>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9" name="직사각형 48">
            <a:extLst>
              <a:ext uri="{FF2B5EF4-FFF2-40B4-BE49-F238E27FC236}">
                <a16:creationId xmlns:a16="http://schemas.microsoft.com/office/drawing/2014/main" id="{D7E9AA87-F0C1-0D45-8C6B-D5434B4B6072}"/>
              </a:ext>
            </a:extLst>
          </p:cNvPr>
          <p:cNvSpPr/>
          <p:nvPr/>
        </p:nvSpPr>
        <p:spPr>
          <a:xfrm>
            <a:off x="10022124" y="3221850"/>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0" name="직사각형 49">
            <a:extLst>
              <a:ext uri="{FF2B5EF4-FFF2-40B4-BE49-F238E27FC236}">
                <a16:creationId xmlns:a16="http://schemas.microsoft.com/office/drawing/2014/main" id="{E3956138-F9C7-D647-8CC2-15A8A3F4D65D}"/>
              </a:ext>
            </a:extLst>
          </p:cNvPr>
          <p:cNvSpPr/>
          <p:nvPr/>
        </p:nvSpPr>
        <p:spPr>
          <a:xfrm>
            <a:off x="9617709" y="2669196"/>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1" name="직사각형 50">
            <a:extLst>
              <a:ext uri="{FF2B5EF4-FFF2-40B4-BE49-F238E27FC236}">
                <a16:creationId xmlns:a16="http://schemas.microsoft.com/office/drawing/2014/main" id="{F24C18B4-7AEE-F141-83DE-B63A1090A2F5}"/>
              </a:ext>
            </a:extLst>
          </p:cNvPr>
          <p:cNvSpPr/>
          <p:nvPr/>
        </p:nvSpPr>
        <p:spPr>
          <a:xfrm>
            <a:off x="10738641" y="317116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2" name="직사각형 51">
            <a:extLst>
              <a:ext uri="{FF2B5EF4-FFF2-40B4-BE49-F238E27FC236}">
                <a16:creationId xmlns:a16="http://schemas.microsoft.com/office/drawing/2014/main" id="{0C770199-AC1D-5B42-A986-8A3DA5B195FB}"/>
              </a:ext>
            </a:extLst>
          </p:cNvPr>
          <p:cNvSpPr/>
          <p:nvPr/>
        </p:nvSpPr>
        <p:spPr>
          <a:xfrm>
            <a:off x="11457914" y="317116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3" name="직사각형 52">
            <a:extLst>
              <a:ext uri="{FF2B5EF4-FFF2-40B4-BE49-F238E27FC236}">
                <a16:creationId xmlns:a16="http://schemas.microsoft.com/office/drawing/2014/main" id="{7BDE37A0-8C2E-B549-8DC5-DEFAFC4761C4}"/>
              </a:ext>
            </a:extLst>
          </p:cNvPr>
          <p:cNvSpPr/>
          <p:nvPr/>
        </p:nvSpPr>
        <p:spPr>
          <a:xfrm>
            <a:off x="11053499" y="2618511"/>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4" name="직사각형 53">
            <a:extLst>
              <a:ext uri="{FF2B5EF4-FFF2-40B4-BE49-F238E27FC236}">
                <a16:creationId xmlns:a16="http://schemas.microsoft.com/office/drawing/2014/main" id="{62909335-279F-3444-81F4-6E5D6D31E19D}"/>
              </a:ext>
            </a:extLst>
          </p:cNvPr>
          <p:cNvSpPr/>
          <p:nvPr/>
        </p:nvSpPr>
        <p:spPr>
          <a:xfrm>
            <a:off x="8380116" y="1906576"/>
            <a:ext cx="670832" cy="298229"/>
          </a:xfrm>
          <a:prstGeom prst="rect">
            <a:avLst/>
          </a:prstGeom>
          <a:solidFill>
            <a:srgbClr val="F7CC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err="1">
                <a:ln>
                  <a:solidFill>
                    <a:sysClr val="windowText" lastClr="000000"/>
                  </a:solidFill>
                </a:ln>
                <a:solidFill>
                  <a:sysClr val="windowText" lastClr="000000"/>
                </a:solidFill>
              </a:rPr>
              <a:t>concat</a:t>
            </a:r>
            <a:endParaRPr kumimoji="1" lang="ko-Kore-KR" altLang="en-US" sz="1100" dirty="0">
              <a:ln>
                <a:solidFill>
                  <a:sysClr val="windowText" lastClr="000000"/>
                </a:solidFill>
              </a:ln>
              <a:solidFill>
                <a:sysClr val="windowText" lastClr="000000"/>
              </a:solidFill>
            </a:endParaRPr>
          </a:p>
        </p:txBody>
      </p:sp>
      <p:sp>
        <p:nvSpPr>
          <p:cNvPr id="55" name="TextBox 54">
            <a:extLst>
              <a:ext uri="{FF2B5EF4-FFF2-40B4-BE49-F238E27FC236}">
                <a16:creationId xmlns:a16="http://schemas.microsoft.com/office/drawing/2014/main" id="{16BCA655-730A-4242-B4B3-CE10D69CF87F}"/>
              </a:ext>
            </a:extLst>
          </p:cNvPr>
          <p:cNvSpPr txBox="1"/>
          <p:nvPr/>
        </p:nvSpPr>
        <p:spPr>
          <a:xfrm>
            <a:off x="8510197" y="4993017"/>
            <a:ext cx="1236236" cy="215444"/>
          </a:xfrm>
          <a:prstGeom prst="rect">
            <a:avLst/>
          </a:prstGeom>
          <a:noFill/>
        </p:spPr>
        <p:txBody>
          <a:bodyPr wrap="none" rtlCol="0">
            <a:spAutoFit/>
          </a:bodyPr>
          <a:lstStyle/>
          <a:p>
            <a:r>
              <a:rPr kumimoji="1" lang="en-US" altLang="ko-Kore-KR" sz="800" dirty="0"/>
              <a:t>normal cell 2</a:t>
            </a:r>
            <a:r>
              <a:rPr kumimoji="1" lang="ko-KR" altLang="en-US" sz="800" dirty="0"/>
              <a:t>번의 </a:t>
            </a:r>
            <a:r>
              <a:rPr kumimoji="1" lang="en-US" altLang="ko-KR" sz="800" dirty="0"/>
              <a:t>output</a:t>
            </a:r>
            <a:endParaRPr kumimoji="1" lang="ko-Kore-KR" altLang="en-US" sz="800" dirty="0"/>
          </a:p>
        </p:txBody>
      </p:sp>
      <p:sp>
        <p:nvSpPr>
          <p:cNvPr id="57" name="TextBox 56">
            <a:extLst>
              <a:ext uri="{FF2B5EF4-FFF2-40B4-BE49-F238E27FC236}">
                <a16:creationId xmlns:a16="http://schemas.microsoft.com/office/drawing/2014/main" id="{9CFF9A97-D513-2941-B9BA-CAB67D6608C1}"/>
              </a:ext>
            </a:extLst>
          </p:cNvPr>
          <p:cNvSpPr txBox="1"/>
          <p:nvPr/>
        </p:nvSpPr>
        <p:spPr>
          <a:xfrm>
            <a:off x="8510197" y="4241671"/>
            <a:ext cx="1236236" cy="215444"/>
          </a:xfrm>
          <a:prstGeom prst="rect">
            <a:avLst/>
          </a:prstGeom>
          <a:noFill/>
        </p:spPr>
        <p:txBody>
          <a:bodyPr wrap="none" rtlCol="0">
            <a:spAutoFit/>
          </a:bodyPr>
          <a:lstStyle/>
          <a:p>
            <a:r>
              <a:rPr kumimoji="1" lang="en-US" altLang="ko-Kore-KR" sz="800" dirty="0"/>
              <a:t>normal cell 3</a:t>
            </a:r>
            <a:r>
              <a:rPr kumimoji="1" lang="ko-KR" altLang="en-US" sz="800" dirty="0"/>
              <a:t>번의 </a:t>
            </a:r>
            <a:r>
              <a:rPr kumimoji="1" lang="en-US" altLang="ko-KR" sz="800" dirty="0"/>
              <a:t>output</a:t>
            </a:r>
            <a:endParaRPr kumimoji="1" lang="ko-Kore-KR" altLang="en-US" sz="800" dirty="0"/>
          </a:p>
        </p:txBody>
      </p:sp>
      <p:pic>
        <p:nvPicPr>
          <p:cNvPr id="58" name="그림 57">
            <a:extLst>
              <a:ext uri="{FF2B5EF4-FFF2-40B4-BE49-F238E27FC236}">
                <a16:creationId xmlns:a16="http://schemas.microsoft.com/office/drawing/2014/main" id="{BE5A1505-885D-B845-96F4-7BAA140520FD}"/>
              </a:ext>
            </a:extLst>
          </p:cNvPr>
          <p:cNvPicPr>
            <a:picLocks noChangeAspect="1"/>
          </p:cNvPicPr>
          <p:nvPr/>
        </p:nvPicPr>
        <p:blipFill>
          <a:blip r:embed="rId3"/>
          <a:stretch>
            <a:fillRect/>
          </a:stretch>
        </p:blipFill>
        <p:spPr>
          <a:xfrm>
            <a:off x="107646" y="1410293"/>
            <a:ext cx="1373705" cy="1933931"/>
          </a:xfrm>
          <a:prstGeom prst="rect">
            <a:avLst/>
          </a:prstGeom>
        </p:spPr>
      </p:pic>
      <p:sp>
        <p:nvSpPr>
          <p:cNvPr id="59" name="타원 58">
            <a:extLst>
              <a:ext uri="{FF2B5EF4-FFF2-40B4-BE49-F238E27FC236}">
                <a16:creationId xmlns:a16="http://schemas.microsoft.com/office/drawing/2014/main" id="{CA24E6F2-9C53-A84B-9433-FDFF55D4EA02}"/>
              </a:ext>
            </a:extLst>
          </p:cNvPr>
          <p:cNvSpPr/>
          <p:nvPr/>
        </p:nvSpPr>
        <p:spPr>
          <a:xfrm>
            <a:off x="7511930" y="2411894"/>
            <a:ext cx="1692220" cy="158139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61" name="직선 화살표 연결선 60">
            <a:extLst>
              <a:ext uri="{FF2B5EF4-FFF2-40B4-BE49-F238E27FC236}">
                <a16:creationId xmlns:a16="http://schemas.microsoft.com/office/drawing/2014/main" id="{314989B5-12B0-0141-9B63-4FCD65DF487B}"/>
              </a:ext>
            </a:extLst>
          </p:cNvPr>
          <p:cNvCxnSpPr>
            <a:cxnSpLocks/>
            <a:stCxn id="11" idx="2"/>
            <a:endCxn id="59" idx="0"/>
          </p:cNvCxnSpPr>
          <p:nvPr/>
        </p:nvCxnSpPr>
        <p:spPr>
          <a:xfrm>
            <a:off x="4519836" y="1571422"/>
            <a:ext cx="3838204" cy="8404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06C0478-EBCB-6B4A-9C84-1C9BADEED95B}"/>
              </a:ext>
            </a:extLst>
          </p:cNvPr>
          <p:cNvSpPr txBox="1"/>
          <p:nvPr/>
        </p:nvSpPr>
        <p:spPr>
          <a:xfrm>
            <a:off x="3961342" y="4087783"/>
            <a:ext cx="2593595" cy="369332"/>
          </a:xfrm>
          <a:prstGeom prst="rect">
            <a:avLst/>
          </a:prstGeom>
          <a:noFill/>
        </p:spPr>
        <p:txBody>
          <a:bodyPr wrap="none" rtlCol="0">
            <a:spAutoFit/>
          </a:bodyPr>
          <a:lstStyle/>
          <a:p>
            <a:r>
              <a:rPr kumimoji="1" lang="en-US" altLang="ko-Kore-KR" dirty="0"/>
              <a:t>1. select one hidden state</a:t>
            </a:r>
            <a:endParaRPr kumimoji="1" lang="ko-Kore-KR" altLang="en-US" dirty="0"/>
          </a:p>
        </p:txBody>
      </p:sp>
      <p:cxnSp>
        <p:nvCxnSpPr>
          <p:cNvPr id="65" name="구부러진 연결선[U] 64">
            <a:extLst>
              <a:ext uri="{FF2B5EF4-FFF2-40B4-BE49-F238E27FC236}">
                <a16:creationId xmlns:a16="http://schemas.microsoft.com/office/drawing/2014/main" id="{103F353A-0845-3047-B77F-83FC97AFF204}"/>
              </a:ext>
            </a:extLst>
          </p:cNvPr>
          <p:cNvCxnSpPr>
            <a:cxnSpLocks/>
            <a:stCxn id="40" idx="1"/>
            <a:endCxn id="37" idx="2"/>
          </p:cNvCxnSpPr>
          <p:nvPr/>
        </p:nvCxnSpPr>
        <p:spPr>
          <a:xfrm rot="10800000">
            <a:off x="6543865" y="3578115"/>
            <a:ext cx="1855099" cy="652623"/>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684FC74-AC9B-1647-839E-5A5E47A89B22}"/>
              </a:ext>
            </a:extLst>
          </p:cNvPr>
          <p:cNvSpPr txBox="1"/>
          <p:nvPr/>
        </p:nvSpPr>
        <p:spPr>
          <a:xfrm>
            <a:off x="3950197" y="4473028"/>
            <a:ext cx="2901051" cy="369332"/>
          </a:xfrm>
          <a:prstGeom prst="rect">
            <a:avLst/>
          </a:prstGeom>
          <a:noFill/>
        </p:spPr>
        <p:txBody>
          <a:bodyPr wrap="none" rtlCol="0">
            <a:spAutoFit/>
          </a:bodyPr>
          <a:lstStyle/>
          <a:p>
            <a:r>
              <a:rPr kumimoji="1" lang="en-US" altLang="ko-Kore-KR" dirty="0"/>
              <a:t>2. select second hidden state</a:t>
            </a:r>
            <a:endParaRPr kumimoji="1" lang="ko-Kore-KR" altLang="en-US" dirty="0"/>
          </a:p>
        </p:txBody>
      </p:sp>
      <p:cxnSp>
        <p:nvCxnSpPr>
          <p:cNvPr id="69" name="구부러진 연결선[U] 68">
            <a:extLst>
              <a:ext uri="{FF2B5EF4-FFF2-40B4-BE49-F238E27FC236}">
                <a16:creationId xmlns:a16="http://schemas.microsoft.com/office/drawing/2014/main" id="{7F17B2B6-C2CB-FF4A-A061-E3D72A89BA42}"/>
              </a:ext>
            </a:extLst>
          </p:cNvPr>
          <p:cNvCxnSpPr>
            <a:stCxn id="42" idx="1"/>
            <a:endCxn id="38" idx="2"/>
          </p:cNvCxnSpPr>
          <p:nvPr/>
        </p:nvCxnSpPr>
        <p:spPr>
          <a:xfrm rot="10800000">
            <a:off x="7263138" y="3578114"/>
            <a:ext cx="1135825" cy="1432280"/>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C716FF1-BF86-7E45-9572-AA488F10A367}"/>
              </a:ext>
            </a:extLst>
          </p:cNvPr>
          <p:cNvSpPr txBox="1"/>
          <p:nvPr/>
        </p:nvSpPr>
        <p:spPr>
          <a:xfrm>
            <a:off x="3957670" y="4858201"/>
            <a:ext cx="3888180" cy="369332"/>
          </a:xfrm>
          <a:prstGeom prst="rect">
            <a:avLst/>
          </a:prstGeom>
          <a:noFill/>
        </p:spPr>
        <p:txBody>
          <a:bodyPr wrap="none" rtlCol="0">
            <a:spAutoFit/>
          </a:bodyPr>
          <a:lstStyle/>
          <a:p>
            <a:r>
              <a:rPr kumimoji="1" lang="en-US" altLang="ko-Kore-KR" dirty="0"/>
              <a:t>3. select operation for first hidden state</a:t>
            </a:r>
            <a:endParaRPr kumimoji="1" lang="ko-Kore-KR" altLang="en-US" dirty="0"/>
          </a:p>
        </p:txBody>
      </p:sp>
      <p:sp>
        <p:nvSpPr>
          <p:cNvPr id="71" name="TextBox 70">
            <a:extLst>
              <a:ext uri="{FF2B5EF4-FFF2-40B4-BE49-F238E27FC236}">
                <a16:creationId xmlns:a16="http://schemas.microsoft.com/office/drawing/2014/main" id="{76BDEBCB-F8DF-D942-B585-5503A1BBB9FB}"/>
              </a:ext>
            </a:extLst>
          </p:cNvPr>
          <p:cNvSpPr txBox="1"/>
          <p:nvPr/>
        </p:nvSpPr>
        <p:spPr>
          <a:xfrm>
            <a:off x="6330276" y="3187224"/>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ore-KR" sz="1200" dirty="0"/>
              <a:t>3x3</a:t>
            </a:r>
            <a:endParaRPr kumimoji="1" lang="ko-Kore-KR" altLang="en-US" sz="1200" dirty="0"/>
          </a:p>
        </p:txBody>
      </p:sp>
      <p:sp>
        <p:nvSpPr>
          <p:cNvPr id="72" name="TextBox 71">
            <a:extLst>
              <a:ext uri="{FF2B5EF4-FFF2-40B4-BE49-F238E27FC236}">
                <a16:creationId xmlns:a16="http://schemas.microsoft.com/office/drawing/2014/main" id="{6F331C43-DD45-4E4F-9AE0-F01DBB1ED3FA}"/>
              </a:ext>
            </a:extLst>
          </p:cNvPr>
          <p:cNvSpPr txBox="1"/>
          <p:nvPr/>
        </p:nvSpPr>
        <p:spPr>
          <a:xfrm>
            <a:off x="7111717" y="3301114"/>
            <a:ext cx="300082" cy="276999"/>
          </a:xfrm>
          <a:prstGeom prst="rect">
            <a:avLst/>
          </a:prstGeom>
          <a:noFill/>
        </p:spPr>
        <p:txBody>
          <a:bodyPr wrap="none" rtlCol="0">
            <a:spAutoFit/>
          </a:bodyPr>
          <a:lstStyle/>
          <a:p>
            <a:r>
              <a:rPr kumimoji="1" lang="en-US" altLang="ko-Kore-KR" sz="1200" dirty="0"/>
              <a:t>id</a:t>
            </a:r>
            <a:endParaRPr kumimoji="1" lang="ko-Kore-KR" altLang="en-US" sz="1200" dirty="0"/>
          </a:p>
        </p:txBody>
      </p:sp>
      <p:sp>
        <p:nvSpPr>
          <p:cNvPr id="73" name="TextBox 72">
            <a:extLst>
              <a:ext uri="{FF2B5EF4-FFF2-40B4-BE49-F238E27FC236}">
                <a16:creationId xmlns:a16="http://schemas.microsoft.com/office/drawing/2014/main" id="{2346B7FA-A4B9-8040-8DD0-BD59DFA0D462}"/>
              </a:ext>
            </a:extLst>
          </p:cNvPr>
          <p:cNvSpPr txBox="1"/>
          <p:nvPr/>
        </p:nvSpPr>
        <p:spPr>
          <a:xfrm>
            <a:off x="3955998" y="5243374"/>
            <a:ext cx="4190955" cy="369332"/>
          </a:xfrm>
          <a:prstGeom prst="rect">
            <a:avLst/>
          </a:prstGeom>
          <a:noFill/>
        </p:spPr>
        <p:txBody>
          <a:bodyPr wrap="none" rtlCol="0">
            <a:spAutoFit/>
          </a:bodyPr>
          <a:lstStyle/>
          <a:p>
            <a:r>
              <a:rPr kumimoji="1" lang="en-US" altLang="ko-Kore-KR" dirty="0"/>
              <a:t>4. select operation for second hidden state</a:t>
            </a:r>
            <a:endParaRPr kumimoji="1" lang="ko-Kore-KR" altLang="en-US" dirty="0"/>
          </a:p>
        </p:txBody>
      </p:sp>
      <p:sp>
        <p:nvSpPr>
          <p:cNvPr id="74" name="TextBox 73">
            <a:extLst>
              <a:ext uri="{FF2B5EF4-FFF2-40B4-BE49-F238E27FC236}">
                <a16:creationId xmlns:a16="http://schemas.microsoft.com/office/drawing/2014/main" id="{654E1E37-A5CF-B047-A373-697BF8355E09}"/>
              </a:ext>
            </a:extLst>
          </p:cNvPr>
          <p:cNvSpPr txBox="1"/>
          <p:nvPr/>
        </p:nvSpPr>
        <p:spPr>
          <a:xfrm>
            <a:off x="3950197" y="5623008"/>
            <a:ext cx="4091826" cy="369332"/>
          </a:xfrm>
          <a:prstGeom prst="rect">
            <a:avLst/>
          </a:prstGeom>
          <a:noFill/>
        </p:spPr>
        <p:txBody>
          <a:bodyPr wrap="none" rtlCol="0">
            <a:spAutoFit/>
          </a:bodyPr>
          <a:lstStyle/>
          <a:p>
            <a:r>
              <a:rPr kumimoji="1" lang="en-US" altLang="ko-Kore-KR" dirty="0"/>
              <a:t>5. select method to combine hidden state</a:t>
            </a:r>
            <a:endParaRPr kumimoji="1" lang="ko-Kore-KR" altLang="en-US" dirty="0"/>
          </a:p>
        </p:txBody>
      </p:sp>
      <p:sp>
        <p:nvSpPr>
          <p:cNvPr id="75" name="TextBox 74">
            <a:extLst>
              <a:ext uri="{FF2B5EF4-FFF2-40B4-BE49-F238E27FC236}">
                <a16:creationId xmlns:a16="http://schemas.microsoft.com/office/drawing/2014/main" id="{4DD5800A-75AA-6847-A3F1-139A18B6A577}"/>
              </a:ext>
            </a:extLst>
          </p:cNvPr>
          <p:cNvSpPr txBox="1"/>
          <p:nvPr/>
        </p:nvSpPr>
        <p:spPr>
          <a:xfrm>
            <a:off x="6641896" y="2734993"/>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cxnSp>
        <p:nvCxnSpPr>
          <p:cNvPr id="77" name="직선 화살표 연결선 76">
            <a:extLst>
              <a:ext uri="{FF2B5EF4-FFF2-40B4-BE49-F238E27FC236}">
                <a16:creationId xmlns:a16="http://schemas.microsoft.com/office/drawing/2014/main" id="{8AE86614-11A0-DF4C-9C60-E6B3D9F4EEBE}"/>
              </a:ext>
            </a:extLst>
          </p:cNvPr>
          <p:cNvCxnSpPr>
            <a:stCxn id="75" idx="0"/>
          </p:cNvCxnSpPr>
          <p:nvPr/>
        </p:nvCxnSpPr>
        <p:spPr>
          <a:xfrm flipV="1">
            <a:off x="6851248" y="2204805"/>
            <a:ext cx="1841060" cy="530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95ABE2F9-FB21-3C46-968E-EBFEE691C745}"/>
              </a:ext>
            </a:extLst>
          </p:cNvPr>
          <p:cNvCxnSpPr>
            <a:cxnSpLocks/>
            <a:stCxn id="47" idx="0"/>
            <a:endCxn id="54" idx="2"/>
          </p:cNvCxnSpPr>
          <p:nvPr/>
        </p:nvCxnSpPr>
        <p:spPr>
          <a:xfrm flipV="1">
            <a:off x="8337970" y="2204805"/>
            <a:ext cx="377562" cy="501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6731E80C-4815-4840-A064-9400F9B2A908}"/>
              </a:ext>
            </a:extLst>
          </p:cNvPr>
          <p:cNvCxnSpPr>
            <a:cxnSpLocks/>
            <a:stCxn id="50" idx="0"/>
            <a:endCxn id="54" idx="2"/>
          </p:cNvCxnSpPr>
          <p:nvPr/>
        </p:nvCxnSpPr>
        <p:spPr>
          <a:xfrm flipH="1" flipV="1">
            <a:off x="8715532" y="2204805"/>
            <a:ext cx="1134365" cy="464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BEA565F6-81AF-254C-92A8-9081DB86BB4D}"/>
              </a:ext>
            </a:extLst>
          </p:cNvPr>
          <p:cNvCxnSpPr>
            <a:cxnSpLocks/>
            <a:stCxn id="53" idx="0"/>
            <a:endCxn id="54" idx="2"/>
          </p:cNvCxnSpPr>
          <p:nvPr/>
        </p:nvCxnSpPr>
        <p:spPr>
          <a:xfrm flipH="1" flipV="1">
            <a:off x="8715532" y="2204805"/>
            <a:ext cx="2570155" cy="413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A2957A93-AF7D-0349-A7C9-F2767F61B5D8}"/>
              </a:ext>
            </a:extLst>
          </p:cNvPr>
          <p:cNvCxnSpPr>
            <a:cxnSpLocks/>
            <a:stCxn id="54" idx="0"/>
            <a:endCxn id="43" idx="2"/>
          </p:cNvCxnSpPr>
          <p:nvPr/>
        </p:nvCxnSpPr>
        <p:spPr>
          <a:xfrm flipV="1">
            <a:off x="8715532" y="1585624"/>
            <a:ext cx="0" cy="320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4FF2B55-50A9-334F-97B7-778910693FEF}"/>
              </a:ext>
            </a:extLst>
          </p:cNvPr>
          <p:cNvSpPr txBox="1"/>
          <p:nvPr/>
        </p:nvSpPr>
        <p:spPr>
          <a:xfrm>
            <a:off x="7803455" y="3186180"/>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ore-KR" sz="1200" dirty="0"/>
              <a:t>3x3</a:t>
            </a:r>
            <a:endParaRPr kumimoji="1" lang="ko-Kore-KR" altLang="en-US" sz="1200" dirty="0"/>
          </a:p>
        </p:txBody>
      </p:sp>
      <p:sp>
        <p:nvSpPr>
          <p:cNvPr id="64" name="TextBox 63">
            <a:extLst>
              <a:ext uri="{FF2B5EF4-FFF2-40B4-BE49-F238E27FC236}">
                <a16:creationId xmlns:a16="http://schemas.microsoft.com/office/drawing/2014/main" id="{ACD3FD8F-7B6E-5E4C-8096-78D0488D8CA9}"/>
              </a:ext>
            </a:extLst>
          </p:cNvPr>
          <p:cNvSpPr txBox="1"/>
          <p:nvPr/>
        </p:nvSpPr>
        <p:spPr>
          <a:xfrm>
            <a:off x="8539089" y="3194325"/>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R" sz="1200" dirty="0"/>
              <a:t>5</a:t>
            </a:r>
            <a:r>
              <a:rPr kumimoji="1" lang="en-US" altLang="ko-Kore-KR" sz="1200" dirty="0"/>
              <a:t>x</a:t>
            </a:r>
            <a:r>
              <a:rPr kumimoji="1" lang="en-US" altLang="ko-KR" sz="1200" dirty="0"/>
              <a:t>5</a:t>
            </a:r>
            <a:endParaRPr kumimoji="1" lang="ko-Kore-KR" altLang="en-US" sz="1200" dirty="0"/>
          </a:p>
        </p:txBody>
      </p:sp>
      <p:cxnSp>
        <p:nvCxnSpPr>
          <p:cNvPr id="66" name="구부러진 연결선[U] 65">
            <a:extLst>
              <a:ext uri="{FF2B5EF4-FFF2-40B4-BE49-F238E27FC236}">
                <a16:creationId xmlns:a16="http://schemas.microsoft.com/office/drawing/2014/main" id="{7B8A3D78-1E6D-5D44-ABBA-C60733A1F2E8}"/>
              </a:ext>
            </a:extLst>
          </p:cNvPr>
          <p:cNvCxnSpPr>
            <a:cxnSpLocks/>
            <a:stCxn id="40" idx="1"/>
            <a:endCxn id="62" idx="2"/>
          </p:cNvCxnSpPr>
          <p:nvPr/>
        </p:nvCxnSpPr>
        <p:spPr>
          <a:xfrm rot="10800000">
            <a:off x="8007999" y="3647845"/>
            <a:ext cx="390965" cy="58289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932585C0-F18E-FC4D-B71C-914EECB6A71F}"/>
              </a:ext>
            </a:extLst>
          </p:cNvPr>
          <p:cNvCxnSpPr>
            <a:cxnSpLocks/>
            <a:stCxn id="42" idx="3"/>
            <a:endCxn id="64" idx="2"/>
          </p:cNvCxnSpPr>
          <p:nvPr/>
        </p:nvCxnSpPr>
        <p:spPr>
          <a:xfrm flipH="1" flipV="1">
            <a:off x="8743632" y="3655990"/>
            <a:ext cx="119705" cy="1354404"/>
          </a:xfrm>
          <a:prstGeom prst="curvedConnector4">
            <a:avLst>
              <a:gd name="adj1" fmla="val -190969"/>
              <a:gd name="adj2" fmla="val 76558"/>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6D27081-5874-0646-93DE-24B81F6E42F7}"/>
              </a:ext>
            </a:extLst>
          </p:cNvPr>
          <p:cNvSpPr txBox="1"/>
          <p:nvPr/>
        </p:nvSpPr>
        <p:spPr>
          <a:xfrm>
            <a:off x="8120385" y="2711764"/>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cxnSp>
        <p:nvCxnSpPr>
          <p:cNvPr id="79" name="직선 연결선[R] 78">
            <a:extLst>
              <a:ext uri="{FF2B5EF4-FFF2-40B4-BE49-F238E27FC236}">
                <a16:creationId xmlns:a16="http://schemas.microsoft.com/office/drawing/2014/main" id="{43486110-2778-B246-93F2-63F22D2EA3FC}"/>
              </a:ext>
            </a:extLst>
          </p:cNvPr>
          <p:cNvCxnSpPr>
            <a:cxnSpLocks/>
          </p:cNvCxnSpPr>
          <p:nvPr/>
        </p:nvCxnSpPr>
        <p:spPr>
          <a:xfrm flipH="1" flipV="1">
            <a:off x="6858722" y="3025460"/>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R] 80">
            <a:extLst>
              <a:ext uri="{FF2B5EF4-FFF2-40B4-BE49-F238E27FC236}">
                <a16:creationId xmlns:a16="http://schemas.microsoft.com/office/drawing/2014/main" id="{5CCE99C2-DC8C-104D-B617-E6227630E125}"/>
              </a:ext>
            </a:extLst>
          </p:cNvPr>
          <p:cNvCxnSpPr>
            <a:cxnSpLocks/>
          </p:cNvCxnSpPr>
          <p:nvPr/>
        </p:nvCxnSpPr>
        <p:spPr>
          <a:xfrm flipV="1">
            <a:off x="6543864" y="3025460"/>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R] 82">
            <a:extLst>
              <a:ext uri="{FF2B5EF4-FFF2-40B4-BE49-F238E27FC236}">
                <a16:creationId xmlns:a16="http://schemas.microsoft.com/office/drawing/2014/main" id="{2F660328-B476-964F-B38C-643A8392FD06}"/>
              </a:ext>
            </a:extLst>
          </p:cNvPr>
          <p:cNvCxnSpPr>
            <a:cxnSpLocks/>
          </p:cNvCxnSpPr>
          <p:nvPr/>
        </p:nvCxnSpPr>
        <p:spPr>
          <a:xfrm flipH="1" flipV="1">
            <a:off x="8331223" y="3003485"/>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직선 연결선[R] 83">
            <a:extLst>
              <a:ext uri="{FF2B5EF4-FFF2-40B4-BE49-F238E27FC236}">
                <a16:creationId xmlns:a16="http://schemas.microsoft.com/office/drawing/2014/main" id="{B2D1D0E3-13A2-B04F-91E6-7C723551DB93}"/>
              </a:ext>
            </a:extLst>
          </p:cNvPr>
          <p:cNvCxnSpPr>
            <a:cxnSpLocks/>
          </p:cNvCxnSpPr>
          <p:nvPr/>
        </p:nvCxnSpPr>
        <p:spPr>
          <a:xfrm flipV="1">
            <a:off x="8016365" y="3003485"/>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R] 84">
            <a:extLst>
              <a:ext uri="{FF2B5EF4-FFF2-40B4-BE49-F238E27FC236}">
                <a16:creationId xmlns:a16="http://schemas.microsoft.com/office/drawing/2014/main" id="{902E31A2-2ECE-E840-99B0-DA2C769AABEB}"/>
              </a:ext>
            </a:extLst>
          </p:cNvPr>
          <p:cNvCxnSpPr>
            <a:cxnSpLocks/>
          </p:cNvCxnSpPr>
          <p:nvPr/>
        </p:nvCxnSpPr>
        <p:spPr>
          <a:xfrm flipH="1" flipV="1">
            <a:off x="9847141" y="2967425"/>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직선 연결선[R] 85">
            <a:extLst>
              <a:ext uri="{FF2B5EF4-FFF2-40B4-BE49-F238E27FC236}">
                <a16:creationId xmlns:a16="http://schemas.microsoft.com/office/drawing/2014/main" id="{8CCC2A83-6E73-5F44-A939-94113B087243}"/>
              </a:ext>
            </a:extLst>
          </p:cNvPr>
          <p:cNvCxnSpPr>
            <a:cxnSpLocks/>
          </p:cNvCxnSpPr>
          <p:nvPr/>
        </p:nvCxnSpPr>
        <p:spPr>
          <a:xfrm flipV="1">
            <a:off x="9532283" y="2967425"/>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R] 87">
            <a:extLst>
              <a:ext uri="{FF2B5EF4-FFF2-40B4-BE49-F238E27FC236}">
                <a16:creationId xmlns:a16="http://schemas.microsoft.com/office/drawing/2014/main" id="{176CDFB6-A8CD-7A4C-8ACE-FAB8764A8481}"/>
              </a:ext>
            </a:extLst>
          </p:cNvPr>
          <p:cNvCxnSpPr>
            <a:cxnSpLocks/>
          </p:cNvCxnSpPr>
          <p:nvPr/>
        </p:nvCxnSpPr>
        <p:spPr>
          <a:xfrm flipH="1" flipV="1">
            <a:off x="11303610" y="2916740"/>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R] 88">
            <a:extLst>
              <a:ext uri="{FF2B5EF4-FFF2-40B4-BE49-F238E27FC236}">
                <a16:creationId xmlns:a16="http://schemas.microsoft.com/office/drawing/2014/main" id="{B6497491-14A4-2E4B-8306-D8E59C129F38}"/>
              </a:ext>
            </a:extLst>
          </p:cNvPr>
          <p:cNvCxnSpPr>
            <a:cxnSpLocks/>
          </p:cNvCxnSpPr>
          <p:nvPr/>
        </p:nvCxnSpPr>
        <p:spPr>
          <a:xfrm flipV="1">
            <a:off x="10988752" y="2916740"/>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683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 name="TextBox 2">
            <a:extLst>
              <a:ext uri="{FF2B5EF4-FFF2-40B4-BE49-F238E27FC236}">
                <a16:creationId xmlns:a16="http://schemas.microsoft.com/office/drawing/2014/main" id="{212A1694-DA59-C34B-B6CD-B88A8342A7B9}"/>
              </a:ext>
            </a:extLst>
          </p:cNvPr>
          <p:cNvSpPr txBox="1"/>
          <p:nvPr/>
        </p:nvSpPr>
        <p:spPr>
          <a:xfrm>
            <a:off x="0" y="1044133"/>
            <a:ext cx="2070503" cy="369332"/>
          </a:xfrm>
          <a:prstGeom prst="rect">
            <a:avLst/>
          </a:prstGeom>
          <a:noFill/>
        </p:spPr>
        <p:txBody>
          <a:bodyPr wrap="none" rtlCol="0">
            <a:spAutoFit/>
          </a:bodyPr>
          <a:lstStyle/>
          <a:p>
            <a:r>
              <a:rPr kumimoji="1" lang="en-US" altLang="ko-Kore-KR" dirty="0"/>
              <a:t>set macro structure </a:t>
            </a:r>
          </a:p>
        </p:txBody>
      </p:sp>
      <p:sp>
        <p:nvSpPr>
          <p:cNvPr id="10" name="TextBox 9">
            <a:extLst>
              <a:ext uri="{FF2B5EF4-FFF2-40B4-BE49-F238E27FC236}">
                <a16:creationId xmlns:a16="http://schemas.microsoft.com/office/drawing/2014/main" id="{8A2923F0-9494-4040-849A-9603C695C2AE}"/>
              </a:ext>
            </a:extLst>
          </p:cNvPr>
          <p:cNvSpPr txBox="1"/>
          <p:nvPr/>
        </p:nvSpPr>
        <p:spPr>
          <a:xfrm>
            <a:off x="2716315" y="148337"/>
            <a:ext cx="1574726" cy="369332"/>
          </a:xfrm>
          <a:prstGeom prst="rect">
            <a:avLst/>
          </a:prstGeom>
          <a:noFill/>
        </p:spPr>
        <p:txBody>
          <a:bodyPr wrap="none" rtlCol="0">
            <a:spAutoFit/>
          </a:bodyPr>
          <a:lstStyle/>
          <a:p>
            <a:r>
              <a:rPr kumimoji="1" lang="en-US" altLang="ko-Kore-KR" dirty="0"/>
              <a:t>controller RNN</a:t>
            </a:r>
          </a:p>
        </p:txBody>
      </p:sp>
      <p:pic>
        <p:nvPicPr>
          <p:cNvPr id="11" name="그림 10">
            <a:extLst>
              <a:ext uri="{FF2B5EF4-FFF2-40B4-BE49-F238E27FC236}">
                <a16:creationId xmlns:a16="http://schemas.microsoft.com/office/drawing/2014/main" id="{9E5A81DC-890E-A64D-AA1C-5F69A3CE1843}"/>
              </a:ext>
            </a:extLst>
          </p:cNvPr>
          <p:cNvPicPr>
            <a:picLocks noChangeAspect="1"/>
          </p:cNvPicPr>
          <p:nvPr/>
        </p:nvPicPr>
        <p:blipFill>
          <a:blip r:embed="rId2"/>
          <a:stretch>
            <a:fillRect/>
          </a:stretch>
        </p:blipFill>
        <p:spPr>
          <a:xfrm>
            <a:off x="2340524" y="447436"/>
            <a:ext cx="4358624" cy="1123986"/>
          </a:xfrm>
          <a:prstGeom prst="rect">
            <a:avLst/>
          </a:prstGeom>
        </p:spPr>
      </p:pic>
      <p:sp>
        <p:nvSpPr>
          <p:cNvPr id="12" name="TextBox 11">
            <a:extLst>
              <a:ext uri="{FF2B5EF4-FFF2-40B4-BE49-F238E27FC236}">
                <a16:creationId xmlns:a16="http://schemas.microsoft.com/office/drawing/2014/main" id="{3C08C9D8-67F5-9743-82F4-802F12DDE0CF}"/>
              </a:ext>
            </a:extLst>
          </p:cNvPr>
          <p:cNvSpPr txBox="1"/>
          <p:nvPr/>
        </p:nvSpPr>
        <p:spPr>
          <a:xfrm>
            <a:off x="142599" y="3341052"/>
            <a:ext cx="976549" cy="369332"/>
          </a:xfrm>
          <a:prstGeom prst="rect">
            <a:avLst/>
          </a:prstGeom>
          <a:noFill/>
        </p:spPr>
        <p:txBody>
          <a:bodyPr wrap="none" rtlCol="0">
            <a:spAutoFit/>
          </a:bodyPr>
          <a:lstStyle/>
          <a:p>
            <a:r>
              <a:rPr kumimoji="1" lang="en-US" altLang="ko-Kore-KR" dirty="0"/>
              <a:t>N=4 B=5</a:t>
            </a:r>
            <a:endParaRPr kumimoji="1" lang="ko-Kore-KR" altLang="en-US" dirty="0"/>
          </a:p>
        </p:txBody>
      </p:sp>
      <p:sp>
        <p:nvSpPr>
          <p:cNvPr id="37" name="직사각형 36">
            <a:extLst>
              <a:ext uri="{FF2B5EF4-FFF2-40B4-BE49-F238E27FC236}">
                <a16:creationId xmlns:a16="http://schemas.microsoft.com/office/drawing/2014/main" id="{377FE1C3-B0E4-CE40-8E22-4A2E46167C27}"/>
              </a:ext>
            </a:extLst>
          </p:cNvPr>
          <p:cNvSpPr/>
          <p:nvPr/>
        </p:nvSpPr>
        <p:spPr>
          <a:xfrm>
            <a:off x="6311676" y="327988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38" name="직사각형 37">
            <a:extLst>
              <a:ext uri="{FF2B5EF4-FFF2-40B4-BE49-F238E27FC236}">
                <a16:creationId xmlns:a16="http://schemas.microsoft.com/office/drawing/2014/main" id="{E9DBFE24-44FF-ED41-93D4-54015845A29B}"/>
              </a:ext>
            </a:extLst>
          </p:cNvPr>
          <p:cNvSpPr/>
          <p:nvPr/>
        </p:nvSpPr>
        <p:spPr>
          <a:xfrm>
            <a:off x="7030949" y="327988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39" name="직사각형 38">
            <a:extLst>
              <a:ext uri="{FF2B5EF4-FFF2-40B4-BE49-F238E27FC236}">
                <a16:creationId xmlns:a16="http://schemas.microsoft.com/office/drawing/2014/main" id="{B90FC57A-C890-D946-BB97-886896675923}"/>
              </a:ext>
            </a:extLst>
          </p:cNvPr>
          <p:cNvSpPr/>
          <p:nvPr/>
        </p:nvSpPr>
        <p:spPr>
          <a:xfrm>
            <a:off x="6626534" y="2727231"/>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0" name="직사각형 39">
            <a:extLst>
              <a:ext uri="{FF2B5EF4-FFF2-40B4-BE49-F238E27FC236}">
                <a16:creationId xmlns:a16="http://schemas.microsoft.com/office/drawing/2014/main" id="{F6BE96E9-480D-E149-994D-7C810E45651E}"/>
              </a:ext>
            </a:extLst>
          </p:cNvPr>
          <p:cNvSpPr/>
          <p:nvPr/>
        </p:nvSpPr>
        <p:spPr>
          <a:xfrm>
            <a:off x="8398963" y="4081622"/>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h3</a:t>
            </a:r>
            <a:endParaRPr kumimoji="1" lang="ko-Kore-KR" altLang="en-US" sz="1100" dirty="0">
              <a:ln>
                <a:solidFill>
                  <a:sysClr val="windowText" lastClr="000000"/>
                </a:solidFill>
              </a:ln>
              <a:solidFill>
                <a:sysClr val="windowText" lastClr="000000"/>
              </a:solidFill>
            </a:endParaRPr>
          </a:p>
        </p:txBody>
      </p:sp>
      <p:sp>
        <p:nvSpPr>
          <p:cNvPr id="42" name="직사각형 41">
            <a:extLst>
              <a:ext uri="{FF2B5EF4-FFF2-40B4-BE49-F238E27FC236}">
                <a16:creationId xmlns:a16="http://schemas.microsoft.com/office/drawing/2014/main" id="{9A887E45-BCBC-1D4E-91E4-2A96B0F06BA4}"/>
              </a:ext>
            </a:extLst>
          </p:cNvPr>
          <p:cNvSpPr/>
          <p:nvPr/>
        </p:nvSpPr>
        <p:spPr>
          <a:xfrm>
            <a:off x="8398962" y="4861279"/>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h2</a:t>
            </a:r>
            <a:endParaRPr kumimoji="1" lang="ko-Kore-KR" altLang="en-US" sz="1100" dirty="0">
              <a:ln>
                <a:solidFill>
                  <a:sysClr val="windowText" lastClr="000000"/>
                </a:solidFill>
              </a:ln>
              <a:solidFill>
                <a:sysClr val="windowText" lastClr="000000"/>
              </a:solidFill>
            </a:endParaRPr>
          </a:p>
        </p:txBody>
      </p:sp>
      <p:sp>
        <p:nvSpPr>
          <p:cNvPr id="43" name="직사각형 42">
            <a:extLst>
              <a:ext uri="{FF2B5EF4-FFF2-40B4-BE49-F238E27FC236}">
                <a16:creationId xmlns:a16="http://schemas.microsoft.com/office/drawing/2014/main" id="{EA795018-1B4F-704F-8BAF-BF6859E1E6D9}"/>
              </a:ext>
            </a:extLst>
          </p:cNvPr>
          <p:cNvSpPr/>
          <p:nvPr/>
        </p:nvSpPr>
        <p:spPr>
          <a:xfrm>
            <a:off x="8483344" y="1287395"/>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h4</a:t>
            </a:r>
            <a:endParaRPr kumimoji="1" lang="ko-Kore-KR" altLang="en-US" sz="1100" dirty="0">
              <a:ln>
                <a:solidFill>
                  <a:sysClr val="windowText" lastClr="000000"/>
                </a:solidFill>
              </a:ln>
              <a:solidFill>
                <a:sysClr val="windowText" lastClr="000000"/>
              </a:solidFill>
            </a:endParaRPr>
          </a:p>
        </p:txBody>
      </p:sp>
      <p:sp>
        <p:nvSpPr>
          <p:cNvPr id="45" name="직사각형 44">
            <a:extLst>
              <a:ext uri="{FF2B5EF4-FFF2-40B4-BE49-F238E27FC236}">
                <a16:creationId xmlns:a16="http://schemas.microsoft.com/office/drawing/2014/main" id="{EAD758C7-798A-CC4E-BAFD-1112D308F982}"/>
              </a:ext>
            </a:extLst>
          </p:cNvPr>
          <p:cNvSpPr/>
          <p:nvPr/>
        </p:nvSpPr>
        <p:spPr>
          <a:xfrm>
            <a:off x="7790924" y="3258558"/>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6" name="직사각형 45">
            <a:extLst>
              <a:ext uri="{FF2B5EF4-FFF2-40B4-BE49-F238E27FC236}">
                <a16:creationId xmlns:a16="http://schemas.microsoft.com/office/drawing/2014/main" id="{B608A67D-D3D9-4A43-829B-B43F4F6F6421}"/>
              </a:ext>
            </a:extLst>
          </p:cNvPr>
          <p:cNvSpPr/>
          <p:nvPr/>
        </p:nvSpPr>
        <p:spPr>
          <a:xfrm>
            <a:off x="8510197" y="3258558"/>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7" name="직사각형 46">
            <a:extLst>
              <a:ext uri="{FF2B5EF4-FFF2-40B4-BE49-F238E27FC236}">
                <a16:creationId xmlns:a16="http://schemas.microsoft.com/office/drawing/2014/main" id="{BD2BD744-A7DB-8946-8762-EE16AE252805}"/>
              </a:ext>
            </a:extLst>
          </p:cNvPr>
          <p:cNvSpPr/>
          <p:nvPr/>
        </p:nvSpPr>
        <p:spPr>
          <a:xfrm>
            <a:off x="8105782" y="2705904"/>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8" name="직사각형 47">
            <a:extLst>
              <a:ext uri="{FF2B5EF4-FFF2-40B4-BE49-F238E27FC236}">
                <a16:creationId xmlns:a16="http://schemas.microsoft.com/office/drawing/2014/main" id="{FA5FB950-3A18-3849-85B3-59075479954E}"/>
              </a:ext>
            </a:extLst>
          </p:cNvPr>
          <p:cNvSpPr/>
          <p:nvPr/>
        </p:nvSpPr>
        <p:spPr>
          <a:xfrm>
            <a:off x="9302851" y="3221850"/>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9" name="직사각형 48">
            <a:extLst>
              <a:ext uri="{FF2B5EF4-FFF2-40B4-BE49-F238E27FC236}">
                <a16:creationId xmlns:a16="http://schemas.microsoft.com/office/drawing/2014/main" id="{D7E9AA87-F0C1-0D45-8C6B-D5434B4B6072}"/>
              </a:ext>
            </a:extLst>
          </p:cNvPr>
          <p:cNvSpPr/>
          <p:nvPr/>
        </p:nvSpPr>
        <p:spPr>
          <a:xfrm>
            <a:off x="10022124" y="3221850"/>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0" name="직사각형 49">
            <a:extLst>
              <a:ext uri="{FF2B5EF4-FFF2-40B4-BE49-F238E27FC236}">
                <a16:creationId xmlns:a16="http://schemas.microsoft.com/office/drawing/2014/main" id="{E3956138-F9C7-D647-8CC2-15A8A3F4D65D}"/>
              </a:ext>
            </a:extLst>
          </p:cNvPr>
          <p:cNvSpPr/>
          <p:nvPr/>
        </p:nvSpPr>
        <p:spPr>
          <a:xfrm>
            <a:off x="9617709" y="2669196"/>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1" name="직사각형 50">
            <a:extLst>
              <a:ext uri="{FF2B5EF4-FFF2-40B4-BE49-F238E27FC236}">
                <a16:creationId xmlns:a16="http://schemas.microsoft.com/office/drawing/2014/main" id="{F24C18B4-7AEE-F141-83DE-B63A1090A2F5}"/>
              </a:ext>
            </a:extLst>
          </p:cNvPr>
          <p:cNvSpPr/>
          <p:nvPr/>
        </p:nvSpPr>
        <p:spPr>
          <a:xfrm>
            <a:off x="10738641" y="317116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2" name="직사각형 51">
            <a:extLst>
              <a:ext uri="{FF2B5EF4-FFF2-40B4-BE49-F238E27FC236}">
                <a16:creationId xmlns:a16="http://schemas.microsoft.com/office/drawing/2014/main" id="{0C770199-AC1D-5B42-A986-8A3DA5B195FB}"/>
              </a:ext>
            </a:extLst>
          </p:cNvPr>
          <p:cNvSpPr/>
          <p:nvPr/>
        </p:nvSpPr>
        <p:spPr>
          <a:xfrm>
            <a:off x="11457914" y="317116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3" name="직사각형 52">
            <a:extLst>
              <a:ext uri="{FF2B5EF4-FFF2-40B4-BE49-F238E27FC236}">
                <a16:creationId xmlns:a16="http://schemas.microsoft.com/office/drawing/2014/main" id="{7BDE37A0-8C2E-B549-8DC5-DEFAFC4761C4}"/>
              </a:ext>
            </a:extLst>
          </p:cNvPr>
          <p:cNvSpPr/>
          <p:nvPr/>
        </p:nvSpPr>
        <p:spPr>
          <a:xfrm>
            <a:off x="11053499" y="2618511"/>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4" name="직사각형 53">
            <a:extLst>
              <a:ext uri="{FF2B5EF4-FFF2-40B4-BE49-F238E27FC236}">
                <a16:creationId xmlns:a16="http://schemas.microsoft.com/office/drawing/2014/main" id="{62909335-279F-3444-81F4-6E5D6D31E19D}"/>
              </a:ext>
            </a:extLst>
          </p:cNvPr>
          <p:cNvSpPr/>
          <p:nvPr/>
        </p:nvSpPr>
        <p:spPr>
          <a:xfrm>
            <a:off x="8380116" y="1906576"/>
            <a:ext cx="670832" cy="298229"/>
          </a:xfrm>
          <a:prstGeom prst="rect">
            <a:avLst/>
          </a:prstGeom>
          <a:solidFill>
            <a:srgbClr val="F7CC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err="1">
                <a:ln>
                  <a:solidFill>
                    <a:sysClr val="windowText" lastClr="000000"/>
                  </a:solidFill>
                </a:ln>
                <a:solidFill>
                  <a:sysClr val="windowText" lastClr="000000"/>
                </a:solidFill>
              </a:rPr>
              <a:t>concat</a:t>
            </a:r>
            <a:endParaRPr kumimoji="1" lang="ko-Kore-KR" altLang="en-US" sz="1100" dirty="0">
              <a:ln>
                <a:solidFill>
                  <a:sysClr val="windowText" lastClr="000000"/>
                </a:solidFill>
              </a:ln>
              <a:solidFill>
                <a:sysClr val="windowText" lastClr="000000"/>
              </a:solidFill>
            </a:endParaRPr>
          </a:p>
        </p:txBody>
      </p:sp>
      <p:sp>
        <p:nvSpPr>
          <p:cNvPr id="55" name="TextBox 54">
            <a:extLst>
              <a:ext uri="{FF2B5EF4-FFF2-40B4-BE49-F238E27FC236}">
                <a16:creationId xmlns:a16="http://schemas.microsoft.com/office/drawing/2014/main" id="{16BCA655-730A-4242-B4B3-CE10D69CF87F}"/>
              </a:ext>
            </a:extLst>
          </p:cNvPr>
          <p:cNvSpPr txBox="1"/>
          <p:nvPr/>
        </p:nvSpPr>
        <p:spPr>
          <a:xfrm>
            <a:off x="8510197" y="4993017"/>
            <a:ext cx="1236236" cy="215444"/>
          </a:xfrm>
          <a:prstGeom prst="rect">
            <a:avLst/>
          </a:prstGeom>
          <a:noFill/>
        </p:spPr>
        <p:txBody>
          <a:bodyPr wrap="none" rtlCol="0">
            <a:spAutoFit/>
          </a:bodyPr>
          <a:lstStyle/>
          <a:p>
            <a:r>
              <a:rPr kumimoji="1" lang="en-US" altLang="ko-Kore-KR" sz="800" dirty="0"/>
              <a:t>normal cell 2</a:t>
            </a:r>
            <a:r>
              <a:rPr kumimoji="1" lang="ko-KR" altLang="en-US" sz="800" dirty="0"/>
              <a:t>번의 </a:t>
            </a:r>
            <a:r>
              <a:rPr kumimoji="1" lang="en-US" altLang="ko-KR" sz="800" dirty="0"/>
              <a:t>output</a:t>
            </a:r>
            <a:endParaRPr kumimoji="1" lang="ko-Kore-KR" altLang="en-US" sz="800" dirty="0"/>
          </a:p>
        </p:txBody>
      </p:sp>
      <p:sp>
        <p:nvSpPr>
          <p:cNvPr id="57" name="TextBox 56">
            <a:extLst>
              <a:ext uri="{FF2B5EF4-FFF2-40B4-BE49-F238E27FC236}">
                <a16:creationId xmlns:a16="http://schemas.microsoft.com/office/drawing/2014/main" id="{9CFF9A97-D513-2941-B9BA-CAB67D6608C1}"/>
              </a:ext>
            </a:extLst>
          </p:cNvPr>
          <p:cNvSpPr txBox="1"/>
          <p:nvPr/>
        </p:nvSpPr>
        <p:spPr>
          <a:xfrm>
            <a:off x="8510197" y="4241671"/>
            <a:ext cx="1236236" cy="215444"/>
          </a:xfrm>
          <a:prstGeom prst="rect">
            <a:avLst/>
          </a:prstGeom>
          <a:noFill/>
        </p:spPr>
        <p:txBody>
          <a:bodyPr wrap="none" rtlCol="0">
            <a:spAutoFit/>
          </a:bodyPr>
          <a:lstStyle/>
          <a:p>
            <a:r>
              <a:rPr kumimoji="1" lang="en-US" altLang="ko-Kore-KR" sz="800" dirty="0"/>
              <a:t>normal cell 3</a:t>
            </a:r>
            <a:r>
              <a:rPr kumimoji="1" lang="ko-KR" altLang="en-US" sz="800" dirty="0"/>
              <a:t>번의 </a:t>
            </a:r>
            <a:r>
              <a:rPr kumimoji="1" lang="en-US" altLang="ko-KR" sz="800" dirty="0"/>
              <a:t>output</a:t>
            </a:r>
            <a:endParaRPr kumimoji="1" lang="ko-Kore-KR" altLang="en-US" sz="800" dirty="0"/>
          </a:p>
        </p:txBody>
      </p:sp>
      <p:pic>
        <p:nvPicPr>
          <p:cNvPr id="58" name="그림 57">
            <a:extLst>
              <a:ext uri="{FF2B5EF4-FFF2-40B4-BE49-F238E27FC236}">
                <a16:creationId xmlns:a16="http://schemas.microsoft.com/office/drawing/2014/main" id="{BE5A1505-885D-B845-96F4-7BAA140520FD}"/>
              </a:ext>
            </a:extLst>
          </p:cNvPr>
          <p:cNvPicPr>
            <a:picLocks noChangeAspect="1"/>
          </p:cNvPicPr>
          <p:nvPr/>
        </p:nvPicPr>
        <p:blipFill>
          <a:blip r:embed="rId3"/>
          <a:stretch>
            <a:fillRect/>
          </a:stretch>
        </p:blipFill>
        <p:spPr>
          <a:xfrm>
            <a:off x="107646" y="1410293"/>
            <a:ext cx="1373705" cy="1933931"/>
          </a:xfrm>
          <a:prstGeom prst="rect">
            <a:avLst/>
          </a:prstGeom>
        </p:spPr>
      </p:pic>
      <p:sp>
        <p:nvSpPr>
          <p:cNvPr id="59" name="타원 58">
            <a:extLst>
              <a:ext uri="{FF2B5EF4-FFF2-40B4-BE49-F238E27FC236}">
                <a16:creationId xmlns:a16="http://schemas.microsoft.com/office/drawing/2014/main" id="{CA24E6F2-9C53-A84B-9433-FDFF55D4EA02}"/>
              </a:ext>
            </a:extLst>
          </p:cNvPr>
          <p:cNvSpPr/>
          <p:nvPr/>
        </p:nvSpPr>
        <p:spPr>
          <a:xfrm>
            <a:off x="9015112" y="2346358"/>
            <a:ext cx="1692220" cy="158139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61" name="직선 화살표 연결선 60">
            <a:extLst>
              <a:ext uri="{FF2B5EF4-FFF2-40B4-BE49-F238E27FC236}">
                <a16:creationId xmlns:a16="http://schemas.microsoft.com/office/drawing/2014/main" id="{314989B5-12B0-0141-9B63-4FCD65DF487B}"/>
              </a:ext>
            </a:extLst>
          </p:cNvPr>
          <p:cNvCxnSpPr>
            <a:cxnSpLocks/>
            <a:stCxn id="11" idx="2"/>
            <a:endCxn id="59" idx="0"/>
          </p:cNvCxnSpPr>
          <p:nvPr/>
        </p:nvCxnSpPr>
        <p:spPr>
          <a:xfrm>
            <a:off x="4519836" y="1571422"/>
            <a:ext cx="5341386" cy="774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06C0478-EBCB-6B4A-9C84-1C9BADEED95B}"/>
              </a:ext>
            </a:extLst>
          </p:cNvPr>
          <p:cNvSpPr txBox="1"/>
          <p:nvPr/>
        </p:nvSpPr>
        <p:spPr>
          <a:xfrm>
            <a:off x="3961342" y="4087783"/>
            <a:ext cx="2593595" cy="369332"/>
          </a:xfrm>
          <a:prstGeom prst="rect">
            <a:avLst/>
          </a:prstGeom>
          <a:noFill/>
        </p:spPr>
        <p:txBody>
          <a:bodyPr wrap="none" rtlCol="0">
            <a:spAutoFit/>
          </a:bodyPr>
          <a:lstStyle/>
          <a:p>
            <a:r>
              <a:rPr kumimoji="1" lang="en-US" altLang="ko-Kore-KR" dirty="0"/>
              <a:t>1. select one hidden state</a:t>
            </a:r>
            <a:endParaRPr kumimoji="1" lang="ko-Kore-KR" altLang="en-US" dirty="0"/>
          </a:p>
        </p:txBody>
      </p:sp>
      <p:cxnSp>
        <p:nvCxnSpPr>
          <p:cNvPr id="65" name="구부러진 연결선[U] 64">
            <a:extLst>
              <a:ext uri="{FF2B5EF4-FFF2-40B4-BE49-F238E27FC236}">
                <a16:creationId xmlns:a16="http://schemas.microsoft.com/office/drawing/2014/main" id="{103F353A-0845-3047-B77F-83FC97AFF204}"/>
              </a:ext>
            </a:extLst>
          </p:cNvPr>
          <p:cNvCxnSpPr>
            <a:cxnSpLocks/>
            <a:stCxn id="40" idx="1"/>
            <a:endCxn id="37" idx="2"/>
          </p:cNvCxnSpPr>
          <p:nvPr/>
        </p:nvCxnSpPr>
        <p:spPr>
          <a:xfrm rot="10800000">
            <a:off x="6543865" y="3578115"/>
            <a:ext cx="1855099" cy="652623"/>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684FC74-AC9B-1647-839E-5A5E47A89B22}"/>
              </a:ext>
            </a:extLst>
          </p:cNvPr>
          <p:cNvSpPr txBox="1"/>
          <p:nvPr/>
        </p:nvSpPr>
        <p:spPr>
          <a:xfrm>
            <a:off x="3950197" y="4473028"/>
            <a:ext cx="2901051" cy="369332"/>
          </a:xfrm>
          <a:prstGeom prst="rect">
            <a:avLst/>
          </a:prstGeom>
          <a:noFill/>
        </p:spPr>
        <p:txBody>
          <a:bodyPr wrap="none" rtlCol="0">
            <a:spAutoFit/>
          </a:bodyPr>
          <a:lstStyle/>
          <a:p>
            <a:r>
              <a:rPr kumimoji="1" lang="en-US" altLang="ko-Kore-KR" dirty="0"/>
              <a:t>2. select second hidden state</a:t>
            </a:r>
            <a:endParaRPr kumimoji="1" lang="ko-Kore-KR" altLang="en-US" dirty="0"/>
          </a:p>
        </p:txBody>
      </p:sp>
      <p:cxnSp>
        <p:nvCxnSpPr>
          <p:cNvPr id="69" name="구부러진 연결선[U] 68">
            <a:extLst>
              <a:ext uri="{FF2B5EF4-FFF2-40B4-BE49-F238E27FC236}">
                <a16:creationId xmlns:a16="http://schemas.microsoft.com/office/drawing/2014/main" id="{7F17B2B6-C2CB-FF4A-A061-E3D72A89BA42}"/>
              </a:ext>
            </a:extLst>
          </p:cNvPr>
          <p:cNvCxnSpPr>
            <a:stCxn id="42" idx="1"/>
            <a:endCxn id="38" idx="2"/>
          </p:cNvCxnSpPr>
          <p:nvPr/>
        </p:nvCxnSpPr>
        <p:spPr>
          <a:xfrm rot="10800000">
            <a:off x="7263138" y="3578114"/>
            <a:ext cx="1135825" cy="1432280"/>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C716FF1-BF86-7E45-9572-AA488F10A367}"/>
              </a:ext>
            </a:extLst>
          </p:cNvPr>
          <p:cNvSpPr txBox="1"/>
          <p:nvPr/>
        </p:nvSpPr>
        <p:spPr>
          <a:xfrm>
            <a:off x="3957670" y="4858201"/>
            <a:ext cx="3888180" cy="369332"/>
          </a:xfrm>
          <a:prstGeom prst="rect">
            <a:avLst/>
          </a:prstGeom>
          <a:noFill/>
        </p:spPr>
        <p:txBody>
          <a:bodyPr wrap="none" rtlCol="0">
            <a:spAutoFit/>
          </a:bodyPr>
          <a:lstStyle/>
          <a:p>
            <a:r>
              <a:rPr kumimoji="1" lang="en-US" altLang="ko-Kore-KR" dirty="0"/>
              <a:t>3. select operation for first hidden state</a:t>
            </a:r>
            <a:endParaRPr kumimoji="1" lang="ko-Kore-KR" altLang="en-US" dirty="0"/>
          </a:p>
        </p:txBody>
      </p:sp>
      <p:sp>
        <p:nvSpPr>
          <p:cNvPr id="71" name="TextBox 70">
            <a:extLst>
              <a:ext uri="{FF2B5EF4-FFF2-40B4-BE49-F238E27FC236}">
                <a16:creationId xmlns:a16="http://schemas.microsoft.com/office/drawing/2014/main" id="{76BDEBCB-F8DF-D942-B585-5503A1BBB9FB}"/>
              </a:ext>
            </a:extLst>
          </p:cNvPr>
          <p:cNvSpPr txBox="1"/>
          <p:nvPr/>
        </p:nvSpPr>
        <p:spPr>
          <a:xfrm>
            <a:off x="6330276" y="3187224"/>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ore-KR" sz="1200" dirty="0"/>
              <a:t>3x3</a:t>
            </a:r>
            <a:endParaRPr kumimoji="1" lang="ko-Kore-KR" altLang="en-US" sz="1200" dirty="0"/>
          </a:p>
        </p:txBody>
      </p:sp>
      <p:sp>
        <p:nvSpPr>
          <p:cNvPr id="72" name="TextBox 71">
            <a:extLst>
              <a:ext uri="{FF2B5EF4-FFF2-40B4-BE49-F238E27FC236}">
                <a16:creationId xmlns:a16="http://schemas.microsoft.com/office/drawing/2014/main" id="{6F331C43-DD45-4E4F-9AE0-F01DBB1ED3FA}"/>
              </a:ext>
            </a:extLst>
          </p:cNvPr>
          <p:cNvSpPr txBox="1"/>
          <p:nvPr/>
        </p:nvSpPr>
        <p:spPr>
          <a:xfrm>
            <a:off x="7111717" y="3301114"/>
            <a:ext cx="300082" cy="276999"/>
          </a:xfrm>
          <a:prstGeom prst="rect">
            <a:avLst/>
          </a:prstGeom>
          <a:noFill/>
        </p:spPr>
        <p:txBody>
          <a:bodyPr wrap="none" rtlCol="0">
            <a:spAutoFit/>
          </a:bodyPr>
          <a:lstStyle/>
          <a:p>
            <a:r>
              <a:rPr kumimoji="1" lang="en-US" altLang="ko-Kore-KR" sz="1200" dirty="0"/>
              <a:t>id</a:t>
            </a:r>
            <a:endParaRPr kumimoji="1" lang="ko-Kore-KR" altLang="en-US" sz="1200" dirty="0"/>
          </a:p>
        </p:txBody>
      </p:sp>
      <p:sp>
        <p:nvSpPr>
          <p:cNvPr id="73" name="TextBox 72">
            <a:extLst>
              <a:ext uri="{FF2B5EF4-FFF2-40B4-BE49-F238E27FC236}">
                <a16:creationId xmlns:a16="http://schemas.microsoft.com/office/drawing/2014/main" id="{2346B7FA-A4B9-8040-8DD0-BD59DFA0D462}"/>
              </a:ext>
            </a:extLst>
          </p:cNvPr>
          <p:cNvSpPr txBox="1"/>
          <p:nvPr/>
        </p:nvSpPr>
        <p:spPr>
          <a:xfrm>
            <a:off x="3955998" y="5243374"/>
            <a:ext cx="4190955" cy="369332"/>
          </a:xfrm>
          <a:prstGeom prst="rect">
            <a:avLst/>
          </a:prstGeom>
          <a:noFill/>
        </p:spPr>
        <p:txBody>
          <a:bodyPr wrap="none" rtlCol="0">
            <a:spAutoFit/>
          </a:bodyPr>
          <a:lstStyle/>
          <a:p>
            <a:r>
              <a:rPr kumimoji="1" lang="en-US" altLang="ko-Kore-KR" dirty="0"/>
              <a:t>4. select operation for second hidden state</a:t>
            </a:r>
            <a:endParaRPr kumimoji="1" lang="ko-Kore-KR" altLang="en-US" dirty="0"/>
          </a:p>
        </p:txBody>
      </p:sp>
      <p:sp>
        <p:nvSpPr>
          <p:cNvPr id="74" name="TextBox 73">
            <a:extLst>
              <a:ext uri="{FF2B5EF4-FFF2-40B4-BE49-F238E27FC236}">
                <a16:creationId xmlns:a16="http://schemas.microsoft.com/office/drawing/2014/main" id="{654E1E37-A5CF-B047-A373-697BF8355E09}"/>
              </a:ext>
            </a:extLst>
          </p:cNvPr>
          <p:cNvSpPr txBox="1"/>
          <p:nvPr/>
        </p:nvSpPr>
        <p:spPr>
          <a:xfrm>
            <a:off x="3950197" y="5623008"/>
            <a:ext cx="4091826" cy="369332"/>
          </a:xfrm>
          <a:prstGeom prst="rect">
            <a:avLst/>
          </a:prstGeom>
          <a:noFill/>
        </p:spPr>
        <p:txBody>
          <a:bodyPr wrap="none" rtlCol="0">
            <a:spAutoFit/>
          </a:bodyPr>
          <a:lstStyle/>
          <a:p>
            <a:r>
              <a:rPr kumimoji="1" lang="en-US" altLang="ko-Kore-KR" dirty="0"/>
              <a:t>5. select method to combine hidden state</a:t>
            </a:r>
            <a:endParaRPr kumimoji="1" lang="ko-Kore-KR" altLang="en-US" dirty="0"/>
          </a:p>
        </p:txBody>
      </p:sp>
      <p:sp>
        <p:nvSpPr>
          <p:cNvPr id="75" name="TextBox 74">
            <a:extLst>
              <a:ext uri="{FF2B5EF4-FFF2-40B4-BE49-F238E27FC236}">
                <a16:creationId xmlns:a16="http://schemas.microsoft.com/office/drawing/2014/main" id="{4DD5800A-75AA-6847-A3F1-139A18B6A577}"/>
              </a:ext>
            </a:extLst>
          </p:cNvPr>
          <p:cNvSpPr txBox="1"/>
          <p:nvPr/>
        </p:nvSpPr>
        <p:spPr>
          <a:xfrm>
            <a:off x="6641896" y="2734993"/>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cxnSp>
        <p:nvCxnSpPr>
          <p:cNvPr id="77" name="직선 화살표 연결선 76">
            <a:extLst>
              <a:ext uri="{FF2B5EF4-FFF2-40B4-BE49-F238E27FC236}">
                <a16:creationId xmlns:a16="http://schemas.microsoft.com/office/drawing/2014/main" id="{8AE86614-11A0-DF4C-9C60-E6B3D9F4EEBE}"/>
              </a:ext>
            </a:extLst>
          </p:cNvPr>
          <p:cNvCxnSpPr>
            <a:stCxn id="75" idx="0"/>
          </p:cNvCxnSpPr>
          <p:nvPr/>
        </p:nvCxnSpPr>
        <p:spPr>
          <a:xfrm flipV="1">
            <a:off x="6851248" y="2204805"/>
            <a:ext cx="1841060" cy="530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95ABE2F9-FB21-3C46-968E-EBFEE691C745}"/>
              </a:ext>
            </a:extLst>
          </p:cNvPr>
          <p:cNvCxnSpPr>
            <a:cxnSpLocks/>
            <a:stCxn id="47" idx="0"/>
            <a:endCxn id="54" idx="2"/>
          </p:cNvCxnSpPr>
          <p:nvPr/>
        </p:nvCxnSpPr>
        <p:spPr>
          <a:xfrm flipV="1">
            <a:off x="8337970" y="2204805"/>
            <a:ext cx="377562" cy="501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6731E80C-4815-4840-A064-9400F9B2A908}"/>
              </a:ext>
            </a:extLst>
          </p:cNvPr>
          <p:cNvCxnSpPr>
            <a:cxnSpLocks/>
            <a:stCxn id="50" idx="0"/>
            <a:endCxn id="54" idx="2"/>
          </p:cNvCxnSpPr>
          <p:nvPr/>
        </p:nvCxnSpPr>
        <p:spPr>
          <a:xfrm flipH="1" flipV="1">
            <a:off x="8715532" y="2204805"/>
            <a:ext cx="1134365" cy="464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BEA565F6-81AF-254C-92A8-9081DB86BB4D}"/>
              </a:ext>
            </a:extLst>
          </p:cNvPr>
          <p:cNvCxnSpPr>
            <a:cxnSpLocks/>
            <a:stCxn id="53" idx="0"/>
            <a:endCxn id="54" idx="2"/>
          </p:cNvCxnSpPr>
          <p:nvPr/>
        </p:nvCxnSpPr>
        <p:spPr>
          <a:xfrm flipH="1" flipV="1">
            <a:off x="8715532" y="2204805"/>
            <a:ext cx="2570155" cy="413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A2957A93-AF7D-0349-A7C9-F2767F61B5D8}"/>
              </a:ext>
            </a:extLst>
          </p:cNvPr>
          <p:cNvCxnSpPr>
            <a:cxnSpLocks/>
            <a:stCxn id="54" idx="0"/>
            <a:endCxn id="43" idx="2"/>
          </p:cNvCxnSpPr>
          <p:nvPr/>
        </p:nvCxnSpPr>
        <p:spPr>
          <a:xfrm flipV="1">
            <a:off x="8715532" y="1585624"/>
            <a:ext cx="0" cy="320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4FF2B55-50A9-334F-97B7-778910693FEF}"/>
              </a:ext>
            </a:extLst>
          </p:cNvPr>
          <p:cNvSpPr txBox="1"/>
          <p:nvPr/>
        </p:nvSpPr>
        <p:spPr>
          <a:xfrm>
            <a:off x="7803455" y="3186180"/>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ore-KR" sz="1200" dirty="0"/>
              <a:t>3x3</a:t>
            </a:r>
            <a:endParaRPr kumimoji="1" lang="ko-Kore-KR" altLang="en-US" sz="1200" dirty="0"/>
          </a:p>
        </p:txBody>
      </p:sp>
      <p:sp>
        <p:nvSpPr>
          <p:cNvPr id="64" name="TextBox 63">
            <a:extLst>
              <a:ext uri="{FF2B5EF4-FFF2-40B4-BE49-F238E27FC236}">
                <a16:creationId xmlns:a16="http://schemas.microsoft.com/office/drawing/2014/main" id="{ACD3FD8F-7B6E-5E4C-8096-78D0488D8CA9}"/>
              </a:ext>
            </a:extLst>
          </p:cNvPr>
          <p:cNvSpPr txBox="1"/>
          <p:nvPr/>
        </p:nvSpPr>
        <p:spPr>
          <a:xfrm>
            <a:off x="8539089" y="3194325"/>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R" sz="1200" dirty="0"/>
              <a:t>5</a:t>
            </a:r>
            <a:r>
              <a:rPr kumimoji="1" lang="en-US" altLang="ko-Kore-KR" sz="1200" dirty="0"/>
              <a:t>x</a:t>
            </a:r>
            <a:r>
              <a:rPr kumimoji="1" lang="en-US" altLang="ko-KR" sz="1200" dirty="0"/>
              <a:t>5</a:t>
            </a:r>
            <a:endParaRPr kumimoji="1" lang="ko-Kore-KR" altLang="en-US" sz="1200" dirty="0"/>
          </a:p>
        </p:txBody>
      </p:sp>
      <p:cxnSp>
        <p:nvCxnSpPr>
          <p:cNvPr id="66" name="구부러진 연결선[U] 65">
            <a:extLst>
              <a:ext uri="{FF2B5EF4-FFF2-40B4-BE49-F238E27FC236}">
                <a16:creationId xmlns:a16="http://schemas.microsoft.com/office/drawing/2014/main" id="{7B8A3D78-1E6D-5D44-ABBA-C60733A1F2E8}"/>
              </a:ext>
            </a:extLst>
          </p:cNvPr>
          <p:cNvCxnSpPr>
            <a:cxnSpLocks/>
            <a:stCxn id="40" idx="1"/>
            <a:endCxn id="62" idx="2"/>
          </p:cNvCxnSpPr>
          <p:nvPr/>
        </p:nvCxnSpPr>
        <p:spPr>
          <a:xfrm rot="10800000">
            <a:off x="8007999" y="3647845"/>
            <a:ext cx="390965" cy="58289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932585C0-F18E-FC4D-B71C-914EECB6A71F}"/>
              </a:ext>
            </a:extLst>
          </p:cNvPr>
          <p:cNvCxnSpPr>
            <a:cxnSpLocks/>
            <a:stCxn id="42" idx="3"/>
            <a:endCxn id="64" idx="2"/>
          </p:cNvCxnSpPr>
          <p:nvPr/>
        </p:nvCxnSpPr>
        <p:spPr>
          <a:xfrm flipH="1" flipV="1">
            <a:off x="8743632" y="3655990"/>
            <a:ext cx="119705" cy="1354404"/>
          </a:xfrm>
          <a:prstGeom prst="curvedConnector4">
            <a:avLst>
              <a:gd name="adj1" fmla="val -190969"/>
              <a:gd name="adj2" fmla="val 8309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6D27081-5874-0646-93DE-24B81F6E42F7}"/>
              </a:ext>
            </a:extLst>
          </p:cNvPr>
          <p:cNvSpPr txBox="1"/>
          <p:nvPr/>
        </p:nvSpPr>
        <p:spPr>
          <a:xfrm>
            <a:off x="8120385" y="2711764"/>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sp>
        <p:nvSpPr>
          <p:cNvPr id="79" name="TextBox 78">
            <a:extLst>
              <a:ext uri="{FF2B5EF4-FFF2-40B4-BE49-F238E27FC236}">
                <a16:creationId xmlns:a16="http://schemas.microsoft.com/office/drawing/2014/main" id="{2BFAE9C2-DB4C-DB49-AAA5-FE42F703A3E6}"/>
              </a:ext>
            </a:extLst>
          </p:cNvPr>
          <p:cNvSpPr txBox="1"/>
          <p:nvPr/>
        </p:nvSpPr>
        <p:spPr>
          <a:xfrm>
            <a:off x="9334940" y="3136850"/>
            <a:ext cx="409086" cy="461665"/>
          </a:xfrm>
          <a:prstGeom prst="rect">
            <a:avLst/>
          </a:prstGeom>
          <a:noFill/>
        </p:spPr>
        <p:txBody>
          <a:bodyPr wrap="none" rtlCol="0">
            <a:spAutoFit/>
          </a:bodyPr>
          <a:lstStyle/>
          <a:p>
            <a:r>
              <a:rPr kumimoji="1" lang="en-US" altLang="ko-Kore-KR" sz="1200" dirty="0"/>
              <a:t>avg</a:t>
            </a:r>
          </a:p>
          <a:p>
            <a:r>
              <a:rPr kumimoji="1" lang="en-US" altLang="ko-Kore-KR" sz="1200" dirty="0"/>
              <a:t>3x3</a:t>
            </a:r>
            <a:endParaRPr kumimoji="1" lang="ko-Kore-KR" altLang="en-US" sz="1200" dirty="0"/>
          </a:p>
        </p:txBody>
      </p:sp>
      <p:sp>
        <p:nvSpPr>
          <p:cNvPr id="81" name="TextBox 80">
            <a:extLst>
              <a:ext uri="{FF2B5EF4-FFF2-40B4-BE49-F238E27FC236}">
                <a16:creationId xmlns:a16="http://schemas.microsoft.com/office/drawing/2014/main" id="{87B93ED5-6146-9F4B-9153-9B04668D45EB}"/>
              </a:ext>
            </a:extLst>
          </p:cNvPr>
          <p:cNvSpPr txBox="1"/>
          <p:nvPr/>
        </p:nvSpPr>
        <p:spPr>
          <a:xfrm>
            <a:off x="10070574" y="3144995"/>
            <a:ext cx="409086" cy="461665"/>
          </a:xfrm>
          <a:prstGeom prst="rect">
            <a:avLst/>
          </a:prstGeom>
          <a:noFill/>
        </p:spPr>
        <p:txBody>
          <a:bodyPr wrap="none" rtlCol="0">
            <a:spAutoFit/>
          </a:bodyPr>
          <a:lstStyle/>
          <a:p>
            <a:r>
              <a:rPr kumimoji="1" lang="en-US" altLang="ko-Kore-KR" sz="1200" dirty="0"/>
              <a:t>avg</a:t>
            </a:r>
          </a:p>
          <a:p>
            <a:r>
              <a:rPr kumimoji="1" lang="en-US" altLang="ko-Kore-KR" sz="1200" dirty="0"/>
              <a:t>3x3</a:t>
            </a:r>
            <a:endParaRPr kumimoji="1" lang="ko-Kore-KR" altLang="en-US" sz="1200" dirty="0"/>
          </a:p>
        </p:txBody>
      </p:sp>
      <p:sp>
        <p:nvSpPr>
          <p:cNvPr id="83" name="TextBox 82">
            <a:extLst>
              <a:ext uri="{FF2B5EF4-FFF2-40B4-BE49-F238E27FC236}">
                <a16:creationId xmlns:a16="http://schemas.microsoft.com/office/drawing/2014/main" id="{0DFBCC9B-CA09-434A-A39D-AF70037DD535}"/>
              </a:ext>
            </a:extLst>
          </p:cNvPr>
          <p:cNvSpPr txBox="1"/>
          <p:nvPr/>
        </p:nvSpPr>
        <p:spPr>
          <a:xfrm>
            <a:off x="9651870" y="2662434"/>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cxnSp>
        <p:nvCxnSpPr>
          <p:cNvPr id="84" name="구부러진 연결선[U] 83">
            <a:extLst>
              <a:ext uri="{FF2B5EF4-FFF2-40B4-BE49-F238E27FC236}">
                <a16:creationId xmlns:a16="http://schemas.microsoft.com/office/drawing/2014/main" id="{58C78861-6220-F343-A400-206E71504BF5}"/>
              </a:ext>
            </a:extLst>
          </p:cNvPr>
          <p:cNvCxnSpPr>
            <a:cxnSpLocks/>
            <a:endCxn id="79" idx="2"/>
          </p:cNvCxnSpPr>
          <p:nvPr/>
        </p:nvCxnSpPr>
        <p:spPr>
          <a:xfrm flipV="1">
            <a:off x="8903878" y="3598515"/>
            <a:ext cx="635605" cy="621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구부러진 연결선[U] 84">
            <a:extLst>
              <a:ext uri="{FF2B5EF4-FFF2-40B4-BE49-F238E27FC236}">
                <a16:creationId xmlns:a16="http://schemas.microsoft.com/office/drawing/2014/main" id="{1408772B-2A13-FE4F-9DA4-06CBD21F7F1C}"/>
              </a:ext>
            </a:extLst>
          </p:cNvPr>
          <p:cNvCxnSpPr>
            <a:cxnSpLocks/>
            <a:stCxn id="42" idx="3"/>
            <a:endCxn id="81" idx="2"/>
          </p:cNvCxnSpPr>
          <p:nvPr/>
        </p:nvCxnSpPr>
        <p:spPr>
          <a:xfrm flipV="1">
            <a:off x="8863337" y="3606660"/>
            <a:ext cx="1411780" cy="1403734"/>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연결선[R] 85">
            <a:extLst>
              <a:ext uri="{FF2B5EF4-FFF2-40B4-BE49-F238E27FC236}">
                <a16:creationId xmlns:a16="http://schemas.microsoft.com/office/drawing/2014/main" id="{475D8FC2-57FF-F044-A6B0-8D6861E3E349}"/>
              </a:ext>
            </a:extLst>
          </p:cNvPr>
          <p:cNvCxnSpPr>
            <a:cxnSpLocks/>
          </p:cNvCxnSpPr>
          <p:nvPr/>
        </p:nvCxnSpPr>
        <p:spPr>
          <a:xfrm flipH="1" flipV="1">
            <a:off x="6858722" y="3025460"/>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R] 87">
            <a:extLst>
              <a:ext uri="{FF2B5EF4-FFF2-40B4-BE49-F238E27FC236}">
                <a16:creationId xmlns:a16="http://schemas.microsoft.com/office/drawing/2014/main" id="{F5E430BB-799B-EA4A-86C2-DCA2289D35BB}"/>
              </a:ext>
            </a:extLst>
          </p:cNvPr>
          <p:cNvCxnSpPr>
            <a:cxnSpLocks/>
          </p:cNvCxnSpPr>
          <p:nvPr/>
        </p:nvCxnSpPr>
        <p:spPr>
          <a:xfrm flipV="1">
            <a:off x="6543864" y="3025460"/>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직선 연결선[R] 88">
            <a:extLst>
              <a:ext uri="{FF2B5EF4-FFF2-40B4-BE49-F238E27FC236}">
                <a16:creationId xmlns:a16="http://schemas.microsoft.com/office/drawing/2014/main" id="{DB0C7F33-4394-E544-A1DE-24F120DF3F4B}"/>
              </a:ext>
            </a:extLst>
          </p:cNvPr>
          <p:cNvCxnSpPr>
            <a:cxnSpLocks/>
          </p:cNvCxnSpPr>
          <p:nvPr/>
        </p:nvCxnSpPr>
        <p:spPr>
          <a:xfrm flipH="1" flipV="1">
            <a:off x="8331223" y="3003485"/>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직선 연결선[R] 89">
            <a:extLst>
              <a:ext uri="{FF2B5EF4-FFF2-40B4-BE49-F238E27FC236}">
                <a16:creationId xmlns:a16="http://schemas.microsoft.com/office/drawing/2014/main" id="{3232D5DD-666E-1540-B74B-DC4C35C799A6}"/>
              </a:ext>
            </a:extLst>
          </p:cNvPr>
          <p:cNvCxnSpPr>
            <a:cxnSpLocks/>
          </p:cNvCxnSpPr>
          <p:nvPr/>
        </p:nvCxnSpPr>
        <p:spPr>
          <a:xfrm flipV="1">
            <a:off x="8016365" y="3003485"/>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R] 90">
            <a:extLst>
              <a:ext uri="{FF2B5EF4-FFF2-40B4-BE49-F238E27FC236}">
                <a16:creationId xmlns:a16="http://schemas.microsoft.com/office/drawing/2014/main" id="{EE60700C-80EE-2648-A332-0AC45723DC1A}"/>
              </a:ext>
            </a:extLst>
          </p:cNvPr>
          <p:cNvCxnSpPr>
            <a:cxnSpLocks/>
          </p:cNvCxnSpPr>
          <p:nvPr/>
        </p:nvCxnSpPr>
        <p:spPr>
          <a:xfrm flipH="1" flipV="1">
            <a:off x="9847141" y="2967425"/>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직선 연결선[R] 91">
            <a:extLst>
              <a:ext uri="{FF2B5EF4-FFF2-40B4-BE49-F238E27FC236}">
                <a16:creationId xmlns:a16="http://schemas.microsoft.com/office/drawing/2014/main" id="{D30737BF-4FDB-4547-A9FA-F56838F3C16E}"/>
              </a:ext>
            </a:extLst>
          </p:cNvPr>
          <p:cNvCxnSpPr>
            <a:cxnSpLocks/>
          </p:cNvCxnSpPr>
          <p:nvPr/>
        </p:nvCxnSpPr>
        <p:spPr>
          <a:xfrm flipV="1">
            <a:off x="9532283" y="2967425"/>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직선 연결선[R] 92">
            <a:extLst>
              <a:ext uri="{FF2B5EF4-FFF2-40B4-BE49-F238E27FC236}">
                <a16:creationId xmlns:a16="http://schemas.microsoft.com/office/drawing/2014/main" id="{AFE88435-7083-4B49-BCC0-3AE94EF6DC65}"/>
              </a:ext>
            </a:extLst>
          </p:cNvPr>
          <p:cNvCxnSpPr>
            <a:cxnSpLocks/>
          </p:cNvCxnSpPr>
          <p:nvPr/>
        </p:nvCxnSpPr>
        <p:spPr>
          <a:xfrm flipH="1" flipV="1">
            <a:off x="11303610" y="2916740"/>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직선 연결선[R] 93">
            <a:extLst>
              <a:ext uri="{FF2B5EF4-FFF2-40B4-BE49-F238E27FC236}">
                <a16:creationId xmlns:a16="http://schemas.microsoft.com/office/drawing/2014/main" id="{14687163-8950-B847-AA97-E6CA937099E5}"/>
              </a:ext>
            </a:extLst>
          </p:cNvPr>
          <p:cNvCxnSpPr>
            <a:cxnSpLocks/>
          </p:cNvCxnSpPr>
          <p:nvPr/>
        </p:nvCxnSpPr>
        <p:spPr>
          <a:xfrm flipV="1">
            <a:off x="10988752" y="2916740"/>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124FE4EF-A3DF-644C-9895-CCC6C0217363}"/>
              </a:ext>
            </a:extLst>
          </p:cNvPr>
          <p:cNvSpPr/>
          <p:nvPr/>
        </p:nvSpPr>
        <p:spPr>
          <a:xfrm>
            <a:off x="1957862" y="2337357"/>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96" name="TextBox 95">
            <a:extLst>
              <a:ext uri="{FF2B5EF4-FFF2-40B4-BE49-F238E27FC236}">
                <a16:creationId xmlns:a16="http://schemas.microsoft.com/office/drawing/2014/main" id="{77291C8C-D5F8-4E48-8C80-AD08EA057CF1}"/>
              </a:ext>
            </a:extLst>
          </p:cNvPr>
          <p:cNvSpPr txBox="1"/>
          <p:nvPr/>
        </p:nvSpPr>
        <p:spPr>
          <a:xfrm>
            <a:off x="1852849" y="1965579"/>
            <a:ext cx="1525674" cy="276999"/>
          </a:xfrm>
          <a:prstGeom prst="rect">
            <a:avLst/>
          </a:prstGeom>
          <a:noFill/>
        </p:spPr>
        <p:txBody>
          <a:bodyPr wrap="none" rtlCol="0">
            <a:spAutoFit/>
          </a:bodyPr>
          <a:lstStyle/>
          <a:p>
            <a:r>
              <a:rPr kumimoji="1" lang="en-US" altLang="ko-Kore-KR" sz="1200" dirty="0"/>
              <a:t>ex) 4</a:t>
            </a:r>
            <a:r>
              <a:rPr kumimoji="1" lang="ko-KR" altLang="en-US" sz="1200" dirty="0"/>
              <a:t>번째 </a:t>
            </a:r>
            <a:r>
              <a:rPr kumimoji="1" lang="en-US" altLang="ko-KR" sz="1200" dirty="0"/>
              <a:t>normal cell</a:t>
            </a:r>
            <a:endParaRPr kumimoji="1" lang="ko-Kore-KR" altLang="en-US" sz="1200" dirty="0"/>
          </a:p>
        </p:txBody>
      </p:sp>
    </p:spTree>
    <p:extLst>
      <p:ext uri="{BB962C8B-B14F-4D97-AF65-F5344CB8AC3E}">
        <p14:creationId xmlns:p14="http://schemas.microsoft.com/office/powerpoint/2010/main" val="3296399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 name="TextBox 2">
            <a:extLst>
              <a:ext uri="{FF2B5EF4-FFF2-40B4-BE49-F238E27FC236}">
                <a16:creationId xmlns:a16="http://schemas.microsoft.com/office/drawing/2014/main" id="{212A1694-DA59-C34B-B6CD-B88A8342A7B9}"/>
              </a:ext>
            </a:extLst>
          </p:cNvPr>
          <p:cNvSpPr txBox="1"/>
          <p:nvPr/>
        </p:nvSpPr>
        <p:spPr>
          <a:xfrm>
            <a:off x="0" y="1044133"/>
            <a:ext cx="2070503" cy="369332"/>
          </a:xfrm>
          <a:prstGeom prst="rect">
            <a:avLst/>
          </a:prstGeom>
          <a:noFill/>
        </p:spPr>
        <p:txBody>
          <a:bodyPr wrap="none" rtlCol="0">
            <a:spAutoFit/>
          </a:bodyPr>
          <a:lstStyle/>
          <a:p>
            <a:r>
              <a:rPr kumimoji="1" lang="en-US" altLang="ko-Kore-KR" dirty="0"/>
              <a:t>set macro structure </a:t>
            </a:r>
          </a:p>
        </p:txBody>
      </p:sp>
      <p:sp>
        <p:nvSpPr>
          <p:cNvPr id="10" name="TextBox 9">
            <a:extLst>
              <a:ext uri="{FF2B5EF4-FFF2-40B4-BE49-F238E27FC236}">
                <a16:creationId xmlns:a16="http://schemas.microsoft.com/office/drawing/2014/main" id="{8A2923F0-9494-4040-849A-9603C695C2AE}"/>
              </a:ext>
            </a:extLst>
          </p:cNvPr>
          <p:cNvSpPr txBox="1"/>
          <p:nvPr/>
        </p:nvSpPr>
        <p:spPr>
          <a:xfrm>
            <a:off x="2716315" y="148337"/>
            <a:ext cx="1574726" cy="369332"/>
          </a:xfrm>
          <a:prstGeom prst="rect">
            <a:avLst/>
          </a:prstGeom>
          <a:noFill/>
        </p:spPr>
        <p:txBody>
          <a:bodyPr wrap="none" rtlCol="0">
            <a:spAutoFit/>
          </a:bodyPr>
          <a:lstStyle/>
          <a:p>
            <a:r>
              <a:rPr kumimoji="1" lang="en-US" altLang="ko-Kore-KR" dirty="0"/>
              <a:t>controller RNN</a:t>
            </a:r>
          </a:p>
        </p:txBody>
      </p:sp>
      <p:pic>
        <p:nvPicPr>
          <p:cNvPr id="11" name="그림 10">
            <a:extLst>
              <a:ext uri="{FF2B5EF4-FFF2-40B4-BE49-F238E27FC236}">
                <a16:creationId xmlns:a16="http://schemas.microsoft.com/office/drawing/2014/main" id="{9E5A81DC-890E-A64D-AA1C-5F69A3CE1843}"/>
              </a:ext>
            </a:extLst>
          </p:cNvPr>
          <p:cNvPicPr>
            <a:picLocks noChangeAspect="1"/>
          </p:cNvPicPr>
          <p:nvPr/>
        </p:nvPicPr>
        <p:blipFill>
          <a:blip r:embed="rId2"/>
          <a:stretch>
            <a:fillRect/>
          </a:stretch>
        </p:blipFill>
        <p:spPr>
          <a:xfrm>
            <a:off x="2340524" y="447436"/>
            <a:ext cx="4358624" cy="1123986"/>
          </a:xfrm>
          <a:prstGeom prst="rect">
            <a:avLst/>
          </a:prstGeom>
        </p:spPr>
      </p:pic>
      <p:sp>
        <p:nvSpPr>
          <p:cNvPr id="12" name="TextBox 11">
            <a:extLst>
              <a:ext uri="{FF2B5EF4-FFF2-40B4-BE49-F238E27FC236}">
                <a16:creationId xmlns:a16="http://schemas.microsoft.com/office/drawing/2014/main" id="{3C08C9D8-67F5-9743-82F4-802F12DDE0CF}"/>
              </a:ext>
            </a:extLst>
          </p:cNvPr>
          <p:cNvSpPr txBox="1"/>
          <p:nvPr/>
        </p:nvSpPr>
        <p:spPr>
          <a:xfrm>
            <a:off x="142599" y="3341052"/>
            <a:ext cx="976549" cy="369332"/>
          </a:xfrm>
          <a:prstGeom prst="rect">
            <a:avLst/>
          </a:prstGeom>
          <a:noFill/>
        </p:spPr>
        <p:txBody>
          <a:bodyPr wrap="none" rtlCol="0">
            <a:spAutoFit/>
          </a:bodyPr>
          <a:lstStyle/>
          <a:p>
            <a:r>
              <a:rPr kumimoji="1" lang="en-US" altLang="ko-Kore-KR" dirty="0"/>
              <a:t>N=4 B=5</a:t>
            </a:r>
            <a:endParaRPr kumimoji="1" lang="ko-Kore-KR" altLang="en-US" dirty="0"/>
          </a:p>
        </p:txBody>
      </p:sp>
      <p:sp>
        <p:nvSpPr>
          <p:cNvPr id="37" name="직사각형 36">
            <a:extLst>
              <a:ext uri="{FF2B5EF4-FFF2-40B4-BE49-F238E27FC236}">
                <a16:creationId xmlns:a16="http://schemas.microsoft.com/office/drawing/2014/main" id="{377FE1C3-B0E4-CE40-8E22-4A2E46167C27}"/>
              </a:ext>
            </a:extLst>
          </p:cNvPr>
          <p:cNvSpPr/>
          <p:nvPr/>
        </p:nvSpPr>
        <p:spPr>
          <a:xfrm>
            <a:off x="6311676" y="327988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38" name="직사각형 37">
            <a:extLst>
              <a:ext uri="{FF2B5EF4-FFF2-40B4-BE49-F238E27FC236}">
                <a16:creationId xmlns:a16="http://schemas.microsoft.com/office/drawing/2014/main" id="{E9DBFE24-44FF-ED41-93D4-54015845A29B}"/>
              </a:ext>
            </a:extLst>
          </p:cNvPr>
          <p:cNvSpPr/>
          <p:nvPr/>
        </p:nvSpPr>
        <p:spPr>
          <a:xfrm>
            <a:off x="7030949" y="327988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39" name="직사각형 38">
            <a:extLst>
              <a:ext uri="{FF2B5EF4-FFF2-40B4-BE49-F238E27FC236}">
                <a16:creationId xmlns:a16="http://schemas.microsoft.com/office/drawing/2014/main" id="{B90FC57A-C890-D946-BB97-886896675923}"/>
              </a:ext>
            </a:extLst>
          </p:cNvPr>
          <p:cNvSpPr/>
          <p:nvPr/>
        </p:nvSpPr>
        <p:spPr>
          <a:xfrm>
            <a:off x="6626534" y="2727231"/>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0" name="직사각형 39">
            <a:extLst>
              <a:ext uri="{FF2B5EF4-FFF2-40B4-BE49-F238E27FC236}">
                <a16:creationId xmlns:a16="http://schemas.microsoft.com/office/drawing/2014/main" id="{F6BE96E9-480D-E149-994D-7C810E45651E}"/>
              </a:ext>
            </a:extLst>
          </p:cNvPr>
          <p:cNvSpPr/>
          <p:nvPr/>
        </p:nvSpPr>
        <p:spPr>
          <a:xfrm>
            <a:off x="8398963" y="4081622"/>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h3</a:t>
            </a:r>
            <a:endParaRPr kumimoji="1" lang="ko-Kore-KR" altLang="en-US" sz="1100" dirty="0">
              <a:ln>
                <a:solidFill>
                  <a:sysClr val="windowText" lastClr="000000"/>
                </a:solidFill>
              </a:ln>
              <a:solidFill>
                <a:sysClr val="windowText" lastClr="000000"/>
              </a:solidFill>
            </a:endParaRPr>
          </a:p>
        </p:txBody>
      </p:sp>
      <p:sp>
        <p:nvSpPr>
          <p:cNvPr id="42" name="직사각형 41">
            <a:extLst>
              <a:ext uri="{FF2B5EF4-FFF2-40B4-BE49-F238E27FC236}">
                <a16:creationId xmlns:a16="http://schemas.microsoft.com/office/drawing/2014/main" id="{9A887E45-BCBC-1D4E-91E4-2A96B0F06BA4}"/>
              </a:ext>
            </a:extLst>
          </p:cNvPr>
          <p:cNvSpPr/>
          <p:nvPr/>
        </p:nvSpPr>
        <p:spPr>
          <a:xfrm>
            <a:off x="8398962" y="4861279"/>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h2</a:t>
            </a:r>
            <a:endParaRPr kumimoji="1" lang="ko-Kore-KR" altLang="en-US" sz="1100" dirty="0">
              <a:ln>
                <a:solidFill>
                  <a:sysClr val="windowText" lastClr="000000"/>
                </a:solidFill>
              </a:ln>
              <a:solidFill>
                <a:sysClr val="windowText" lastClr="000000"/>
              </a:solidFill>
            </a:endParaRPr>
          </a:p>
        </p:txBody>
      </p:sp>
      <p:sp>
        <p:nvSpPr>
          <p:cNvPr id="43" name="직사각형 42">
            <a:extLst>
              <a:ext uri="{FF2B5EF4-FFF2-40B4-BE49-F238E27FC236}">
                <a16:creationId xmlns:a16="http://schemas.microsoft.com/office/drawing/2014/main" id="{EA795018-1B4F-704F-8BAF-BF6859E1E6D9}"/>
              </a:ext>
            </a:extLst>
          </p:cNvPr>
          <p:cNvSpPr/>
          <p:nvPr/>
        </p:nvSpPr>
        <p:spPr>
          <a:xfrm>
            <a:off x="8483344" y="1287395"/>
            <a:ext cx="464375" cy="298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ln>
                  <a:solidFill>
                    <a:sysClr val="windowText" lastClr="000000"/>
                  </a:solidFill>
                </a:ln>
                <a:solidFill>
                  <a:sysClr val="windowText" lastClr="000000"/>
                </a:solidFill>
              </a:rPr>
              <a:t>h4</a:t>
            </a:r>
            <a:endParaRPr kumimoji="1" lang="ko-Kore-KR" altLang="en-US" sz="1100" dirty="0">
              <a:ln>
                <a:solidFill>
                  <a:sysClr val="windowText" lastClr="000000"/>
                </a:solidFill>
              </a:ln>
              <a:solidFill>
                <a:sysClr val="windowText" lastClr="000000"/>
              </a:solidFill>
            </a:endParaRPr>
          </a:p>
        </p:txBody>
      </p:sp>
      <p:sp>
        <p:nvSpPr>
          <p:cNvPr id="45" name="직사각형 44">
            <a:extLst>
              <a:ext uri="{FF2B5EF4-FFF2-40B4-BE49-F238E27FC236}">
                <a16:creationId xmlns:a16="http://schemas.microsoft.com/office/drawing/2014/main" id="{EAD758C7-798A-CC4E-BAFD-1112D308F982}"/>
              </a:ext>
            </a:extLst>
          </p:cNvPr>
          <p:cNvSpPr/>
          <p:nvPr/>
        </p:nvSpPr>
        <p:spPr>
          <a:xfrm>
            <a:off x="7790924" y="3258558"/>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6" name="직사각형 45">
            <a:extLst>
              <a:ext uri="{FF2B5EF4-FFF2-40B4-BE49-F238E27FC236}">
                <a16:creationId xmlns:a16="http://schemas.microsoft.com/office/drawing/2014/main" id="{B608A67D-D3D9-4A43-829B-B43F4F6F6421}"/>
              </a:ext>
            </a:extLst>
          </p:cNvPr>
          <p:cNvSpPr/>
          <p:nvPr/>
        </p:nvSpPr>
        <p:spPr>
          <a:xfrm>
            <a:off x="8510197" y="3258558"/>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7" name="직사각형 46">
            <a:extLst>
              <a:ext uri="{FF2B5EF4-FFF2-40B4-BE49-F238E27FC236}">
                <a16:creationId xmlns:a16="http://schemas.microsoft.com/office/drawing/2014/main" id="{BD2BD744-A7DB-8946-8762-EE16AE252805}"/>
              </a:ext>
            </a:extLst>
          </p:cNvPr>
          <p:cNvSpPr/>
          <p:nvPr/>
        </p:nvSpPr>
        <p:spPr>
          <a:xfrm>
            <a:off x="8105782" y="2705904"/>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8" name="직사각형 47">
            <a:extLst>
              <a:ext uri="{FF2B5EF4-FFF2-40B4-BE49-F238E27FC236}">
                <a16:creationId xmlns:a16="http://schemas.microsoft.com/office/drawing/2014/main" id="{FA5FB950-3A18-3849-85B3-59075479954E}"/>
              </a:ext>
            </a:extLst>
          </p:cNvPr>
          <p:cNvSpPr/>
          <p:nvPr/>
        </p:nvSpPr>
        <p:spPr>
          <a:xfrm>
            <a:off x="9302851" y="3221850"/>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49" name="직사각형 48">
            <a:extLst>
              <a:ext uri="{FF2B5EF4-FFF2-40B4-BE49-F238E27FC236}">
                <a16:creationId xmlns:a16="http://schemas.microsoft.com/office/drawing/2014/main" id="{D7E9AA87-F0C1-0D45-8C6B-D5434B4B6072}"/>
              </a:ext>
            </a:extLst>
          </p:cNvPr>
          <p:cNvSpPr/>
          <p:nvPr/>
        </p:nvSpPr>
        <p:spPr>
          <a:xfrm>
            <a:off x="10022124" y="3221850"/>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0" name="직사각형 49">
            <a:extLst>
              <a:ext uri="{FF2B5EF4-FFF2-40B4-BE49-F238E27FC236}">
                <a16:creationId xmlns:a16="http://schemas.microsoft.com/office/drawing/2014/main" id="{E3956138-F9C7-D647-8CC2-15A8A3F4D65D}"/>
              </a:ext>
            </a:extLst>
          </p:cNvPr>
          <p:cNvSpPr/>
          <p:nvPr/>
        </p:nvSpPr>
        <p:spPr>
          <a:xfrm>
            <a:off x="9617709" y="2669196"/>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1" name="직사각형 50">
            <a:extLst>
              <a:ext uri="{FF2B5EF4-FFF2-40B4-BE49-F238E27FC236}">
                <a16:creationId xmlns:a16="http://schemas.microsoft.com/office/drawing/2014/main" id="{F24C18B4-7AEE-F141-83DE-B63A1090A2F5}"/>
              </a:ext>
            </a:extLst>
          </p:cNvPr>
          <p:cNvSpPr/>
          <p:nvPr/>
        </p:nvSpPr>
        <p:spPr>
          <a:xfrm>
            <a:off x="10738641" y="317116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2" name="직사각형 51">
            <a:extLst>
              <a:ext uri="{FF2B5EF4-FFF2-40B4-BE49-F238E27FC236}">
                <a16:creationId xmlns:a16="http://schemas.microsoft.com/office/drawing/2014/main" id="{0C770199-AC1D-5B42-A986-8A3DA5B195FB}"/>
              </a:ext>
            </a:extLst>
          </p:cNvPr>
          <p:cNvSpPr/>
          <p:nvPr/>
        </p:nvSpPr>
        <p:spPr>
          <a:xfrm>
            <a:off x="11457914" y="3171165"/>
            <a:ext cx="464375" cy="29822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3" name="직사각형 52">
            <a:extLst>
              <a:ext uri="{FF2B5EF4-FFF2-40B4-BE49-F238E27FC236}">
                <a16:creationId xmlns:a16="http://schemas.microsoft.com/office/drawing/2014/main" id="{7BDE37A0-8C2E-B549-8DC5-DEFAFC4761C4}"/>
              </a:ext>
            </a:extLst>
          </p:cNvPr>
          <p:cNvSpPr/>
          <p:nvPr/>
        </p:nvSpPr>
        <p:spPr>
          <a:xfrm>
            <a:off x="11053499" y="2618511"/>
            <a:ext cx="464375" cy="29822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1100" dirty="0">
              <a:ln>
                <a:solidFill>
                  <a:sysClr val="windowText" lastClr="000000"/>
                </a:solidFill>
              </a:ln>
              <a:solidFill>
                <a:sysClr val="windowText" lastClr="000000"/>
              </a:solidFill>
            </a:endParaRPr>
          </a:p>
        </p:txBody>
      </p:sp>
      <p:sp>
        <p:nvSpPr>
          <p:cNvPr id="54" name="직사각형 53">
            <a:extLst>
              <a:ext uri="{FF2B5EF4-FFF2-40B4-BE49-F238E27FC236}">
                <a16:creationId xmlns:a16="http://schemas.microsoft.com/office/drawing/2014/main" id="{62909335-279F-3444-81F4-6E5D6D31E19D}"/>
              </a:ext>
            </a:extLst>
          </p:cNvPr>
          <p:cNvSpPr/>
          <p:nvPr/>
        </p:nvSpPr>
        <p:spPr>
          <a:xfrm>
            <a:off x="8380116" y="1906576"/>
            <a:ext cx="670832" cy="298229"/>
          </a:xfrm>
          <a:prstGeom prst="rect">
            <a:avLst/>
          </a:prstGeom>
          <a:solidFill>
            <a:srgbClr val="F7CC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err="1">
                <a:ln>
                  <a:solidFill>
                    <a:sysClr val="windowText" lastClr="000000"/>
                  </a:solidFill>
                </a:ln>
                <a:solidFill>
                  <a:sysClr val="windowText" lastClr="000000"/>
                </a:solidFill>
              </a:rPr>
              <a:t>concat</a:t>
            </a:r>
            <a:endParaRPr kumimoji="1" lang="ko-Kore-KR" altLang="en-US" sz="1100" dirty="0">
              <a:ln>
                <a:solidFill>
                  <a:sysClr val="windowText" lastClr="000000"/>
                </a:solidFill>
              </a:ln>
              <a:solidFill>
                <a:sysClr val="windowText" lastClr="000000"/>
              </a:solidFill>
            </a:endParaRPr>
          </a:p>
        </p:txBody>
      </p:sp>
      <p:sp>
        <p:nvSpPr>
          <p:cNvPr id="55" name="TextBox 54">
            <a:extLst>
              <a:ext uri="{FF2B5EF4-FFF2-40B4-BE49-F238E27FC236}">
                <a16:creationId xmlns:a16="http://schemas.microsoft.com/office/drawing/2014/main" id="{16BCA655-730A-4242-B4B3-CE10D69CF87F}"/>
              </a:ext>
            </a:extLst>
          </p:cNvPr>
          <p:cNvSpPr txBox="1"/>
          <p:nvPr/>
        </p:nvSpPr>
        <p:spPr>
          <a:xfrm>
            <a:off x="8510197" y="4993017"/>
            <a:ext cx="1236236" cy="215444"/>
          </a:xfrm>
          <a:prstGeom prst="rect">
            <a:avLst/>
          </a:prstGeom>
          <a:noFill/>
        </p:spPr>
        <p:txBody>
          <a:bodyPr wrap="none" rtlCol="0">
            <a:spAutoFit/>
          </a:bodyPr>
          <a:lstStyle/>
          <a:p>
            <a:r>
              <a:rPr kumimoji="1" lang="en-US" altLang="ko-Kore-KR" sz="800" dirty="0"/>
              <a:t>normal cell 2</a:t>
            </a:r>
            <a:r>
              <a:rPr kumimoji="1" lang="ko-KR" altLang="en-US" sz="800" dirty="0"/>
              <a:t>번의 </a:t>
            </a:r>
            <a:r>
              <a:rPr kumimoji="1" lang="en-US" altLang="ko-KR" sz="800" dirty="0"/>
              <a:t>output</a:t>
            </a:r>
            <a:endParaRPr kumimoji="1" lang="ko-Kore-KR" altLang="en-US" sz="800" dirty="0"/>
          </a:p>
        </p:txBody>
      </p:sp>
      <p:sp>
        <p:nvSpPr>
          <p:cNvPr id="57" name="TextBox 56">
            <a:extLst>
              <a:ext uri="{FF2B5EF4-FFF2-40B4-BE49-F238E27FC236}">
                <a16:creationId xmlns:a16="http://schemas.microsoft.com/office/drawing/2014/main" id="{9CFF9A97-D513-2941-B9BA-CAB67D6608C1}"/>
              </a:ext>
            </a:extLst>
          </p:cNvPr>
          <p:cNvSpPr txBox="1"/>
          <p:nvPr/>
        </p:nvSpPr>
        <p:spPr>
          <a:xfrm>
            <a:off x="8510197" y="4241671"/>
            <a:ext cx="1236236" cy="215444"/>
          </a:xfrm>
          <a:prstGeom prst="rect">
            <a:avLst/>
          </a:prstGeom>
          <a:noFill/>
        </p:spPr>
        <p:txBody>
          <a:bodyPr wrap="none" rtlCol="0">
            <a:spAutoFit/>
          </a:bodyPr>
          <a:lstStyle/>
          <a:p>
            <a:r>
              <a:rPr kumimoji="1" lang="en-US" altLang="ko-Kore-KR" sz="800" dirty="0"/>
              <a:t>normal cell 3</a:t>
            </a:r>
            <a:r>
              <a:rPr kumimoji="1" lang="ko-KR" altLang="en-US" sz="800" dirty="0"/>
              <a:t>번의 </a:t>
            </a:r>
            <a:r>
              <a:rPr kumimoji="1" lang="en-US" altLang="ko-KR" sz="800" dirty="0"/>
              <a:t>output</a:t>
            </a:r>
            <a:endParaRPr kumimoji="1" lang="ko-Kore-KR" altLang="en-US" sz="800" dirty="0"/>
          </a:p>
        </p:txBody>
      </p:sp>
      <p:pic>
        <p:nvPicPr>
          <p:cNvPr id="58" name="그림 57">
            <a:extLst>
              <a:ext uri="{FF2B5EF4-FFF2-40B4-BE49-F238E27FC236}">
                <a16:creationId xmlns:a16="http://schemas.microsoft.com/office/drawing/2014/main" id="{BE5A1505-885D-B845-96F4-7BAA140520FD}"/>
              </a:ext>
            </a:extLst>
          </p:cNvPr>
          <p:cNvPicPr>
            <a:picLocks noChangeAspect="1"/>
          </p:cNvPicPr>
          <p:nvPr/>
        </p:nvPicPr>
        <p:blipFill>
          <a:blip r:embed="rId3"/>
          <a:stretch>
            <a:fillRect/>
          </a:stretch>
        </p:blipFill>
        <p:spPr>
          <a:xfrm>
            <a:off x="107646" y="1410293"/>
            <a:ext cx="1373705" cy="1933931"/>
          </a:xfrm>
          <a:prstGeom prst="rect">
            <a:avLst/>
          </a:prstGeom>
        </p:spPr>
      </p:pic>
      <p:sp>
        <p:nvSpPr>
          <p:cNvPr id="59" name="타원 58">
            <a:extLst>
              <a:ext uri="{FF2B5EF4-FFF2-40B4-BE49-F238E27FC236}">
                <a16:creationId xmlns:a16="http://schemas.microsoft.com/office/drawing/2014/main" id="{CA24E6F2-9C53-A84B-9433-FDFF55D4EA02}"/>
              </a:ext>
            </a:extLst>
          </p:cNvPr>
          <p:cNvSpPr/>
          <p:nvPr/>
        </p:nvSpPr>
        <p:spPr>
          <a:xfrm>
            <a:off x="10453728" y="2322427"/>
            <a:ext cx="1692220" cy="158139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61" name="직선 화살표 연결선 60">
            <a:extLst>
              <a:ext uri="{FF2B5EF4-FFF2-40B4-BE49-F238E27FC236}">
                <a16:creationId xmlns:a16="http://schemas.microsoft.com/office/drawing/2014/main" id="{314989B5-12B0-0141-9B63-4FCD65DF487B}"/>
              </a:ext>
            </a:extLst>
          </p:cNvPr>
          <p:cNvCxnSpPr>
            <a:cxnSpLocks/>
            <a:stCxn id="11" idx="2"/>
            <a:endCxn id="59" idx="0"/>
          </p:cNvCxnSpPr>
          <p:nvPr/>
        </p:nvCxnSpPr>
        <p:spPr>
          <a:xfrm>
            <a:off x="4519836" y="1571422"/>
            <a:ext cx="6780002" cy="7510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06C0478-EBCB-6B4A-9C84-1C9BADEED95B}"/>
              </a:ext>
            </a:extLst>
          </p:cNvPr>
          <p:cNvSpPr txBox="1"/>
          <p:nvPr/>
        </p:nvSpPr>
        <p:spPr>
          <a:xfrm>
            <a:off x="3961342" y="4087783"/>
            <a:ext cx="2593595" cy="369332"/>
          </a:xfrm>
          <a:prstGeom prst="rect">
            <a:avLst/>
          </a:prstGeom>
          <a:noFill/>
        </p:spPr>
        <p:txBody>
          <a:bodyPr wrap="none" rtlCol="0">
            <a:spAutoFit/>
          </a:bodyPr>
          <a:lstStyle/>
          <a:p>
            <a:r>
              <a:rPr kumimoji="1" lang="en-US" altLang="ko-Kore-KR" dirty="0"/>
              <a:t>1. select one hidden state</a:t>
            </a:r>
            <a:endParaRPr kumimoji="1" lang="ko-Kore-KR" altLang="en-US" dirty="0"/>
          </a:p>
        </p:txBody>
      </p:sp>
      <p:cxnSp>
        <p:nvCxnSpPr>
          <p:cNvPr id="65" name="구부러진 연결선[U] 64">
            <a:extLst>
              <a:ext uri="{FF2B5EF4-FFF2-40B4-BE49-F238E27FC236}">
                <a16:creationId xmlns:a16="http://schemas.microsoft.com/office/drawing/2014/main" id="{103F353A-0845-3047-B77F-83FC97AFF204}"/>
              </a:ext>
            </a:extLst>
          </p:cNvPr>
          <p:cNvCxnSpPr>
            <a:cxnSpLocks/>
            <a:stCxn id="40" idx="1"/>
            <a:endCxn id="37" idx="2"/>
          </p:cNvCxnSpPr>
          <p:nvPr/>
        </p:nvCxnSpPr>
        <p:spPr>
          <a:xfrm rot="10800000">
            <a:off x="6543865" y="3578115"/>
            <a:ext cx="1855099" cy="652623"/>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684FC74-AC9B-1647-839E-5A5E47A89B22}"/>
              </a:ext>
            </a:extLst>
          </p:cNvPr>
          <p:cNvSpPr txBox="1"/>
          <p:nvPr/>
        </p:nvSpPr>
        <p:spPr>
          <a:xfrm>
            <a:off x="3950197" y="4473028"/>
            <a:ext cx="2901051" cy="369332"/>
          </a:xfrm>
          <a:prstGeom prst="rect">
            <a:avLst/>
          </a:prstGeom>
          <a:noFill/>
        </p:spPr>
        <p:txBody>
          <a:bodyPr wrap="none" rtlCol="0">
            <a:spAutoFit/>
          </a:bodyPr>
          <a:lstStyle/>
          <a:p>
            <a:r>
              <a:rPr kumimoji="1" lang="en-US" altLang="ko-Kore-KR" dirty="0"/>
              <a:t>2. select second hidden state</a:t>
            </a:r>
            <a:endParaRPr kumimoji="1" lang="ko-Kore-KR" altLang="en-US" dirty="0"/>
          </a:p>
        </p:txBody>
      </p:sp>
      <p:cxnSp>
        <p:nvCxnSpPr>
          <p:cNvPr id="69" name="구부러진 연결선[U] 68">
            <a:extLst>
              <a:ext uri="{FF2B5EF4-FFF2-40B4-BE49-F238E27FC236}">
                <a16:creationId xmlns:a16="http://schemas.microsoft.com/office/drawing/2014/main" id="{7F17B2B6-C2CB-FF4A-A061-E3D72A89BA42}"/>
              </a:ext>
            </a:extLst>
          </p:cNvPr>
          <p:cNvCxnSpPr>
            <a:stCxn id="42" idx="1"/>
            <a:endCxn id="38" idx="2"/>
          </p:cNvCxnSpPr>
          <p:nvPr/>
        </p:nvCxnSpPr>
        <p:spPr>
          <a:xfrm rot="10800000">
            <a:off x="7263138" y="3578114"/>
            <a:ext cx="1135825" cy="1432280"/>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C716FF1-BF86-7E45-9572-AA488F10A367}"/>
              </a:ext>
            </a:extLst>
          </p:cNvPr>
          <p:cNvSpPr txBox="1"/>
          <p:nvPr/>
        </p:nvSpPr>
        <p:spPr>
          <a:xfrm>
            <a:off x="3957670" y="4858201"/>
            <a:ext cx="3888180" cy="369332"/>
          </a:xfrm>
          <a:prstGeom prst="rect">
            <a:avLst/>
          </a:prstGeom>
          <a:noFill/>
        </p:spPr>
        <p:txBody>
          <a:bodyPr wrap="none" rtlCol="0">
            <a:spAutoFit/>
          </a:bodyPr>
          <a:lstStyle/>
          <a:p>
            <a:r>
              <a:rPr kumimoji="1" lang="en-US" altLang="ko-Kore-KR" dirty="0"/>
              <a:t>3. select operation for first hidden state</a:t>
            </a:r>
            <a:endParaRPr kumimoji="1" lang="ko-Kore-KR" altLang="en-US" dirty="0"/>
          </a:p>
        </p:txBody>
      </p:sp>
      <p:sp>
        <p:nvSpPr>
          <p:cNvPr id="71" name="TextBox 70">
            <a:extLst>
              <a:ext uri="{FF2B5EF4-FFF2-40B4-BE49-F238E27FC236}">
                <a16:creationId xmlns:a16="http://schemas.microsoft.com/office/drawing/2014/main" id="{76BDEBCB-F8DF-D942-B585-5503A1BBB9FB}"/>
              </a:ext>
            </a:extLst>
          </p:cNvPr>
          <p:cNvSpPr txBox="1"/>
          <p:nvPr/>
        </p:nvSpPr>
        <p:spPr>
          <a:xfrm>
            <a:off x="6330276" y="3187224"/>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ore-KR" sz="1200" dirty="0"/>
              <a:t>3x3</a:t>
            </a:r>
            <a:endParaRPr kumimoji="1" lang="ko-Kore-KR" altLang="en-US" sz="1200" dirty="0"/>
          </a:p>
        </p:txBody>
      </p:sp>
      <p:sp>
        <p:nvSpPr>
          <p:cNvPr id="72" name="TextBox 71">
            <a:extLst>
              <a:ext uri="{FF2B5EF4-FFF2-40B4-BE49-F238E27FC236}">
                <a16:creationId xmlns:a16="http://schemas.microsoft.com/office/drawing/2014/main" id="{6F331C43-DD45-4E4F-9AE0-F01DBB1ED3FA}"/>
              </a:ext>
            </a:extLst>
          </p:cNvPr>
          <p:cNvSpPr txBox="1"/>
          <p:nvPr/>
        </p:nvSpPr>
        <p:spPr>
          <a:xfrm>
            <a:off x="7111717" y="3301114"/>
            <a:ext cx="300082" cy="276999"/>
          </a:xfrm>
          <a:prstGeom prst="rect">
            <a:avLst/>
          </a:prstGeom>
          <a:noFill/>
        </p:spPr>
        <p:txBody>
          <a:bodyPr wrap="none" rtlCol="0">
            <a:spAutoFit/>
          </a:bodyPr>
          <a:lstStyle/>
          <a:p>
            <a:r>
              <a:rPr kumimoji="1" lang="en-US" altLang="ko-Kore-KR" sz="1200" dirty="0"/>
              <a:t>id</a:t>
            </a:r>
            <a:endParaRPr kumimoji="1" lang="ko-Kore-KR" altLang="en-US" sz="1200" dirty="0"/>
          </a:p>
        </p:txBody>
      </p:sp>
      <p:sp>
        <p:nvSpPr>
          <p:cNvPr id="73" name="TextBox 72">
            <a:extLst>
              <a:ext uri="{FF2B5EF4-FFF2-40B4-BE49-F238E27FC236}">
                <a16:creationId xmlns:a16="http://schemas.microsoft.com/office/drawing/2014/main" id="{2346B7FA-A4B9-8040-8DD0-BD59DFA0D462}"/>
              </a:ext>
            </a:extLst>
          </p:cNvPr>
          <p:cNvSpPr txBox="1"/>
          <p:nvPr/>
        </p:nvSpPr>
        <p:spPr>
          <a:xfrm>
            <a:off x="3955998" y="5243374"/>
            <a:ext cx="4190955" cy="369332"/>
          </a:xfrm>
          <a:prstGeom prst="rect">
            <a:avLst/>
          </a:prstGeom>
          <a:noFill/>
        </p:spPr>
        <p:txBody>
          <a:bodyPr wrap="none" rtlCol="0">
            <a:spAutoFit/>
          </a:bodyPr>
          <a:lstStyle/>
          <a:p>
            <a:r>
              <a:rPr kumimoji="1" lang="en-US" altLang="ko-Kore-KR" dirty="0"/>
              <a:t>4. select operation for second hidden state</a:t>
            </a:r>
            <a:endParaRPr kumimoji="1" lang="ko-Kore-KR" altLang="en-US" dirty="0"/>
          </a:p>
        </p:txBody>
      </p:sp>
      <p:sp>
        <p:nvSpPr>
          <p:cNvPr id="74" name="TextBox 73">
            <a:extLst>
              <a:ext uri="{FF2B5EF4-FFF2-40B4-BE49-F238E27FC236}">
                <a16:creationId xmlns:a16="http://schemas.microsoft.com/office/drawing/2014/main" id="{654E1E37-A5CF-B047-A373-697BF8355E09}"/>
              </a:ext>
            </a:extLst>
          </p:cNvPr>
          <p:cNvSpPr txBox="1"/>
          <p:nvPr/>
        </p:nvSpPr>
        <p:spPr>
          <a:xfrm>
            <a:off x="3950197" y="5623008"/>
            <a:ext cx="4091826" cy="369332"/>
          </a:xfrm>
          <a:prstGeom prst="rect">
            <a:avLst/>
          </a:prstGeom>
          <a:noFill/>
        </p:spPr>
        <p:txBody>
          <a:bodyPr wrap="none" rtlCol="0">
            <a:spAutoFit/>
          </a:bodyPr>
          <a:lstStyle/>
          <a:p>
            <a:r>
              <a:rPr kumimoji="1" lang="en-US" altLang="ko-Kore-KR" dirty="0"/>
              <a:t>5. select method to combine hidden state</a:t>
            </a:r>
            <a:endParaRPr kumimoji="1" lang="ko-Kore-KR" altLang="en-US" dirty="0"/>
          </a:p>
        </p:txBody>
      </p:sp>
      <p:sp>
        <p:nvSpPr>
          <p:cNvPr id="75" name="TextBox 74">
            <a:extLst>
              <a:ext uri="{FF2B5EF4-FFF2-40B4-BE49-F238E27FC236}">
                <a16:creationId xmlns:a16="http://schemas.microsoft.com/office/drawing/2014/main" id="{4DD5800A-75AA-6847-A3F1-139A18B6A577}"/>
              </a:ext>
            </a:extLst>
          </p:cNvPr>
          <p:cNvSpPr txBox="1"/>
          <p:nvPr/>
        </p:nvSpPr>
        <p:spPr>
          <a:xfrm>
            <a:off x="6641896" y="2734993"/>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cxnSp>
        <p:nvCxnSpPr>
          <p:cNvPr id="77" name="직선 화살표 연결선 76">
            <a:extLst>
              <a:ext uri="{FF2B5EF4-FFF2-40B4-BE49-F238E27FC236}">
                <a16:creationId xmlns:a16="http://schemas.microsoft.com/office/drawing/2014/main" id="{8AE86614-11A0-DF4C-9C60-E6B3D9F4EEBE}"/>
              </a:ext>
            </a:extLst>
          </p:cNvPr>
          <p:cNvCxnSpPr>
            <a:stCxn id="75" idx="0"/>
          </p:cNvCxnSpPr>
          <p:nvPr/>
        </p:nvCxnSpPr>
        <p:spPr>
          <a:xfrm flipV="1">
            <a:off x="6851248" y="2204805"/>
            <a:ext cx="1841060" cy="5301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95ABE2F9-FB21-3C46-968E-EBFEE691C745}"/>
              </a:ext>
            </a:extLst>
          </p:cNvPr>
          <p:cNvCxnSpPr>
            <a:cxnSpLocks/>
            <a:stCxn id="47" idx="0"/>
            <a:endCxn id="54" idx="2"/>
          </p:cNvCxnSpPr>
          <p:nvPr/>
        </p:nvCxnSpPr>
        <p:spPr>
          <a:xfrm flipV="1">
            <a:off x="8337970" y="2204805"/>
            <a:ext cx="377562" cy="501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6731E80C-4815-4840-A064-9400F9B2A908}"/>
              </a:ext>
            </a:extLst>
          </p:cNvPr>
          <p:cNvCxnSpPr>
            <a:cxnSpLocks/>
            <a:stCxn id="50" idx="0"/>
            <a:endCxn id="54" idx="2"/>
          </p:cNvCxnSpPr>
          <p:nvPr/>
        </p:nvCxnSpPr>
        <p:spPr>
          <a:xfrm flipH="1" flipV="1">
            <a:off x="8715532" y="2204805"/>
            <a:ext cx="1134365" cy="464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BEA565F6-81AF-254C-92A8-9081DB86BB4D}"/>
              </a:ext>
            </a:extLst>
          </p:cNvPr>
          <p:cNvCxnSpPr>
            <a:cxnSpLocks/>
            <a:stCxn id="53" idx="0"/>
            <a:endCxn id="54" idx="2"/>
          </p:cNvCxnSpPr>
          <p:nvPr/>
        </p:nvCxnSpPr>
        <p:spPr>
          <a:xfrm flipH="1" flipV="1">
            <a:off x="8715532" y="2204805"/>
            <a:ext cx="2570155" cy="413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A2957A93-AF7D-0349-A7C9-F2767F61B5D8}"/>
              </a:ext>
            </a:extLst>
          </p:cNvPr>
          <p:cNvCxnSpPr>
            <a:cxnSpLocks/>
            <a:stCxn id="54" idx="0"/>
            <a:endCxn id="43" idx="2"/>
          </p:cNvCxnSpPr>
          <p:nvPr/>
        </p:nvCxnSpPr>
        <p:spPr>
          <a:xfrm flipV="1">
            <a:off x="8715532" y="1585624"/>
            <a:ext cx="0" cy="320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4FF2B55-50A9-334F-97B7-778910693FEF}"/>
              </a:ext>
            </a:extLst>
          </p:cNvPr>
          <p:cNvSpPr txBox="1"/>
          <p:nvPr/>
        </p:nvSpPr>
        <p:spPr>
          <a:xfrm>
            <a:off x="7803455" y="3186180"/>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ore-KR" sz="1200" dirty="0"/>
              <a:t>3x3</a:t>
            </a:r>
            <a:endParaRPr kumimoji="1" lang="ko-Kore-KR" altLang="en-US" sz="1200" dirty="0"/>
          </a:p>
        </p:txBody>
      </p:sp>
      <p:sp>
        <p:nvSpPr>
          <p:cNvPr id="64" name="TextBox 63">
            <a:extLst>
              <a:ext uri="{FF2B5EF4-FFF2-40B4-BE49-F238E27FC236}">
                <a16:creationId xmlns:a16="http://schemas.microsoft.com/office/drawing/2014/main" id="{ACD3FD8F-7B6E-5E4C-8096-78D0488D8CA9}"/>
              </a:ext>
            </a:extLst>
          </p:cNvPr>
          <p:cNvSpPr txBox="1"/>
          <p:nvPr/>
        </p:nvSpPr>
        <p:spPr>
          <a:xfrm>
            <a:off x="8539089" y="3194325"/>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R" sz="1200" dirty="0"/>
              <a:t>5</a:t>
            </a:r>
            <a:r>
              <a:rPr kumimoji="1" lang="en-US" altLang="ko-Kore-KR" sz="1200" dirty="0"/>
              <a:t>x</a:t>
            </a:r>
            <a:r>
              <a:rPr kumimoji="1" lang="en-US" altLang="ko-KR" sz="1200" dirty="0"/>
              <a:t>5</a:t>
            </a:r>
            <a:endParaRPr kumimoji="1" lang="ko-Kore-KR" altLang="en-US" sz="1200" dirty="0"/>
          </a:p>
        </p:txBody>
      </p:sp>
      <p:cxnSp>
        <p:nvCxnSpPr>
          <p:cNvPr id="66" name="구부러진 연결선[U] 65">
            <a:extLst>
              <a:ext uri="{FF2B5EF4-FFF2-40B4-BE49-F238E27FC236}">
                <a16:creationId xmlns:a16="http://schemas.microsoft.com/office/drawing/2014/main" id="{7B8A3D78-1E6D-5D44-ABBA-C60733A1F2E8}"/>
              </a:ext>
            </a:extLst>
          </p:cNvPr>
          <p:cNvCxnSpPr>
            <a:cxnSpLocks/>
            <a:stCxn id="40" idx="1"/>
            <a:endCxn id="62" idx="2"/>
          </p:cNvCxnSpPr>
          <p:nvPr/>
        </p:nvCxnSpPr>
        <p:spPr>
          <a:xfrm rot="10800000">
            <a:off x="8007999" y="3647845"/>
            <a:ext cx="390965" cy="58289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구부러진 연결선[U] 67">
            <a:extLst>
              <a:ext uri="{FF2B5EF4-FFF2-40B4-BE49-F238E27FC236}">
                <a16:creationId xmlns:a16="http://schemas.microsoft.com/office/drawing/2014/main" id="{932585C0-F18E-FC4D-B71C-914EECB6A71F}"/>
              </a:ext>
            </a:extLst>
          </p:cNvPr>
          <p:cNvCxnSpPr>
            <a:cxnSpLocks/>
            <a:stCxn id="42" idx="3"/>
            <a:endCxn id="64" idx="2"/>
          </p:cNvCxnSpPr>
          <p:nvPr/>
        </p:nvCxnSpPr>
        <p:spPr>
          <a:xfrm flipH="1" flipV="1">
            <a:off x="8743632" y="3655990"/>
            <a:ext cx="119705" cy="1354404"/>
          </a:xfrm>
          <a:prstGeom prst="curvedConnector4">
            <a:avLst>
              <a:gd name="adj1" fmla="val -190969"/>
              <a:gd name="adj2" fmla="val 8744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6D27081-5874-0646-93DE-24B81F6E42F7}"/>
              </a:ext>
            </a:extLst>
          </p:cNvPr>
          <p:cNvSpPr txBox="1"/>
          <p:nvPr/>
        </p:nvSpPr>
        <p:spPr>
          <a:xfrm>
            <a:off x="8120385" y="2711764"/>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sp>
        <p:nvSpPr>
          <p:cNvPr id="79" name="TextBox 78">
            <a:extLst>
              <a:ext uri="{FF2B5EF4-FFF2-40B4-BE49-F238E27FC236}">
                <a16:creationId xmlns:a16="http://schemas.microsoft.com/office/drawing/2014/main" id="{2BFAE9C2-DB4C-DB49-AAA5-FE42F703A3E6}"/>
              </a:ext>
            </a:extLst>
          </p:cNvPr>
          <p:cNvSpPr txBox="1"/>
          <p:nvPr/>
        </p:nvSpPr>
        <p:spPr>
          <a:xfrm>
            <a:off x="9334940" y="3136850"/>
            <a:ext cx="409086" cy="461665"/>
          </a:xfrm>
          <a:prstGeom prst="rect">
            <a:avLst/>
          </a:prstGeom>
          <a:noFill/>
        </p:spPr>
        <p:txBody>
          <a:bodyPr wrap="none" rtlCol="0">
            <a:spAutoFit/>
          </a:bodyPr>
          <a:lstStyle/>
          <a:p>
            <a:r>
              <a:rPr kumimoji="1" lang="en-US" altLang="ko-Kore-KR" sz="1200" dirty="0"/>
              <a:t>avg</a:t>
            </a:r>
          </a:p>
          <a:p>
            <a:r>
              <a:rPr kumimoji="1" lang="en-US" altLang="ko-Kore-KR" sz="1200" dirty="0"/>
              <a:t>3x3</a:t>
            </a:r>
            <a:endParaRPr kumimoji="1" lang="ko-Kore-KR" altLang="en-US" sz="1200" dirty="0"/>
          </a:p>
        </p:txBody>
      </p:sp>
      <p:sp>
        <p:nvSpPr>
          <p:cNvPr id="81" name="TextBox 80">
            <a:extLst>
              <a:ext uri="{FF2B5EF4-FFF2-40B4-BE49-F238E27FC236}">
                <a16:creationId xmlns:a16="http://schemas.microsoft.com/office/drawing/2014/main" id="{87B93ED5-6146-9F4B-9153-9B04668D45EB}"/>
              </a:ext>
            </a:extLst>
          </p:cNvPr>
          <p:cNvSpPr txBox="1"/>
          <p:nvPr/>
        </p:nvSpPr>
        <p:spPr>
          <a:xfrm>
            <a:off x="10070574" y="3144995"/>
            <a:ext cx="409086" cy="461665"/>
          </a:xfrm>
          <a:prstGeom prst="rect">
            <a:avLst/>
          </a:prstGeom>
          <a:noFill/>
        </p:spPr>
        <p:txBody>
          <a:bodyPr wrap="none" rtlCol="0">
            <a:spAutoFit/>
          </a:bodyPr>
          <a:lstStyle/>
          <a:p>
            <a:r>
              <a:rPr kumimoji="1" lang="en-US" altLang="ko-Kore-KR" sz="1200" dirty="0"/>
              <a:t>avg</a:t>
            </a:r>
          </a:p>
          <a:p>
            <a:r>
              <a:rPr kumimoji="1" lang="en-US" altLang="ko-Kore-KR" sz="1200" dirty="0"/>
              <a:t>3x3</a:t>
            </a:r>
            <a:endParaRPr kumimoji="1" lang="ko-Kore-KR" altLang="en-US" sz="1200" dirty="0"/>
          </a:p>
        </p:txBody>
      </p:sp>
      <p:sp>
        <p:nvSpPr>
          <p:cNvPr id="83" name="TextBox 82">
            <a:extLst>
              <a:ext uri="{FF2B5EF4-FFF2-40B4-BE49-F238E27FC236}">
                <a16:creationId xmlns:a16="http://schemas.microsoft.com/office/drawing/2014/main" id="{0DFBCC9B-CA09-434A-A39D-AF70037DD535}"/>
              </a:ext>
            </a:extLst>
          </p:cNvPr>
          <p:cNvSpPr txBox="1"/>
          <p:nvPr/>
        </p:nvSpPr>
        <p:spPr>
          <a:xfrm>
            <a:off x="9615339" y="2672469"/>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cxnSp>
        <p:nvCxnSpPr>
          <p:cNvPr id="84" name="구부러진 연결선[U] 83">
            <a:extLst>
              <a:ext uri="{FF2B5EF4-FFF2-40B4-BE49-F238E27FC236}">
                <a16:creationId xmlns:a16="http://schemas.microsoft.com/office/drawing/2014/main" id="{58C78861-6220-F343-A400-206E71504BF5}"/>
              </a:ext>
            </a:extLst>
          </p:cNvPr>
          <p:cNvCxnSpPr>
            <a:cxnSpLocks/>
            <a:endCxn id="79" idx="2"/>
          </p:cNvCxnSpPr>
          <p:nvPr/>
        </p:nvCxnSpPr>
        <p:spPr>
          <a:xfrm flipV="1">
            <a:off x="8903878" y="3598515"/>
            <a:ext cx="635605" cy="6213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구부러진 연결선[U] 84">
            <a:extLst>
              <a:ext uri="{FF2B5EF4-FFF2-40B4-BE49-F238E27FC236}">
                <a16:creationId xmlns:a16="http://schemas.microsoft.com/office/drawing/2014/main" id="{1408772B-2A13-FE4F-9DA4-06CBD21F7F1C}"/>
              </a:ext>
            </a:extLst>
          </p:cNvPr>
          <p:cNvCxnSpPr>
            <a:cxnSpLocks/>
            <a:stCxn id="42" idx="3"/>
            <a:endCxn id="81" idx="2"/>
          </p:cNvCxnSpPr>
          <p:nvPr/>
        </p:nvCxnSpPr>
        <p:spPr>
          <a:xfrm flipV="1">
            <a:off x="8863337" y="3606660"/>
            <a:ext cx="1411780" cy="1403734"/>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구부러진 연결선[U] 85">
            <a:extLst>
              <a:ext uri="{FF2B5EF4-FFF2-40B4-BE49-F238E27FC236}">
                <a16:creationId xmlns:a16="http://schemas.microsoft.com/office/drawing/2014/main" id="{FDDCC2E8-5CAA-9E4D-A46D-3AA1B0E6C698}"/>
              </a:ext>
            </a:extLst>
          </p:cNvPr>
          <p:cNvCxnSpPr>
            <a:cxnSpLocks/>
            <a:stCxn id="40" idx="3"/>
            <a:endCxn id="51" idx="2"/>
          </p:cNvCxnSpPr>
          <p:nvPr/>
        </p:nvCxnSpPr>
        <p:spPr>
          <a:xfrm flipV="1">
            <a:off x="8863338" y="3469394"/>
            <a:ext cx="2107491" cy="761343"/>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구부러진 연결선[U] 87">
            <a:extLst>
              <a:ext uri="{FF2B5EF4-FFF2-40B4-BE49-F238E27FC236}">
                <a16:creationId xmlns:a16="http://schemas.microsoft.com/office/drawing/2014/main" id="{FD815DF1-352D-A841-A531-1F7C5D828E03}"/>
              </a:ext>
            </a:extLst>
          </p:cNvPr>
          <p:cNvCxnSpPr>
            <a:cxnSpLocks/>
            <a:stCxn id="42" idx="3"/>
            <a:endCxn id="52" idx="2"/>
          </p:cNvCxnSpPr>
          <p:nvPr/>
        </p:nvCxnSpPr>
        <p:spPr>
          <a:xfrm flipV="1">
            <a:off x="8863337" y="3469394"/>
            <a:ext cx="2826765" cy="1541000"/>
          </a:xfrm>
          <a:prstGeom prst="curved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A47075F-F39D-2D42-84E4-09EB6FAC0503}"/>
              </a:ext>
            </a:extLst>
          </p:cNvPr>
          <p:cNvSpPr txBox="1"/>
          <p:nvPr/>
        </p:nvSpPr>
        <p:spPr>
          <a:xfrm>
            <a:off x="10760860" y="3076688"/>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ore-KR" sz="1200" dirty="0"/>
              <a:t>5x5</a:t>
            </a:r>
            <a:endParaRPr kumimoji="1" lang="ko-Kore-KR" altLang="en-US" sz="1200" dirty="0"/>
          </a:p>
        </p:txBody>
      </p:sp>
      <p:sp>
        <p:nvSpPr>
          <p:cNvPr id="90" name="TextBox 89">
            <a:extLst>
              <a:ext uri="{FF2B5EF4-FFF2-40B4-BE49-F238E27FC236}">
                <a16:creationId xmlns:a16="http://schemas.microsoft.com/office/drawing/2014/main" id="{0F9E26A4-F60F-1642-8EC3-7E8402F75390}"/>
              </a:ext>
            </a:extLst>
          </p:cNvPr>
          <p:cNvSpPr txBox="1"/>
          <p:nvPr/>
        </p:nvSpPr>
        <p:spPr>
          <a:xfrm>
            <a:off x="11496494" y="3084833"/>
            <a:ext cx="409086" cy="461665"/>
          </a:xfrm>
          <a:prstGeom prst="rect">
            <a:avLst/>
          </a:prstGeom>
          <a:noFill/>
        </p:spPr>
        <p:txBody>
          <a:bodyPr wrap="none" rtlCol="0">
            <a:spAutoFit/>
          </a:bodyPr>
          <a:lstStyle/>
          <a:p>
            <a:r>
              <a:rPr kumimoji="1" lang="en-US" altLang="ko-Kore-KR" sz="1200" dirty="0" err="1"/>
              <a:t>sep</a:t>
            </a:r>
            <a:endParaRPr kumimoji="1" lang="en-US" altLang="ko-Kore-KR" sz="1200" dirty="0"/>
          </a:p>
          <a:p>
            <a:r>
              <a:rPr kumimoji="1" lang="en-US" altLang="ko-Kore-KR" sz="1200" dirty="0"/>
              <a:t>3x3</a:t>
            </a:r>
            <a:endParaRPr kumimoji="1" lang="ko-Kore-KR" altLang="en-US" sz="1200" dirty="0"/>
          </a:p>
        </p:txBody>
      </p:sp>
      <p:sp>
        <p:nvSpPr>
          <p:cNvPr id="93" name="TextBox 92">
            <a:extLst>
              <a:ext uri="{FF2B5EF4-FFF2-40B4-BE49-F238E27FC236}">
                <a16:creationId xmlns:a16="http://schemas.microsoft.com/office/drawing/2014/main" id="{84467E81-37AB-6349-9D36-129348C3E9A7}"/>
              </a:ext>
            </a:extLst>
          </p:cNvPr>
          <p:cNvSpPr txBox="1"/>
          <p:nvPr/>
        </p:nvSpPr>
        <p:spPr>
          <a:xfrm>
            <a:off x="11058147" y="2626533"/>
            <a:ext cx="418704" cy="276999"/>
          </a:xfrm>
          <a:prstGeom prst="rect">
            <a:avLst/>
          </a:prstGeom>
          <a:noFill/>
        </p:spPr>
        <p:txBody>
          <a:bodyPr wrap="none" rtlCol="0">
            <a:spAutoFit/>
          </a:bodyPr>
          <a:lstStyle/>
          <a:p>
            <a:r>
              <a:rPr kumimoji="1" lang="en-US" altLang="ko-Kore-KR" sz="1200" dirty="0"/>
              <a:t>add</a:t>
            </a:r>
            <a:endParaRPr kumimoji="1" lang="ko-Kore-KR" altLang="en-US" sz="1200" dirty="0"/>
          </a:p>
        </p:txBody>
      </p:sp>
      <p:cxnSp>
        <p:nvCxnSpPr>
          <p:cNvPr id="94" name="직선 연결선[R] 93">
            <a:extLst>
              <a:ext uri="{FF2B5EF4-FFF2-40B4-BE49-F238E27FC236}">
                <a16:creationId xmlns:a16="http://schemas.microsoft.com/office/drawing/2014/main" id="{5DD54944-1777-044B-BED4-A4AA74F6973C}"/>
              </a:ext>
            </a:extLst>
          </p:cNvPr>
          <p:cNvCxnSpPr>
            <a:cxnSpLocks/>
          </p:cNvCxnSpPr>
          <p:nvPr/>
        </p:nvCxnSpPr>
        <p:spPr>
          <a:xfrm flipH="1" flipV="1">
            <a:off x="6858722" y="3025460"/>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R] 94">
            <a:extLst>
              <a:ext uri="{FF2B5EF4-FFF2-40B4-BE49-F238E27FC236}">
                <a16:creationId xmlns:a16="http://schemas.microsoft.com/office/drawing/2014/main" id="{57DEAD45-F87D-EF4E-8884-CE39BBD93EA9}"/>
              </a:ext>
            </a:extLst>
          </p:cNvPr>
          <p:cNvCxnSpPr>
            <a:cxnSpLocks/>
          </p:cNvCxnSpPr>
          <p:nvPr/>
        </p:nvCxnSpPr>
        <p:spPr>
          <a:xfrm flipV="1">
            <a:off x="6543864" y="3025460"/>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직선 연결선[R] 95">
            <a:extLst>
              <a:ext uri="{FF2B5EF4-FFF2-40B4-BE49-F238E27FC236}">
                <a16:creationId xmlns:a16="http://schemas.microsoft.com/office/drawing/2014/main" id="{58D56C65-1353-5849-A063-D463C6C14E63}"/>
              </a:ext>
            </a:extLst>
          </p:cNvPr>
          <p:cNvCxnSpPr>
            <a:cxnSpLocks/>
          </p:cNvCxnSpPr>
          <p:nvPr/>
        </p:nvCxnSpPr>
        <p:spPr>
          <a:xfrm flipH="1" flipV="1">
            <a:off x="8331223" y="3003485"/>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R] 96">
            <a:extLst>
              <a:ext uri="{FF2B5EF4-FFF2-40B4-BE49-F238E27FC236}">
                <a16:creationId xmlns:a16="http://schemas.microsoft.com/office/drawing/2014/main" id="{B0284E40-30C7-5C44-BE02-AF0E9FDEFE13}"/>
              </a:ext>
            </a:extLst>
          </p:cNvPr>
          <p:cNvCxnSpPr>
            <a:cxnSpLocks/>
          </p:cNvCxnSpPr>
          <p:nvPr/>
        </p:nvCxnSpPr>
        <p:spPr>
          <a:xfrm flipV="1">
            <a:off x="8016365" y="3003485"/>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직선 연결선[R] 97">
            <a:extLst>
              <a:ext uri="{FF2B5EF4-FFF2-40B4-BE49-F238E27FC236}">
                <a16:creationId xmlns:a16="http://schemas.microsoft.com/office/drawing/2014/main" id="{3EC4AC4A-BD6C-4345-A6E7-EFE46E1AF991}"/>
              </a:ext>
            </a:extLst>
          </p:cNvPr>
          <p:cNvCxnSpPr>
            <a:cxnSpLocks/>
          </p:cNvCxnSpPr>
          <p:nvPr/>
        </p:nvCxnSpPr>
        <p:spPr>
          <a:xfrm flipH="1" flipV="1">
            <a:off x="9847141" y="2967425"/>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직선 연결선[R] 98">
            <a:extLst>
              <a:ext uri="{FF2B5EF4-FFF2-40B4-BE49-F238E27FC236}">
                <a16:creationId xmlns:a16="http://schemas.microsoft.com/office/drawing/2014/main" id="{8815BE6A-0C26-AE42-AD74-10AAC9BEEA1A}"/>
              </a:ext>
            </a:extLst>
          </p:cNvPr>
          <p:cNvCxnSpPr>
            <a:cxnSpLocks/>
          </p:cNvCxnSpPr>
          <p:nvPr/>
        </p:nvCxnSpPr>
        <p:spPr>
          <a:xfrm flipV="1">
            <a:off x="9532283" y="2967425"/>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직선 연결선[R] 99">
            <a:extLst>
              <a:ext uri="{FF2B5EF4-FFF2-40B4-BE49-F238E27FC236}">
                <a16:creationId xmlns:a16="http://schemas.microsoft.com/office/drawing/2014/main" id="{9FB767C1-9639-1747-A929-73BEB132720D}"/>
              </a:ext>
            </a:extLst>
          </p:cNvPr>
          <p:cNvCxnSpPr>
            <a:cxnSpLocks/>
          </p:cNvCxnSpPr>
          <p:nvPr/>
        </p:nvCxnSpPr>
        <p:spPr>
          <a:xfrm flipH="1" flipV="1">
            <a:off x="11303610" y="2916740"/>
            <a:ext cx="404415"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직선 연결선[R] 100">
            <a:extLst>
              <a:ext uri="{FF2B5EF4-FFF2-40B4-BE49-F238E27FC236}">
                <a16:creationId xmlns:a16="http://schemas.microsoft.com/office/drawing/2014/main" id="{DAD78239-7088-7346-85D2-452159EEB45D}"/>
              </a:ext>
            </a:extLst>
          </p:cNvPr>
          <p:cNvCxnSpPr>
            <a:cxnSpLocks/>
          </p:cNvCxnSpPr>
          <p:nvPr/>
        </p:nvCxnSpPr>
        <p:spPr>
          <a:xfrm flipV="1">
            <a:off x="10988752" y="2916740"/>
            <a:ext cx="314858" cy="254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E0BC9D5B-257C-DB48-AC1E-7FCEFA54ABEB}"/>
              </a:ext>
            </a:extLst>
          </p:cNvPr>
          <p:cNvSpPr/>
          <p:nvPr/>
        </p:nvSpPr>
        <p:spPr>
          <a:xfrm>
            <a:off x="1957862" y="2337357"/>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103" name="TextBox 102">
            <a:extLst>
              <a:ext uri="{FF2B5EF4-FFF2-40B4-BE49-F238E27FC236}">
                <a16:creationId xmlns:a16="http://schemas.microsoft.com/office/drawing/2014/main" id="{FB061E26-04AC-4B49-847B-542B82C49644}"/>
              </a:ext>
            </a:extLst>
          </p:cNvPr>
          <p:cNvSpPr txBox="1"/>
          <p:nvPr/>
        </p:nvSpPr>
        <p:spPr>
          <a:xfrm>
            <a:off x="1852849" y="1965579"/>
            <a:ext cx="1525674" cy="276999"/>
          </a:xfrm>
          <a:prstGeom prst="rect">
            <a:avLst/>
          </a:prstGeom>
          <a:noFill/>
        </p:spPr>
        <p:txBody>
          <a:bodyPr wrap="none" rtlCol="0">
            <a:spAutoFit/>
          </a:bodyPr>
          <a:lstStyle/>
          <a:p>
            <a:r>
              <a:rPr kumimoji="1" lang="en-US" altLang="ko-Kore-KR" sz="1200" dirty="0"/>
              <a:t>ex) 4</a:t>
            </a:r>
            <a:r>
              <a:rPr kumimoji="1" lang="ko-KR" altLang="en-US" sz="1200" dirty="0"/>
              <a:t>번째 </a:t>
            </a:r>
            <a:r>
              <a:rPr kumimoji="1" lang="en-US" altLang="ko-KR" sz="1200" dirty="0"/>
              <a:t>normal cell</a:t>
            </a:r>
            <a:endParaRPr kumimoji="1" lang="ko-Kore-KR" altLang="en-US" sz="1200" dirty="0"/>
          </a:p>
        </p:txBody>
      </p:sp>
    </p:spTree>
    <p:extLst>
      <p:ext uri="{BB962C8B-B14F-4D97-AF65-F5344CB8AC3E}">
        <p14:creationId xmlns:p14="http://schemas.microsoft.com/office/powerpoint/2010/main" val="399370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3" name="TextBox 2">
            <a:extLst>
              <a:ext uri="{FF2B5EF4-FFF2-40B4-BE49-F238E27FC236}">
                <a16:creationId xmlns:a16="http://schemas.microsoft.com/office/drawing/2014/main" id="{212A1694-DA59-C34B-B6CD-B88A8342A7B9}"/>
              </a:ext>
            </a:extLst>
          </p:cNvPr>
          <p:cNvSpPr txBox="1"/>
          <p:nvPr/>
        </p:nvSpPr>
        <p:spPr>
          <a:xfrm>
            <a:off x="0" y="1044133"/>
            <a:ext cx="2070503" cy="369332"/>
          </a:xfrm>
          <a:prstGeom prst="rect">
            <a:avLst/>
          </a:prstGeom>
          <a:noFill/>
        </p:spPr>
        <p:txBody>
          <a:bodyPr wrap="none" rtlCol="0">
            <a:spAutoFit/>
          </a:bodyPr>
          <a:lstStyle/>
          <a:p>
            <a:r>
              <a:rPr kumimoji="1" lang="en-US" altLang="ko-Kore-KR" dirty="0"/>
              <a:t>set macro structure </a:t>
            </a:r>
          </a:p>
        </p:txBody>
      </p:sp>
      <p:sp>
        <p:nvSpPr>
          <p:cNvPr id="10" name="TextBox 9">
            <a:extLst>
              <a:ext uri="{FF2B5EF4-FFF2-40B4-BE49-F238E27FC236}">
                <a16:creationId xmlns:a16="http://schemas.microsoft.com/office/drawing/2014/main" id="{8A2923F0-9494-4040-849A-9603C695C2AE}"/>
              </a:ext>
            </a:extLst>
          </p:cNvPr>
          <p:cNvSpPr txBox="1"/>
          <p:nvPr/>
        </p:nvSpPr>
        <p:spPr>
          <a:xfrm>
            <a:off x="2716315" y="148337"/>
            <a:ext cx="1574726" cy="369332"/>
          </a:xfrm>
          <a:prstGeom prst="rect">
            <a:avLst/>
          </a:prstGeom>
          <a:noFill/>
        </p:spPr>
        <p:txBody>
          <a:bodyPr wrap="none" rtlCol="0">
            <a:spAutoFit/>
          </a:bodyPr>
          <a:lstStyle/>
          <a:p>
            <a:r>
              <a:rPr kumimoji="1" lang="en-US" altLang="ko-Kore-KR" dirty="0"/>
              <a:t>controller RNN</a:t>
            </a:r>
          </a:p>
        </p:txBody>
      </p:sp>
      <p:pic>
        <p:nvPicPr>
          <p:cNvPr id="11" name="그림 10">
            <a:extLst>
              <a:ext uri="{FF2B5EF4-FFF2-40B4-BE49-F238E27FC236}">
                <a16:creationId xmlns:a16="http://schemas.microsoft.com/office/drawing/2014/main" id="{9E5A81DC-890E-A64D-AA1C-5F69A3CE1843}"/>
              </a:ext>
            </a:extLst>
          </p:cNvPr>
          <p:cNvPicPr>
            <a:picLocks noChangeAspect="1"/>
          </p:cNvPicPr>
          <p:nvPr/>
        </p:nvPicPr>
        <p:blipFill>
          <a:blip r:embed="rId2"/>
          <a:stretch>
            <a:fillRect/>
          </a:stretch>
        </p:blipFill>
        <p:spPr>
          <a:xfrm>
            <a:off x="2340524" y="447436"/>
            <a:ext cx="4358624" cy="1123986"/>
          </a:xfrm>
          <a:prstGeom prst="rect">
            <a:avLst/>
          </a:prstGeom>
        </p:spPr>
      </p:pic>
      <p:sp>
        <p:nvSpPr>
          <p:cNvPr id="12" name="TextBox 11">
            <a:extLst>
              <a:ext uri="{FF2B5EF4-FFF2-40B4-BE49-F238E27FC236}">
                <a16:creationId xmlns:a16="http://schemas.microsoft.com/office/drawing/2014/main" id="{3C08C9D8-67F5-9743-82F4-802F12DDE0CF}"/>
              </a:ext>
            </a:extLst>
          </p:cNvPr>
          <p:cNvSpPr txBox="1"/>
          <p:nvPr/>
        </p:nvSpPr>
        <p:spPr>
          <a:xfrm>
            <a:off x="142599" y="3341052"/>
            <a:ext cx="976549" cy="369332"/>
          </a:xfrm>
          <a:prstGeom prst="rect">
            <a:avLst/>
          </a:prstGeom>
          <a:noFill/>
        </p:spPr>
        <p:txBody>
          <a:bodyPr wrap="none" rtlCol="0">
            <a:spAutoFit/>
          </a:bodyPr>
          <a:lstStyle/>
          <a:p>
            <a:r>
              <a:rPr kumimoji="1" lang="en-US" altLang="ko-Kore-KR" dirty="0"/>
              <a:t>N=4 B=5</a:t>
            </a:r>
            <a:endParaRPr kumimoji="1" lang="ko-Kore-KR" altLang="en-US" dirty="0"/>
          </a:p>
        </p:txBody>
      </p:sp>
      <p:pic>
        <p:nvPicPr>
          <p:cNvPr id="58" name="그림 57">
            <a:extLst>
              <a:ext uri="{FF2B5EF4-FFF2-40B4-BE49-F238E27FC236}">
                <a16:creationId xmlns:a16="http://schemas.microsoft.com/office/drawing/2014/main" id="{BE5A1505-885D-B845-96F4-7BAA140520FD}"/>
              </a:ext>
            </a:extLst>
          </p:cNvPr>
          <p:cNvPicPr>
            <a:picLocks noChangeAspect="1"/>
          </p:cNvPicPr>
          <p:nvPr/>
        </p:nvPicPr>
        <p:blipFill>
          <a:blip r:embed="rId3"/>
          <a:stretch>
            <a:fillRect/>
          </a:stretch>
        </p:blipFill>
        <p:spPr>
          <a:xfrm>
            <a:off x="107646" y="1410293"/>
            <a:ext cx="1373705" cy="1933931"/>
          </a:xfrm>
          <a:prstGeom prst="rect">
            <a:avLst/>
          </a:prstGeom>
        </p:spPr>
      </p:pic>
      <p:sp>
        <p:nvSpPr>
          <p:cNvPr id="91" name="직사각형 90">
            <a:extLst>
              <a:ext uri="{FF2B5EF4-FFF2-40B4-BE49-F238E27FC236}">
                <a16:creationId xmlns:a16="http://schemas.microsoft.com/office/drawing/2014/main" id="{016CA45A-BA81-A346-90FF-7D325D953D6D}"/>
              </a:ext>
            </a:extLst>
          </p:cNvPr>
          <p:cNvSpPr/>
          <p:nvPr/>
        </p:nvSpPr>
        <p:spPr>
          <a:xfrm>
            <a:off x="1974641" y="2379556"/>
            <a:ext cx="1244906" cy="341523"/>
          </a:xfrm>
          <a:prstGeom prst="rect">
            <a:avLst/>
          </a:prstGeom>
          <a:solidFill>
            <a:schemeClr val="accent1">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Reduction Cell</a:t>
            </a:r>
            <a:endParaRPr kumimoji="1" lang="ko-Kore-KR" altLang="en-US" sz="1200" dirty="0">
              <a:solidFill>
                <a:schemeClr val="tx1"/>
              </a:solidFill>
            </a:endParaRPr>
          </a:p>
        </p:txBody>
      </p:sp>
      <p:sp>
        <p:nvSpPr>
          <p:cNvPr id="92" name="TextBox 91">
            <a:extLst>
              <a:ext uri="{FF2B5EF4-FFF2-40B4-BE49-F238E27FC236}">
                <a16:creationId xmlns:a16="http://schemas.microsoft.com/office/drawing/2014/main" id="{65750FDD-040A-5C45-A310-6C8397701439}"/>
              </a:ext>
            </a:extLst>
          </p:cNvPr>
          <p:cNvSpPr txBox="1"/>
          <p:nvPr/>
        </p:nvSpPr>
        <p:spPr>
          <a:xfrm>
            <a:off x="3961342" y="4087783"/>
            <a:ext cx="2593595" cy="369332"/>
          </a:xfrm>
          <a:prstGeom prst="rect">
            <a:avLst/>
          </a:prstGeom>
          <a:noFill/>
        </p:spPr>
        <p:txBody>
          <a:bodyPr wrap="none" rtlCol="0">
            <a:spAutoFit/>
          </a:bodyPr>
          <a:lstStyle/>
          <a:p>
            <a:r>
              <a:rPr kumimoji="1" lang="en-US" altLang="ko-Kore-KR" dirty="0"/>
              <a:t>1. select one hidden state</a:t>
            </a:r>
            <a:endParaRPr kumimoji="1" lang="ko-Kore-KR" altLang="en-US" dirty="0"/>
          </a:p>
        </p:txBody>
      </p:sp>
      <p:sp>
        <p:nvSpPr>
          <p:cNvPr id="104" name="TextBox 103">
            <a:extLst>
              <a:ext uri="{FF2B5EF4-FFF2-40B4-BE49-F238E27FC236}">
                <a16:creationId xmlns:a16="http://schemas.microsoft.com/office/drawing/2014/main" id="{0F4C38A4-8221-AA40-826E-C195B2E8CD15}"/>
              </a:ext>
            </a:extLst>
          </p:cNvPr>
          <p:cNvSpPr txBox="1"/>
          <p:nvPr/>
        </p:nvSpPr>
        <p:spPr>
          <a:xfrm>
            <a:off x="3950197" y="4473028"/>
            <a:ext cx="2901051" cy="369332"/>
          </a:xfrm>
          <a:prstGeom prst="rect">
            <a:avLst/>
          </a:prstGeom>
          <a:noFill/>
        </p:spPr>
        <p:txBody>
          <a:bodyPr wrap="none" rtlCol="0">
            <a:spAutoFit/>
          </a:bodyPr>
          <a:lstStyle/>
          <a:p>
            <a:r>
              <a:rPr kumimoji="1" lang="en-US" altLang="ko-Kore-KR" dirty="0"/>
              <a:t>2. select second hidden state</a:t>
            </a:r>
            <a:endParaRPr kumimoji="1" lang="ko-Kore-KR" altLang="en-US" dirty="0"/>
          </a:p>
        </p:txBody>
      </p:sp>
      <p:sp>
        <p:nvSpPr>
          <p:cNvPr id="105" name="TextBox 104">
            <a:extLst>
              <a:ext uri="{FF2B5EF4-FFF2-40B4-BE49-F238E27FC236}">
                <a16:creationId xmlns:a16="http://schemas.microsoft.com/office/drawing/2014/main" id="{86DB3624-54F5-0043-A506-FD82F5713B5C}"/>
              </a:ext>
            </a:extLst>
          </p:cNvPr>
          <p:cNvSpPr txBox="1"/>
          <p:nvPr/>
        </p:nvSpPr>
        <p:spPr>
          <a:xfrm>
            <a:off x="3957670" y="4858201"/>
            <a:ext cx="3888180" cy="369332"/>
          </a:xfrm>
          <a:prstGeom prst="rect">
            <a:avLst/>
          </a:prstGeom>
          <a:noFill/>
        </p:spPr>
        <p:txBody>
          <a:bodyPr wrap="none" rtlCol="0">
            <a:spAutoFit/>
          </a:bodyPr>
          <a:lstStyle/>
          <a:p>
            <a:r>
              <a:rPr kumimoji="1" lang="en-US" altLang="ko-Kore-KR" dirty="0"/>
              <a:t>3. select operation for first hidden state</a:t>
            </a:r>
            <a:endParaRPr kumimoji="1" lang="ko-Kore-KR" altLang="en-US" dirty="0"/>
          </a:p>
        </p:txBody>
      </p:sp>
      <p:sp>
        <p:nvSpPr>
          <p:cNvPr id="106" name="TextBox 105">
            <a:extLst>
              <a:ext uri="{FF2B5EF4-FFF2-40B4-BE49-F238E27FC236}">
                <a16:creationId xmlns:a16="http://schemas.microsoft.com/office/drawing/2014/main" id="{E361DEC7-BE99-9B47-9DF0-043DA4162981}"/>
              </a:ext>
            </a:extLst>
          </p:cNvPr>
          <p:cNvSpPr txBox="1"/>
          <p:nvPr/>
        </p:nvSpPr>
        <p:spPr>
          <a:xfrm>
            <a:off x="3955998" y="5243374"/>
            <a:ext cx="4190955" cy="369332"/>
          </a:xfrm>
          <a:prstGeom prst="rect">
            <a:avLst/>
          </a:prstGeom>
          <a:noFill/>
        </p:spPr>
        <p:txBody>
          <a:bodyPr wrap="none" rtlCol="0">
            <a:spAutoFit/>
          </a:bodyPr>
          <a:lstStyle/>
          <a:p>
            <a:r>
              <a:rPr kumimoji="1" lang="en-US" altLang="ko-Kore-KR" dirty="0"/>
              <a:t>4. select operation for second hidden state</a:t>
            </a:r>
            <a:endParaRPr kumimoji="1" lang="ko-Kore-KR" altLang="en-US" dirty="0"/>
          </a:p>
        </p:txBody>
      </p:sp>
      <p:sp>
        <p:nvSpPr>
          <p:cNvPr id="107" name="TextBox 106">
            <a:extLst>
              <a:ext uri="{FF2B5EF4-FFF2-40B4-BE49-F238E27FC236}">
                <a16:creationId xmlns:a16="http://schemas.microsoft.com/office/drawing/2014/main" id="{C1242278-D088-2E44-96F6-A8DED1C249F0}"/>
              </a:ext>
            </a:extLst>
          </p:cNvPr>
          <p:cNvSpPr txBox="1"/>
          <p:nvPr/>
        </p:nvSpPr>
        <p:spPr>
          <a:xfrm>
            <a:off x="3950197" y="5623008"/>
            <a:ext cx="4091826" cy="369332"/>
          </a:xfrm>
          <a:prstGeom prst="rect">
            <a:avLst/>
          </a:prstGeom>
          <a:noFill/>
        </p:spPr>
        <p:txBody>
          <a:bodyPr wrap="none" rtlCol="0">
            <a:spAutoFit/>
          </a:bodyPr>
          <a:lstStyle/>
          <a:p>
            <a:r>
              <a:rPr kumimoji="1" lang="en-US" altLang="ko-Kore-KR" dirty="0"/>
              <a:t>5. select method to combine hidden state</a:t>
            </a:r>
            <a:endParaRPr kumimoji="1" lang="ko-Kore-KR" altLang="en-US" dirty="0"/>
          </a:p>
        </p:txBody>
      </p:sp>
      <p:pic>
        <p:nvPicPr>
          <p:cNvPr id="108" name="그림 107">
            <a:extLst>
              <a:ext uri="{FF2B5EF4-FFF2-40B4-BE49-F238E27FC236}">
                <a16:creationId xmlns:a16="http://schemas.microsoft.com/office/drawing/2014/main" id="{AAD3B23E-DB80-844E-AC35-6A929EDDA7B4}"/>
              </a:ext>
            </a:extLst>
          </p:cNvPr>
          <p:cNvPicPr>
            <a:picLocks noChangeAspect="1"/>
          </p:cNvPicPr>
          <p:nvPr/>
        </p:nvPicPr>
        <p:blipFill>
          <a:blip r:embed="rId4"/>
          <a:stretch>
            <a:fillRect/>
          </a:stretch>
        </p:blipFill>
        <p:spPr>
          <a:xfrm>
            <a:off x="8050511" y="540137"/>
            <a:ext cx="3429380" cy="4436421"/>
          </a:xfrm>
          <a:prstGeom prst="rect">
            <a:avLst/>
          </a:prstGeom>
        </p:spPr>
      </p:pic>
      <p:sp>
        <p:nvSpPr>
          <p:cNvPr id="2" name="TextBox 1">
            <a:extLst>
              <a:ext uri="{FF2B5EF4-FFF2-40B4-BE49-F238E27FC236}">
                <a16:creationId xmlns:a16="http://schemas.microsoft.com/office/drawing/2014/main" id="{069FA38D-04A6-5B44-B5CC-679EF1672DA0}"/>
              </a:ext>
            </a:extLst>
          </p:cNvPr>
          <p:cNvSpPr txBox="1"/>
          <p:nvPr/>
        </p:nvSpPr>
        <p:spPr>
          <a:xfrm>
            <a:off x="4004841" y="2824223"/>
            <a:ext cx="3769750" cy="369332"/>
          </a:xfrm>
          <a:prstGeom prst="rect">
            <a:avLst/>
          </a:prstGeom>
          <a:noFill/>
        </p:spPr>
        <p:txBody>
          <a:bodyPr wrap="none" rtlCol="0">
            <a:spAutoFit/>
          </a:bodyPr>
          <a:lstStyle/>
          <a:p>
            <a:r>
              <a:rPr kumimoji="1" lang="en-US" altLang="ko-Kore-KR" dirty="0"/>
              <a:t>Reduction Cell</a:t>
            </a:r>
            <a:r>
              <a:rPr kumimoji="1" lang="ko-KR" altLang="en-US" dirty="0"/>
              <a:t>도 같은 방식으로 생성</a:t>
            </a:r>
            <a:endParaRPr kumimoji="1" lang="ko-Kore-KR" altLang="en-US" dirty="0"/>
          </a:p>
        </p:txBody>
      </p:sp>
      <p:sp>
        <p:nvSpPr>
          <p:cNvPr id="109" name="TextBox 108">
            <a:extLst>
              <a:ext uri="{FF2B5EF4-FFF2-40B4-BE49-F238E27FC236}">
                <a16:creationId xmlns:a16="http://schemas.microsoft.com/office/drawing/2014/main" id="{066EB825-4595-7C4D-B760-6CE85174C908}"/>
              </a:ext>
            </a:extLst>
          </p:cNvPr>
          <p:cNvSpPr txBox="1"/>
          <p:nvPr/>
        </p:nvSpPr>
        <p:spPr>
          <a:xfrm>
            <a:off x="5237221" y="3236068"/>
            <a:ext cx="3083632" cy="369332"/>
          </a:xfrm>
          <a:prstGeom prst="rect">
            <a:avLst/>
          </a:prstGeom>
          <a:noFill/>
        </p:spPr>
        <p:txBody>
          <a:bodyPr wrap="square">
            <a:spAutoFit/>
          </a:bodyPr>
          <a:lstStyle/>
          <a:p>
            <a:r>
              <a:rPr lang="en" altLang="ko-Kore-KR" sz="1800" dirty="0">
                <a:effectLst/>
                <a:latin typeface="CMR10"/>
              </a:rPr>
              <a:t>2 </a:t>
            </a:r>
            <a:r>
              <a:rPr lang="en" altLang="ko-Kore-KR" sz="1800" dirty="0">
                <a:effectLst/>
                <a:latin typeface="CMSY10"/>
              </a:rPr>
              <a:t>× </a:t>
            </a:r>
            <a:r>
              <a:rPr lang="en" altLang="ko-Kore-KR" sz="1800" dirty="0">
                <a:effectLst/>
                <a:latin typeface="CMR10"/>
              </a:rPr>
              <a:t>5</a:t>
            </a:r>
            <a:r>
              <a:rPr lang="en" altLang="ko-Kore-KR" sz="1800" dirty="0">
                <a:effectLst/>
                <a:latin typeface="CMMI10"/>
              </a:rPr>
              <a:t>B </a:t>
            </a:r>
            <a:r>
              <a:rPr lang="en" altLang="ko-Kore-KR" sz="1800" dirty="0">
                <a:effectLst/>
                <a:latin typeface="NimbusRomNo9L"/>
              </a:rPr>
              <a:t>predictions in total </a:t>
            </a:r>
            <a:endParaRPr lang="en" altLang="ko-Kore-KR" dirty="0"/>
          </a:p>
        </p:txBody>
      </p:sp>
    </p:spTree>
    <p:extLst>
      <p:ext uri="{BB962C8B-B14F-4D97-AF65-F5344CB8AC3E}">
        <p14:creationId xmlns:p14="http://schemas.microsoft.com/office/powerpoint/2010/main" val="3216109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58" name="그림 57">
            <a:extLst>
              <a:ext uri="{FF2B5EF4-FFF2-40B4-BE49-F238E27FC236}">
                <a16:creationId xmlns:a16="http://schemas.microsoft.com/office/drawing/2014/main" id="{BE5A1505-885D-B845-96F4-7BAA140520FD}"/>
              </a:ext>
            </a:extLst>
          </p:cNvPr>
          <p:cNvPicPr>
            <a:picLocks noChangeAspect="1"/>
          </p:cNvPicPr>
          <p:nvPr/>
        </p:nvPicPr>
        <p:blipFill>
          <a:blip r:embed="rId2"/>
          <a:stretch>
            <a:fillRect/>
          </a:stretch>
        </p:blipFill>
        <p:spPr>
          <a:xfrm>
            <a:off x="446566" y="2314713"/>
            <a:ext cx="1373705" cy="1933931"/>
          </a:xfrm>
          <a:prstGeom prst="rect">
            <a:avLst/>
          </a:prstGeom>
        </p:spPr>
      </p:pic>
      <p:sp>
        <p:nvSpPr>
          <p:cNvPr id="5" name="TextBox 4">
            <a:extLst>
              <a:ext uri="{FF2B5EF4-FFF2-40B4-BE49-F238E27FC236}">
                <a16:creationId xmlns:a16="http://schemas.microsoft.com/office/drawing/2014/main" id="{0912DAE7-077D-B549-8344-6D4AA9173D46}"/>
              </a:ext>
            </a:extLst>
          </p:cNvPr>
          <p:cNvSpPr txBox="1"/>
          <p:nvPr/>
        </p:nvSpPr>
        <p:spPr>
          <a:xfrm>
            <a:off x="233915" y="857394"/>
            <a:ext cx="6195927" cy="369332"/>
          </a:xfrm>
          <a:prstGeom prst="rect">
            <a:avLst/>
          </a:prstGeom>
          <a:noFill/>
        </p:spPr>
        <p:txBody>
          <a:bodyPr wrap="none" rtlCol="0">
            <a:spAutoFit/>
          </a:bodyPr>
          <a:lstStyle/>
          <a:p>
            <a:r>
              <a:rPr kumimoji="1" lang="ko-Kore-KR" altLang="en-US" dirty="0"/>
              <a:t>같은</a:t>
            </a:r>
            <a:r>
              <a:rPr kumimoji="1" lang="ko-KR" altLang="en-US" dirty="0"/>
              <a:t> 방식으로 아키텍처 샘플링을 </a:t>
            </a:r>
            <a:r>
              <a:rPr kumimoji="1" lang="en-US" altLang="ko-KR" dirty="0"/>
              <a:t>450</a:t>
            </a:r>
            <a:r>
              <a:rPr kumimoji="1" lang="ko-KR" altLang="en-US" dirty="0"/>
              <a:t>번 진행 </a:t>
            </a:r>
            <a:r>
              <a:rPr kumimoji="1" lang="en-US" altLang="ko-KR" dirty="0"/>
              <a:t>(450</a:t>
            </a:r>
            <a:r>
              <a:rPr kumimoji="1" lang="ko-KR" altLang="en-US" dirty="0"/>
              <a:t>개의 </a:t>
            </a:r>
            <a:r>
              <a:rPr kumimoji="1" lang="en-US" altLang="ko-KR" dirty="0"/>
              <a:t>GPU)</a:t>
            </a:r>
            <a:endParaRPr kumimoji="1" lang="ko-Kore-KR" altLang="en-US" dirty="0"/>
          </a:p>
        </p:txBody>
      </p:sp>
      <p:sp>
        <p:nvSpPr>
          <p:cNvPr id="7" name="TextBox 6">
            <a:extLst>
              <a:ext uri="{FF2B5EF4-FFF2-40B4-BE49-F238E27FC236}">
                <a16:creationId xmlns:a16="http://schemas.microsoft.com/office/drawing/2014/main" id="{87794648-29FA-CA4A-AD39-0E6BAAB0ECBE}"/>
              </a:ext>
            </a:extLst>
          </p:cNvPr>
          <p:cNvSpPr txBox="1"/>
          <p:nvPr/>
        </p:nvSpPr>
        <p:spPr>
          <a:xfrm>
            <a:off x="1999488" y="3097012"/>
            <a:ext cx="688009" cy="369332"/>
          </a:xfrm>
          <a:prstGeom prst="rect">
            <a:avLst/>
          </a:prstGeom>
          <a:noFill/>
        </p:spPr>
        <p:txBody>
          <a:bodyPr wrap="none" rtlCol="0">
            <a:spAutoFit/>
          </a:bodyPr>
          <a:lstStyle/>
          <a:p>
            <a:r>
              <a:rPr kumimoji="1" lang="en-US" altLang="ko-Kore-KR" dirty="0"/>
              <a:t>x 450</a:t>
            </a:r>
            <a:endParaRPr kumimoji="1" lang="ko-Kore-KR" altLang="en-US" dirty="0"/>
          </a:p>
        </p:txBody>
      </p:sp>
      <p:sp>
        <p:nvSpPr>
          <p:cNvPr id="9" name="TextBox 8">
            <a:extLst>
              <a:ext uri="{FF2B5EF4-FFF2-40B4-BE49-F238E27FC236}">
                <a16:creationId xmlns:a16="http://schemas.microsoft.com/office/drawing/2014/main" id="{DE8DE78A-CDB7-FC4E-ADC9-AF47BA2484F2}"/>
              </a:ext>
            </a:extLst>
          </p:cNvPr>
          <p:cNvSpPr txBox="1"/>
          <p:nvPr/>
        </p:nvSpPr>
        <p:spPr>
          <a:xfrm>
            <a:off x="3331878" y="2314713"/>
            <a:ext cx="3546227" cy="646331"/>
          </a:xfrm>
          <a:prstGeom prst="rect">
            <a:avLst/>
          </a:prstGeom>
          <a:noFill/>
        </p:spPr>
        <p:txBody>
          <a:bodyPr wrap="none" rtlCol="0">
            <a:spAutoFit/>
          </a:bodyPr>
          <a:lstStyle/>
          <a:p>
            <a:r>
              <a:rPr kumimoji="1" lang="ko-KR" altLang="en-US" dirty="0"/>
              <a:t>각 아키텍처를 </a:t>
            </a:r>
            <a:r>
              <a:rPr kumimoji="1" lang="en-US" altLang="ko-KR" dirty="0"/>
              <a:t>20</a:t>
            </a:r>
            <a:r>
              <a:rPr kumimoji="1" lang="ko-KR" altLang="en-US" dirty="0"/>
              <a:t> </a:t>
            </a:r>
            <a:r>
              <a:rPr kumimoji="1" lang="en-US" altLang="ko-KR" dirty="0"/>
              <a:t>epoch</a:t>
            </a:r>
            <a:r>
              <a:rPr kumimoji="1" lang="ko-KR" altLang="en-US" dirty="0"/>
              <a:t>로 </a:t>
            </a:r>
            <a:r>
              <a:rPr kumimoji="1" lang="en-US" altLang="ko-KR" dirty="0"/>
              <a:t>training</a:t>
            </a:r>
          </a:p>
          <a:p>
            <a:r>
              <a:rPr kumimoji="1" lang="en-US" altLang="ko-Kore-KR" dirty="0"/>
              <a:t>validation acc</a:t>
            </a:r>
            <a:r>
              <a:rPr kumimoji="1" lang="ko-KR" altLang="en-US" dirty="0" err="1"/>
              <a:t>를</a:t>
            </a:r>
            <a:r>
              <a:rPr kumimoji="1" lang="ko-KR" altLang="en-US" dirty="0"/>
              <a:t> 구함</a:t>
            </a:r>
            <a:r>
              <a:rPr kumimoji="1" lang="en-US" altLang="ko-KR" dirty="0"/>
              <a:t>.</a:t>
            </a:r>
            <a:endParaRPr kumimoji="1" lang="ko-Kore-KR" altLang="en-US" dirty="0"/>
          </a:p>
        </p:txBody>
      </p:sp>
      <p:sp>
        <p:nvSpPr>
          <p:cNvPr id="22" name="TextBox 21">
            <a:extLst>
              <a:ext uri="{FF2B5EF4-FFF2-40B4-BE49-F238E27FC236}">
                <a16:creationId xmlns:a16="http://schemas.microsoft.com/office/drawing/2014/main" id="{81CB545E-803C-494A-9F10-B9924B811653}"/>
              </a:ext>
            </a:extLst>
          </p:cNvPr>
          <p:cNvSpPr txBox="1"/>
          <p:nvPr/>
        </p:nvSpPr>
        <p:spPr>
          <a:xfrm>
            <a:off x="7110865" y="2314713"/>
            <a:ext cx="5081135" cy="646331"/>
          </a:xfrm>
          <a:prstGeom prst="rect">
            <a:avLst/>
          </a:prstGeom>
          <a:noFill/>
        </p:spPr>
        <p:txBody>
          <a:bodyPr wrap="none" rtlCol="0">
            <a:spAutoFit/>
          </a:bodyPr>
          <a:lstStyle/>
          <a:p>
            <a:r>
              <a:rPr kumimoji="1" lang="en-US" altLang="ko-Kore-KR" dirty="0"/>
              <a:t>2</a:t>
            </a:r>
            <a:r>
              <a:rPr kumimoji="1" lang="en-US" altLang="ko-KR" dirty="0"/>
              <a:t>0</a:t>
            </a:r>
            <a:r>
              <a:rPr kumimoji="1" lang="ko-KR" altLang="en-US" dirty="0"/>
              <a:t>개의 아키텍처가 </a:t>
            </a:r>
            <a:r>
              <a:rPr kumimoji="1" lang="en-US" altLang="ko-KR" dirty="0"/>
              <a:t>mini-batch</a:t>
            </a:r>
            <a:r>
              <a:rPr kumimoji="1" lang="ko-KR" altLang="en-US" dirty="0"/>
              <a:t>로 </a:t>
            </a:r>
            <a:endParaRPr kumimoji="1" lang="en-US" altLang="ko-KR" dirty="0"/>
          </a:p>
          <a:p>
            <a:r>
              <a:rPr kumimoji="1" lang="en-US" altLang="ko-Kore-KR" dirty="0"/>
              <a:t>controller RNN</a:t>
            </a:r>
            <a:r>
              <a:rPr kumimoji="1" lang="ko-KR" altLang="en-US" dirty="0"/>
              <a:t>의 </a:t>
            </a:r>
            <a:r>
              <a:rPr kumimoji="1" lang="en-US" altLang="ko-KR" dirty="0"/>
              <a:t>weight</a:t>
            </a:r>
            <a:r>
              <a:rPr kumimoji="1" lang="ko-KR" altLang="en-US" dirty="0" err="1"/>
              <a:t>를</a:t>
            </a:r>
            <a:r>
              <a:rPr kumimoji="1" lang="ko-KR" altLang="en-US" dirty="0"/>
              <a:t> </a:t>
            </a:r>
            <a:r>
              <a:rPr kumimoji="1" lang="en-US" altLang="ko-KR" b="1" u="sng" dirty="0"/>
              <a:t>PPO</a:t>
            </a:r>
            <a:r>
              <a:rPr kumimoji="1" lang="ko-KR" altLang="en-US" dirty="0"/>
              <a:t>방식으로 업데이트</a:t>
            </a:r>
            <a:endParaRPr kumimoji="1" lang="en-US" altLang="ko-KR" dirty="0"/>
          </a:p>
        </p:txBody>
      </p:sp>
      <p:sp>
        <p:nvSpPr>
          <p:cNvPr id="13" name="TextBox 12">
            <a:extLst>
              <a:ext uri="{FF2B5EF4-FFF2-40B4-BE49-F238E27FC236}">
                <a16:creationId xmlns:a16="http://schemas.microsoft.com/office/drawing/2014/main" id="{FF19A7A1-A99C-294A-A2F5-656C073D89A6}"/>
              </a:ext>
            </a:extLst>
          </p:cNvPr>
          <p:cNvSpPr txBox="1"/>
          <p:nvPr/>
        </p:nvSpPr>
        <p:spPr>
          <a:xfrm>
            <a:off x="233915" y="1852821"/>
            <a:ext cx="2219582" cy="369332"/>
          </a:xfrm>
          <a:prstGeom prst="rect">
            <a:avLst/>
          </a:prstGeom>
          <a:noFill/>
        </p:spPr>
        <p:txBody>
          <a:bodyPr wrap="none" rtlCol="0">
            <a:spAutoFit/>
          </a:bodyPr>
          <a:lstStyle/>
          <a:p>
            <a:r>
              <a:rPr kumimoji="1" lang="en-US" altLang="ko-Kore-KR" dirty="0"/>
              <a:t>architecture sampling</a:t>
            </a:r>
            <a:endParaRPr kumimoji="1" lang="ko-Kore-KR" altLang="en-US" dirty="0"/>
          </a:p>
        </p:txBody>
      </p:sp>
      <p:sp>
        <p:nvSpPr>
          <p:cNvPr id="16" name="오른쪽으로 구부러진 화살표[C] 15">
            <a:extLst>
              <a:ext uri="{FF2B5EF4-FFF2-40B4-BE49-F238E27FC236}">
                <a16:creationId xmlns:a16="http://schemas.microsoft.com/office/drawing/2014/main" id="{FCF26A9B-69CF-9D46-BC8B-BAE7C579CE2F}"/>
              </a:ext>
            </a:extLst>
          </p:cNvPr>
          <p:cNvSpPr/>
          <p:nvPr/>
        </p:nvSpPr>
        <p:spPr>
          <a:xfrm>
            <a:off x="4730496" y="3700880"/>
            <a:ext cx="573024" cy="58521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7" name="오른쪽으로 구부러진 화살표[C] 26">
            <a:extLst>
              <a:ext uri="{FF2B5EF4-FFF2-40B4-BE49-F238E27FC236}">
                <a16:creationId xmlns:a16="http://schemas.microsoft.com/office/drawing/2014/main" id="{E057C47C-37CF-FC42-B77D-76FD6E0DDC98}"/>
              </a:ext>
            </a:extLst>
          </p:cNvPr>
          <p:cNvSpPr/>
          <p:nvPr/>
        </p:nvSpPr>
        <p:spPr>
          <a:xfrm rot="10611291">
            <a:off x="5678016" y="3648149"/>
            <a:ext cx="573024" cy="58521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7" name="TextBox 16">
            <a:extLst>
              <a:ext uri="{FF2B5EF4-FFF2-40B4-BE49-F238E27FC236}">
                <a16:creationId xmlns:a16="http://schemas.microsoft.com/office/drawing/2014/main" id="{8D59AC7E-2BCF-F046-94F3-E52293E7940D}"/>
              </a:ext>
            </a:extLst>
          </p:cNvPr>
          <p:cNvSpPr txBox="1"/>
          <p:nvPr/>
        </p:nvSpPr>
        <p:spPr>
          <a:xfrm>
            <a:off x="2262430" y="4656600"/>
            <a:ext cx="7364517" cy="369332"/>
          </a:xfrm>
          <a:prstGeom prst="rect">
            <a:avLst/>
          </a:prstGeom>
          <a:noFill/>
        </p:spPr>
        <p:txBody>
          <a:bodyPr wrap="none" rtlCol="0">
            <a:spAutoFit/>
          </a:bodyPr>
          <a:lstStyle/>
          <a:p>
            <a:r>
              <a:rPr kumimoji="1" lang="ko-KR" altLang="en-US" dirty="0"/>
              <a:t>최종적으로 미리 정의된 아키텍처 개수만큼 </a:t>
            </a:r>
            <a:r>
              <a:rPr kumimoji="1" lang="en-US" altLang="ko-KR" dirty="0"/>
              <a:t>sampling</a:t>
            </a:r>
            <a:r>
              <a:rPr kumimoji="1" lang="ko-KR" altLang="en-US" dirty="0"/>
              <a:t>하면 </a:t>
            </a:r>
            <a:r>
              <a:rPr kumimoji="1" lang="en-US" altLang="ko-KR" dirty="0"/>
              <a:t>stop (20,000</a:t>
            </a:r>
            <a:r>
              <a:rPr kumimoji="1" lang="ko-KR" altLang="en-US" dirty="0"/>
              <a:t>개</a:t>
            </a:r>
            <a:r>
              <a:rPr kumimoji="1" lang="en-US" altLang="ko-KR" dirty="0"/>
              <a:t>)</a:t>
            </a:r>
            <a:endParaRPr kumimoji="1" lang="ko-Kore-KR" altLang="en-US" dirty="0"/>
          </a:p>
        </p:txBody>
      </p:sp>
      <p:sp>
        <p:nvSpPr>
          <p:cNvPr id="18" name="TextBox 17">
            <a:extLst>
              <a:ext uri="{FF2B5EF4-FFF2-40B4-BE49-F238E27FC236}">
                <a16:creationId xmlns:a16="http://schemas.microsoft.com/office/drawing/2014/main" id="{96F55D15-6A50-8741-9E11-54E75DF19113}"/>
              </a:ext>
            </a:extLst>
          </p:cNvPr>
          <p:cNvSpPr txBox="1"/>
          <p:nvPr/>
        </p:nvSpPr>
        <p:spPr>
          <a:xfrm>
            <a:off x="2401824" y="5364480"/>
            <a:ext cx="6222344" cy="369332"/>
          </a:xfrm>
          <a:prstGeom prst="rect">
            <a:avLst/>
          </a:prstGeom>
          <a:noFill/>
        </p:spPr>
        <p:txBody>
          <a:bodyPr wrap="none" rtlCol="0">
            <a:spAutoFit/>
          </a:bodyPr>
          <a:lstStyle/>
          <a:p>
            <a:r>
              <a:rPr kumimoji="1" lang="en-US" altLang="ko-Kore-KR" dirty="0"/>
              <a:t>search</a:t>
            </a:r>
            <a:r>
              <a:rPr kumimoji="1" lang="ko-Kore-KR" altLang="en-US" dirty="0"/>
              <a:t>가 끝나면 </a:t>
            </a:r>
            <a:r>
              <a:rPr kumimoji="1" lang="en-US" altLang="ko-Kore-KR" dirty="0"/>
              <a:t>top 250</a:t>
            </a:r>
            <a:r>
              <a:rPr kumimoji="1" lang="ko-Kore-KR" altLang="en-US" dirty="0"/>
              <a:t>개의 아키텍처로 수렴할 때까지 학습</a:t>
            </a:r>
          </a:p>
        </p:txBody>
      </p:sp>
      <p:sp>
        <p:nvSpPr>
          <p:cNvPr id="19" name="TextBox 18">
            <a:extLst>
              <a:ext uri="{FF2B5EF4-FFF2-40B4-BE49-F238E27FC236}">
                <a16:creationId xmlns:a16="http://schemas.microsoft.com/office/drawing/2014/main" id="{D8B0C0FC-9446-8C4C-AFD4-5A4093E0007C}"/>
              </a:ext>
            </a:extLst>
          </p:cNvPr>
          <p:cNvSpPr txBox="1"/>
          <p:nvPr/>
        </p:nvSpPr>
        <p:spPr>
          <a:xfrm>
            <a:off x="2343492" y="5982788"/>
            <a:ext cx="6893234" cy="369332"/>
          </a:xfrm>
          <a:prstGeom prst="rect">
            <a:avLst/>
          </a:prstGeom>
          <a:noFill/>
        </p:spPr>
        <p:txBody>
          <a:bodyPr wrap="none" rtlCol="0">
            <a:spAutoFit/>
          </a:bodyPr>
          <a:lstStyle/>
          <a:p>
            <a:r>
              <a:rPr kumimoji="1" lang="ko-Kore-KR" altLang="en-US" dirty="0"/>
              <a:t>수렴할 때까지 학습이 끝나면 그 중에서 가장 좋은 아키텍처를 선택</a:t>
            </a:r>
          </a:p>
        </p:txBody>
      </p:sp>
      <p:sp>
        <p:nvSpPr>
          <p:cNvPr id="32" name="TextBox 31">
            <a:extLst>
              <a:ext uri="{FF2B5EF4-FFF2-40B4-BE49-F238E27FC236}">
                <a16:creationId xmlns:a16="http://schemas.microsoft.com/office/drawing/2014/main" id="{6805D97B-173F-C144-990C-1FDEB78943AF}"/>
              </a:ext>
            </a:extLst>
          </p:cNvPr>
          <p:cNvSpPr txBox="1"/>
          <p:nvPr/>
        </p:nvSpPr>
        <p:spPr>
          <a:xfrm>
            <a:off x="9651432" y="2853881"/>
            <a:ext cx="3830105" cy="276999"/>
          </a:xfrm>
          <a:prstGeom prst="rect">
            <a:avLst/>
          </a:prstGeom>
          <a:noFill/>
        </p:spPr>
        <p:txBody>
          <a:bodyPr wrap="square">
            <a:spAutoFit/>
          </a:bodyPr>
          <a:lstStyle/>
          <a:p>
            <a:r>
              <a:rPr lang="en" altLang="ko-Kore-KR" sz="1200" dirty="0">
                <a:effectLst/>
                <a:latin typeface="NimbusRomNo9L"/>
              </a:rPr>
              <a:t>Proximal Policy Optimization </a:t>
            </a:r>
            <a:endParaRPr lang="en" altLang="ko-Kore-KR" sz="1200" dirty="0"/>
          </a:p>
        </p:txBody>
      </p:sp>
    </p:spTree>
    <p:extLst>
      <p:ext uri="{BB962C8B-B14F-4D97-AF65-F5344CB8AC3E}">
        <p14:creationId xmlns:p14="http://schemas.microsoft.com/office/powerpoint/2010/main" val="206094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kumimoji="1" lang="en-US" altLang="ko-Kore-KR" dirty="0">
                <a:latin typeface="Times New Roman" panose="02020603050405020304" pitchFamily="18" charset="0"/>
                <a:cs typeface="Times New Roman" panose="02020603050405020304" pitchFamily="18" charset="0"/>
              </a:rPr>
              <a:t>Motivation of NAS</a:t>
            </a:r>
            <a:endParaRPr kumimoji="1" lang="ko-Kore-KR" alt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334958" y="572420"/>
            <a:ext cx="10560789" cy="3788858"/>
          </a:xfrm>
          <a:prstGeom prst="rect">
            <a:avLst/>
          </a:prstGeom>
          <a:noFill/>
        </p:spPr>
        <p:txBody>
          <a:bodyPr wrap="square">
            <a:spAutoFit/>
          </a:bodyPr>
          <a:lstStyle/>
          <a:p>
            <a:pPr>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    Neural Networks are hard and tedious to design</a:t>
            </a:r>
          </a:p>
          <a:p>
            <a:pPr>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Research Question </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Can we build an algorithm that can automatically design a neural network architecture that can outperform hand-coded architecture</a:t>
            </a:r>
            <a:r>
              <a:rPr lang="en-US" altLang="ko-KR" dirty="0">
                <a:latin typeface="Times New Roman" panose="02020603050405020304" pitchFamily="18" charset="0"/>
                <a:cs typeface="Times New Roman" panose="02020603050405020304" pitchFamily="18" charset="0"/>
              </a:rPr>
              <a:t>?</a:t>
            </a:r>
            <a:endParaRPr lang="en" altLang="ko-Kore-KR"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Practical contribution </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Faster and better neural network design</a:t>
            </a:r>
          </a:p>
          <a:p>
            <a:pPr>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Theoretical contribution </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A new research direction for automatically finding good neural network architecture</a:t>
            </a:r>
          </a:p>
        </p:txBody>
      </p:sp>
      <p:sp>
        <p:nvSpPr>
          <p:cNvPr id="15" name="TextBox 14">
            <a:extLst>
              <a:ext uri="{FF2B5EF4-FFF2-40B4-BE49-F238E27FC236}">
                <a16:creationId xmlns:a16="http://schemas.microsoft.com/office/drawing/2014/main" id="{2BE14C96-BAE2-5C44-80B5-9F4C71A6301B}"/>
              </a:ext>
            </a:extLst>
          </p:cNvPr>
          <p:cNvSpPr txBox="1"/>
          <p:nvPr/>
        </p:nvSpPr>
        <p:spPr>
          <a:xfrm>
            <a:off x="390745" y="4382450"/>
            <a:ext cx="6097772" cy="2126864"/>
          </a:xfrm>
          <a:prstGeom prst="rect">
            <a:avLst/>
          </a:prstGeom>
          <a:noFill/>
        </p:spPr>
        <p:txBody>
          <a:bodyPr wrap="square">
            <a:spAutoFit/>
          </a:bodyPr>
          <a:lstStyle/>
          <a:p>
            <a:pPr>
              <a:lnSpc>
                <a:spcPct val="150000"/>
              </a:lnSpc>
            </a:pPr>
            <a:r>
              <a:rPr lang="en" altLang="ko-Kore-KR" b="1" dirty="0">
                <a:latin typeface="Times New Roman" panose="02020603050405020304" pitchFamily="18" charset="0"/>
                <a:cs typeface="Times New Roman" panose="02020603050405020304" pitchFamily="18" charset="0"/>
              </a:rPr>
              <a:t>Why NAS?</a:t>
            </a:r>
          </a:p>
          <a:p>
            <a:pPr>
              <a:lnSpc>
                <a:spcPct val="150000"/>
              </a:lnSpc>
            </a:pPr>
            <a:r>
              <a:rPr lang="en" altLang="ko-Kore-KR" dirty="0">
                <a:latin typeface="Times New Roman" panose="02020603050405020304" pitchFamily="18" charset="0"/>
                <a:cs typeface="Times New Roman" panose="02020603050405020304" pitchFamily="18" charset="0"/>
              </a:rPr>
              <a:t>Neural Network are still hard to design</a:t>
            </a:r>
          </a:p>
          <a:p>
            <a:pPr>
              <a:lnSpc>
                <a:spcPct val="150000"/>
              </a:lnSpc>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Time-consuming</a:t>
            </a:r>
            <a:endParaRPr lang="en" altLang="ko-Kore-KR"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High Effort.</a:t>
            </a:r>
          </a:p>
          <a:p>
            <a:pPr>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Expert Knowledge</a:t>
            </a:r>
          </a:p>
        </p:txBody>
      </p:sp>
      <p:sp>
        <p:nvSpPr>
          <p:cNvPr id="17" name="TextBox 16">
            <a:extLst>
              <a:ext uri="{FF2B5EF4-FFF2-40B4-BE49-F238E27FC236}">
                <a16:creationId xmlns:a16="http://schemas.microsoft.com/office/drawing/2014/main" id="{2C900988-0121-F248-8E70-F682D79E5583}"/>
              </a:ext>
            </a:extLst>
          </p:cNvPr>
          <p:cNvSpPr txBox="1"/>
          <p:nvPr/>
        </p:nvSpPr>
        <p:spPr>
          <a:xfrm>
            <a:off x="5615353" y="4382450"/>
            <a:ext cx="6097772" cy="880369"/>
          </a:xfrm>
          <a:prstGeom prst="rect">
            <a:avLst/>
          </a:prstGeom>
          <a:noFill/>
        </p:spPr>
        <p:txBody>
          <a:bodyPr wrap="square">
            <a:spAutoFit/>
          </a:bodyPr>
          <a:lstStyle/>
          <a:p>
            <a:pPr>
              <a:lnSpc>
                <a:spcPct val="150000"/>
              </a:lnSpc>
            </a:pPr>
            <a:r>
              <a:rPr lang="en" altLang="ko-Kore-KR" b="1" dirty="0">
                <a:latin typeface="Times New Roman" panose="02020603050405020304" pitchFamily="18" charset="0"/>
                <a:cs typeface="Times New Roman" panose="02020603050405020304" pitchFamily="18" charset="0"/>
              </a:rPr>
              <a:t>What is NAS?</a:t>
            </a:r>
          </a:p>
          <a:p>
            <a:pPr>
              <a:lnSpc>
                <a:spcPct val="150000"/>
              </a:lnSpc>
            </a:pPr>
            <a:r>
              <a:rPr lang="en" altLang="ko-Kore-KR" dirty="0">
                <a:latin typeface="Times New Roman" panose="02020603050405020304" pitchFamily="18" charset="0"/>
                <a:cs typeface="Times New Roman" panose="02020603050405020304" pitchFamily="18" charset="0"/>
              </a:rPr>
              <a:t>NAS is a </a:t>
            </a:r>
            <a:r>
              <a:rPr lang="en-US" altLang="ko-KR" dirty="0">
                <a:latin typeface="Times New Roman" panose="02020603050405020304" pitchFamily="18" charset="0"/>
                <a:cs typeface="Times New Roman" panose="02020603050405020304" pitchFamily="18" charset="0"/>
              </a:rPr>
              <a:t>technique</a:t>
            </a:r>
            <a:r>
              <a:rPr lang="en" altLang="ko-Kore-KR" dirty="0">
                <a:latin typeface="Times New Roman" panose="02020603050405020304" pitchFamily="18" charset="0"/>
                <a:cs typeface="Times New Roman" panose="02020603050405020304" pitchFamily="18" charset="0"/>
              </a:rPr>
              <a:t> for automating the design of neural network</a:t>
            </a:r>
          </a:p>
        </p:txBody>
      </p:sp>
      <p:cxnSp>
        <p:nvCxnSpPr>
          <p:cNvPr id="19" name="직선 연결선[R] 18">
            <a:extLst>
              <a:ext uri="{FF2B5EF4-FFF2-40B4-BE49-F238E27FC236}">
                <a16:creationId xmlns:a16="http://schemas.microsoft.com/office/drawing/2014/main" id="{EB814093-A3DE-F643-8620-EA218B466833}"/>
              </a:ext>
            </a:extLst>
          </p:cNvPr>
          <p:cNvCxnSpPr>
            <a:cxnSpLocks/>
          </p:cNvCxnSpPr>
          <p:nvPr/>
        </p:nvCxnSpPr>
        <p:spPr>
          <a:xfrm>
            <a:off x="390745" y="4433777"/>
            <a:ext cx="1132238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갈매기형 수장[C] 20">
            <a:extLst>
              <a:ext uri="{FF2B5EF4-FFF2-40B4-BE49-F238E27FC236}">
                <a16:creationId xmlns:a16="http://schemas.microsoft.com/office/drawing/2014/main" id="{F26A7C9C-FE18-0D49-BD58-7168D1CA0C86}"/>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1613166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2" name="그림 1">
            <a:extLst>
              <a:ext uri="{FF2B5EF4-FFF2-40B4-BE49-F238E27FC236}">
                <a16:creationId xmlns:a16="http://schemas.microsoft.com/office/drawing/2014/main" id="{D434C81C-3706-8246-932E-C26F90A7F04F}"/>
              </a:ext>
            </a:extLst>
          </p:cNvPr>
          <p:cNvPicPr>
            <a:picLocks noChangeAspect="1"/>
          </p:cNvPicPr>
          <p:nvPr/>
        </p:nvPicPr>
        <p:blipFill>
          <a:blip r:embed="rId2"/>
          <a:stretch>
            <a:fillRect/>
          </a:stretch>
        </p:blipFill>
        <p:spPr>
          <a:xfrm>
            <a:off x="317500" y="996420"/>
            <a:ext cx="3121333" cy="2958481"/>
          </a:xfrm>
          <a:prstGeom prst="rect">
            <a:avLst/>
          </a:prstGeom>
        </p:spPr>
      </p:pic>
      <p:pic>
        <p:nvPicPr>
          <p:cNvPr id="10" name="그림 9">
            <a:extLst>
              <a:ext uri="{FF2B5EF4-FFF2-40B4-BE49-F238E27FC236}">
                <a16:creationId xmlns:a16="http://schemas.microsoft.com/office/drawing/2014/main" id="{BF894ADE-0AE8-1641-8B73-2F0F2FEFE4B1}"/>
              </a:ext>
            </a:extLst>
          </p:cNvPr>
          <p:cNvPicPr>
            <a:picLocks noChangeAspect="1"/>
          </p:cNvPicPr>
          <p:nvPr/>
        </p:nvPicPr>
        <p:blipFill>
          <a:blip r:embed="rId3"/>
          <a:stretch>
            <a:fillRect/>
          </a:stretch>
        </p:blipFill>
        <p:spPr>
          <a:xfrm>
            <a:off x="3438833" y="1031314"/>
            <a:ext cx="5470148" cy="2536160"/>
          </a:xfrm>
          <a:prstGeom prst="rect">
            <a:avLst/>
          </a:prstGeom>
        </p:spPr>
      </p:pic>
      <p:sp>
        <p:nvSpPr>
          <p:cNvPr id="21" name="TextBox 20">
            <a:extLst>
              <a:ext uri="{FF2B5EF4-FFF2-40B4-BE49-F238E27FC236}">
                <a16:creationId xmlns:a16="http://schemas.microsoft.com/office/drawing/2014/main" id="{C45E39B8-5139-2E43-AF67-5BACDA1DA0C8}"/>
              </a:ext>
            </a:extLst>
          </p:cNvPr>
          <p:cNvSpPr txBox="1"/>
          <p:nvPr/>
        </p:nvSpPr>
        <p:spPr>
          <a:xfrm>
            <a:off x="317500" y="5072828"/>
            <a:ext cx="11506200" cy="923330"/>
          </a:xfrm>
          <a:prstGeom prst="rect">
            <a:avLst/>
          </a:prstGeom>
          <a:noFill/>
        </p:spPr>
        <p:txBody>
          <a:bodyPr wrap="square">
            <a:spAutoFit/>
          </a:bodyPr>
          <a:lstStyle/>
          <a:p>
            <a:r>
              <a:rPr lang="en-US" altLang="ko-KR" dirty="0"/>
              <a:t>convolution</a:t>
            </a:r>
            <a:r>
              <a:rPr lang="ko-KR" altLang="en-US" dirty="0"/>
              <a:t> </a:t>
            </a:r>
            <a:r>
              <a:rPr lang="en" altLang="ko-Kore-KR" dirty="0"/>
              <a:t>cell</a:t>
            </a:r>
            <a:r>
              <a:rPr lang="ko-KR" altLang="en-US" dirty="0"/>
              <a:t>을 안정적으로 학습하는 방법을 제시 </a:t>
            </a:r>
            <a:r>
              <a:rPr lang="en" altLang="ko-Kore-KR" dirty="0"/>
              <a:t>computational cost</a:t>
            </a:r>
            <a:r>
              <a:rPr lang="ko-KR" altLang="en-US" dirty="0"/>
              <a:t>와 </a:t>
            </a:r>
            <a:r>
              <a:rPr lang="ko-KR" altLang="en-US" dirty="0" err="1"/>
              <a:t>파라미터</a:t>
            </a:r>
            <a:r>
              <a:rPr lang="ko-KR" altLang="en-US" dirty="0"/>
              <a:t> 수에 대해서 쉽게 조절 결과적으로 많은 </a:t>
            </a:r>
            <a:r>
              <a:rPr lang="en" altLang="ko-Kore-KR" dirty="0"/>
              <a:t>human design model</a:t>
            </a:r>
            <a:r>
              <a:rPr lang="ko-KR" altLang="en-US" dirty="0"/>
              <a:t>을 뛰어넘었다</a:t>
            </a:r>
            <a:r>
              <a:rPr lang="en-US" altLang="ko-KR" dirty="0"/>
              <a:t>.</a:t>
            </a:r>
          </a:p>
          <a:p>
            <a:r>
              <a:rPr lang="en" altLang="ko-Kore-KR" dirty="0"/>
              <a:t>good </a:t>
            </a:r>
            <a:r>
              <a:rPr lang="en" altLang="ko-Kore-KR" dirty="0" err="1"/>
              <a:t>arhcitecture</a:t>
            </a:r>
            <a:r>
              <a:rPr lang="en" altLang="ko-Kore-KR" dirty="0"/>
              <a:t> on small dataset —&gt; large dataset </a:t>
            </a:r>
            <a:r>
              <a:rPr lang="ko-KR" altLang="en-US" dirty="0"/>
              <a:t>옮기는 테크닉을 보여줌</a:t>
            </a:r>
          </a:p>
        </p:txBody>
      </p:sp>
      <p:sp>
        <p:nvSpPr>
          <p:cNvPr id="5" name="TextBox 4">
            <a:extLst>
              <a:ext uri="{FF2B5EF4-FFF2-40B4-BE49-F238E27FC236}">
                <a16:creationId xmlns:a16="http://schemas.microsoft.com/office/drawing/2014/main" id="{2D5884E6-89D4-7D46-BFAC-88501553A889}"/>
              </a:ext>
            </a:extLst>
          </p:cNvPr>
          <p:cNvSpPr txBox="1"/>
          <p:nvPr/>
        </p:nvSpPr>
        <p:spPr>
          <a:xfrm>
            <a:off x="317500" y="4318000"/>
            <a:ext cx="10962873" cy="646331"/>
          </a:xfrm>
          <a:prstGeom prst="rect">
            <a:avLst/>
          </a:prstGeom>
          <a:noFill/>
        </p:spPr>
        <p:txBody>
          <a:bodyPr wrap="none" rtlCol="0">
            <a:spAutoFit/>
          </a:bodyPr>
          <a:lstStyle/>
          <a:p>
            <a:r>
              <a:rPr kumimoji="1" lang="en-US" altLang="ko-Kore-KR" dirty="0"/>
              <a:t>Random Search</a:t>
            </a:r>
            <a:r>
              <a:rPr kumimoji="1" lang="ko-Kore-KR" altLang="en-US" dirty="0"/>
              <a:t>와 비교 결과 </a:t>
            </a:r>
            <a:r>
              <a:rPr kumimoji="1" lang="en-US" altLang="ko-Kore-KR" dirty="0"/>
              <a:t>RL </a:t>
            </a:r>
            <a:r>
              <a:rPr kumimoji="1" lang="ko-Kore-KR" altLang="en-US" dirty="0"/>
              <a:t>방법이 전체적으로 좋은 성능을 보이지만</a:t>
            </a:r>
            <a:r>
              <a:rPr kumimoji="1" lang="en-US" altLang="ko-Kore-KR" dirty="0"/>
              <a:t>, Random Search</a:t>
            </a:r>
            <a:r>
              <a:rPr kumimoji="1" lang="ko-Kore-KR" altLang="en-US" dirty="0"/>
              <a:t>와의 차이가 근소함</a:t>
            </a:r>
            <a:r>
              <a:rPr kumimoji="1" lang="en-US" altLang="ko-Kore-KR" dirty="0"/>
              <a:t>.</a:t>
            </a:r>
          </a:p>
          <a:p>
            <a:r>
              <a:rPr kumimoji="1" lang="ko-Kore-KR" altLang="en-US" dirty="0"/>
              <a:t>제시한 </a:t>
            </a:r>
            <a:r>
              <a:rPr kumimoji="1" lang="en-US" altLang="ko-Kore-KR" dirty="0"/>
              <a:t>Search space</a:t>
            </a:r>
            <a:r>
              <a:rPr kumimoji="1" lang="ko-Kore-KR" altLang="en-US" dirty="0"/>
              <a:t>가 </a:t>
            </a:r>
            <a:r>
              <a:rPr kumimoji="1" lang="en-US" altLang="ko-Kore-KR" dirty="0"/>
              <a:t>Random Search </a:t>
            </a:r>
            <a:r>
              <a:rPr kumimoji="1" lang="ko-Kore-KR" altLang="en-US" dirty="0"/>
              <a:t>방법에서도 잘 작동하는 것을 보임</a:t>
            </a:r>
            <a:r>
              <a:rPr kumimoji="1" lang="en-US" altLang="ko-Kore-KR" dirty="0"/>
              <a:t>.</a:t>
            </a:r>
            <a:endParaRPr kumimoji="1" lang="ko-Kore-KR" altLang="en-US" dirty="0"/>
          </a:p>
        </p:txBody>
      </p:sp>
      <p:pic>
        <p:nvPicPr>
          <p:cNvPr id="3" name="그림 2">
            <a:extLst>
              <a:ext uri="{FF2B5EF4-FFF2-40B4-BE49-F238E27FC236}">
                <a16:creationId xmlns:a16="http://schemas.microsoft.com/office/drawing/2014/main" id="{8B0903E5-B3CD-D442-B938-3191E95CC801}"/>
              </a:ext>
            </a:extLst>
          </p:cNvPr>
          <p:cNvPicPr>
            <a:picLocks noChangeAspect="1"/>
          </p:cNvPicPr>
          <p:nvPr/>
        </p:nvPicPr>
        <p:blipFill>
          <a:blip r:embed="rId4"/>
          <a:stretch>
            <a:fillRect/>
          </a:stretch>
        </p:blipFill>
        <p:spPr>
          <a:xfrm>
            <a:off x="5867697" y="1108750"/>
            <a:ext cx="6082568" cy="2320250"/>
          </a:xfrm>
          <a:prstGeom prst="rect">
            <a:avLst/>
          </a:prstGeom>
        </p:spPr>
      </p:pic>
    </p:spTree>
    <p:extLst>
      <p:ext uri="{BB962C8B-B14F-4D97-AF65-F5344CB8AC3E}">
        <p14:creationId xmlns:p14="http://schemas.microsoft.com/office/powerpoint/2010/main" val="60372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Autofit/>
          </a:bodyPr>
          <a:lstStyle/>
          <a:p>
            <a:r>
              <a:rPr lang="en" altLang="ko-Kore-KR" dirty="0">
                <a:latin typeface="Times New Roman" panose="02020603050405020304" pitchFamily="18" charset="0"/>
                <a:cs typeface="Times New Roman" panose="02020603050405020304" pitchFamily="18" charset="0"/>
              </a:rPr>
              <a:t>Efficient Neural Architecture Search via Parameter Sharing(ENAS)</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947122" y="3521685"/>
            <a:ext cx="10297755" cy="307777"/>
          </a:xfrm>
          <a:prstGeom prst="rect">
            <a:avLst/>
          </a:prstGeom>
          <a:noFill/>
        </p:spPr>
        <p:txBody>
          <a:bodyPr wrap="none" rtlCol="0">
            <a:spAutoFit/>
          </a:bodyPr>
          <a:lstStyle/>
          <a:p>
            <a:r>
              <a:rPr lang="en" altLang="ko-Kore-KR" sz="1400" dirty="0">
                <a:latin typeface="Times New Roman" panose="02020603050405020304" pitchFamily="18" charset="0"/>
                <a:cs typeface="Times New Roman" panose="02020603050405020304" pitchFamily="18" charset="0"/>
              </a:rPr>
              <a:t>Pham, </a:t>
            </a:r>
            <a:r>
              <a:rPr lang="en" altLang="ko-Kore-KR" sz="1400" dirty="0" err="1">
                <a:latin typeface="Times New Roman" panose="02020603050405020304" pitchFamily="18" charset="0"/>
                <a:cs typeface="Times New Roman" panose="02020603050405020304" pitchFamily="18" charset="0"/>
              </a:rPr>
              <a:t>Hieu</a:t>
            </a:r>
            <a:r>
              <a:rPr lang="en" altLang="ko-Kore-KR" sz="1400" dirty="0">
                <a:latin typeface="Times New Roman" panose="02020603050405020304" pitchFamily="18" charset="0"/>
                <a:cs typeface="Times New Roman" panose="02020603050405020304" pitchFamily="18" charset="0"/>
              </a:rPr>
              <a:t>, et al. "Efficient neural architecture search via parameters sharing." </a:t>
            </a:r>
            <a:r>
              <a:rPr lang="en" altLang="ko-Kore-KR" sz="1400" i="1" dirty="0">
                <a:effectLst/>
                <a:latin typeface="Times New Roman" panose="02020603050405020304" pitchFamily="18" charset="0"/>
                <a:cs typeface="Times New Roman" panose="02020603050405020304" pitchFamily="18" charset="0"/>
              </a:rPr>
              <a:t>International conference on machine learning</a:t>
            </a:r>
            <a:r>
              <a:rPr lang="en" altLang="ko-Kore-KR" sz="1400" dirty="0">
                <a:latin typeface="Times New Roman" panose="02020603050405020304" pitchFamily="18" charset="0"/>
                <a:cs typeface="Times New Roman" panose="02020603050405020304" pitchFamily="18" charset="0"/>
              </a:rPr>
              <a:t>. PMLR, 2018.</a:t>
            </a:r>
            <a:endParaRPr kumimoji="1" lang="ko-Kore-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3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NimbusRomNo9L"/>
              </a:rPr>
              <a:t>ABSTRACT </a:t>
            </a:r>
            <a:endParaRPr lang="en" altLang="ko-Kore-KR" dirty="0"/>
          </a:p>
        </p:txBody>
      </p:sp>
      <p:sp>
        <p:nvSpPr>
          <p:cNvPr id="13" name="TextBox 12">
            <a:extLst>
              <a:ext uri="{FF2B5EF4-FFF2-40B4-BE49-F238E27FC236}">
                <a16:creationId xmlns:a16="http://schemas.microsoft.com/office/drawing/2014/main" id="{9AE41F2A-ED17-7345-9445-701A367F7EDB}"/>
              </a:ext>
            </a:extLst>
          </p:cNvPr>
          <p:cNvSpPr txBox="1"/>
          <p:nvPr/>
        </p:nvSpPr>
        <p:spPr>
          <a:xfrm>
            <a:off x="390745" y="572443"/>
            <a:ext cx="10560789" cy="5909310"/>
          </a:xfrm>
          <a:prstGeom prst="rect">
            <a:avLst/>
          </a:prstGeom>
          <a:noFill/>
        </p:spPr>
        <p:txBody>
          <a:bodyPr wrap="square">
            <a:spAutoFit/>
          </a:bodyPr>
          <a:lstStyle/>
          <a:p>
            <a:pPr>
              <a:lnSpc>
                <a:spcPct val="150000"/>
              </a:lnSpc>
            </a:pPr>
            <a:r>
              <a:rPr lang="en-US" altLang="ko-KR" b="1" dirty="0"/>
              <a:t>• </a:t>
            </a:r>
            <a:r>
              <a:rPr lang="en-US" altLang="ko-Kore-KR" b="1" dirty="0"/>
              <a:t>Motivation</a:t>
            </a:r>
            <a:endParaRPr lang="en" altLang="ko-Kore-KR" b="1" dirty="0"/>
          </a:p>
          <a:p>
            <a:pPr marL="742950" lvl="1" indent="-285750">
              <a:buFont typeface="Arial" panose="020B0604020202020204" pitchFamily="34" charset="0"/>
              <a:buChar char="•"/>
            </a:pPr>
            <a:r>
              <a:rPr lang="en" altLang="ko-Kore-KR" dirty="0"/>
              <a:t>Neural Architecture Search </a:t>
            </a:r>
            <a:r>
              <a:rPr lang="ko-KR" altLang="en-US" dirty="0"/>
              <a:t>는 </a:t>
            </a:r>
            <a:r>
              <a:rPr lang="en" altLang="ko-Kore-KR" dirty="0"/>
              <a:t>image classification</a:t>
            </a:r>
            <a:r>
              <a:rPr lang="ko-KR" altLang="en-US" dirty="0"/>
              <a:t>을 위한 모델 디자인에 성공적으로 적용되었다</a:t>
            </a:r>
            <a:r>
              <a:rPr lang="en-US" altLang="ko-KR" dirty="0"/>
              <a:t>.</a:t>
            </a:r>
          </a:p>
          <a:p>
            <a:pPr marL="742950" lvl="1" indent="-285750">
              <a:buFont typeface="Arial" panose="020B0604020202020204" pitchFamily="34" charset="0"/>
              <a:buChar char="•"/>
            </a:pPr>
            <a:r>
              <a:rPr lang="en" altLang="ko-Kore-KR" dirty="0"/>
              <a:t>NAS</a:t>
            </a:r>
            <a:r>
              <a:rPr lang="ko-KR" altLang="en-US" dirty="0"/>
              <a:t>에서 </a:t>
            </a:r>
            <a:r>
              <a:rPr lang="en" altLang="ko-Kore-KR" dirty="0"/>
              <a:t>RNN </a:t>
            </a:r>
            <a:r>
              <a:rPr lang="ko-KR" altLang="en-US" dirty="0"/>
              <a:t>컨트롤러는 </a:t>
            </a:r>
            <a:r>
              <a:rPr lang="en" altLang="ko-Kore-KR" dirty="0"/>
              <a:t>loop</a:t>
            </a:r>
            <a:r>
              <a:rPr lang="ko-KR" altLang="en-US" dirty="0"/>
              <a:t>에서 학습된다</a:t>
            </a:r>
            <a:r>
              <a:rPr lang="en-US" altLang="ko-KR" dirty="0"/>
              <a:t>. : </a:t>
            </a:r>
          </a:p>
          <a:p>
            <a:pPr marL="1200150" lvl="2" indent="-285750">
              <a:buFont typeface="Arial" panose="020B0604020202020204" pitchFamily="34" charset="0"/>
              <a:buChar char="•"/>
            </a:pPr>
            <a:r>
              <a:rPr lang="en" altLang="ko-Kore-KR" dirty="0"/>
              <a:t>sample candidate architecture (child model)</a:t>
            </a:r>
          </a:p>
          <a:p>
            <a:pPr marL="1200150" lvl="2" indent="-285750">
              <a:buFont typeface="Arial" panose="020B0604020202020204" pitchFamily="34" charset="0"/>
              <a:buChar char="•"/>
            </a:pPr>
            <a:r>
              <a:rPr lang="en" altLang="ko-Kore-KR" dirty="0"/>
              <a:t>train child model to convergence and performance </a:t>
            </a:r>
            <a:r>
              <a:rPr lang="ko-KR" altLang="en-US" dirty="0"/>
              <a:t>측정</a:t>
            </a:r>
          </a:p>
          <a:p>
            <a:pPr marL="1200150" lvl="2" indent="-285750">
              <a:buFont typeface="Arial" panose="020B0604020202020204" pitchFamily="34" charset="0"/>
              <a:buChar char="•"/>
            </a:pPr>
            <a:r>
              <a:rPr lang="ko-KR" altLang="en-US" dirty="0"/>
              <a:t>컨트롤러가 더 좋은 아키텍처를 찾기 위해서 </a:t>
            </a:r>
            <a:r>
              <a:rPr lang="en" altLang="ko-Kore-KR" dirty="0"/>
              <a:t>child model</a:t>
            </a:r>
            <a:r>
              <a:rPr lang="ko-KR" altLang="en-US" dirty="0"/>
              <a:t>의 </a:t>
            </a:r>
            <a:r>
              <a:rPr lang="en" altLang="ko-Kore-KR" dirty="0"/>
              <a:t>performance</a:t>
            </a:r>
            <a:r>
              <a:rPr lang="ko-KR" altLang="en-US" dirty="0" err="1"/>
              <a:t>를</a:t>
            </a:r>
            <a:r>
              <a:rPr lang="ko-KR" altLang="en-US" dirty="0"/>
              <a:t> 이용하여 컨트롤러를 학습</a:t>
            </a:r>
          </a:p>
          <a:p>
            <a:pPr marL="742950" lvl="1" indent="-285750">
              <a:buFont typeface="Arial" panose="020B0604020202020204" pitchFamily="34" charset="0"/>
              <a:buChar char="•"/>
            </a:pPr>
            <a:r>
              <a:rPr lang="ko-KR" altLang="en-US" dirty="0"/>
              <a:t>이러한 과정이 많이 반복된다</a:t>
            </a:r>
            <a:r>
              <a:rPr lang="en-US" altLang="ko-KR" dirty="0"/>
              <a:t>. </a:t>
            </a:r>
            <a:r>
              <a:rPr lang="ko-KR" altLang="en-US" dirty="0"/>
              <a:t>하여</a:t>
            </a:r>
            <a:r>
              <a:rPr lang="en-US" altLang="ko-KR" dirty="0"/>
              <a:t>, </a:t>
            </a:r>
            <a:r>
              <a:rPr lang="ko-KR" altLang="en-US" dirty="0"/>
              <a:t>놀라운 성능에도 불구하고 </a:t>
            </a:r>
            <a:r>
              <a:rPr lang="en" altLang="ko-Kore-KR" dirty="0"/>
              <a:t>NAS</a:t>
            </a:r>
            <a:r>
              <a:rPr lang="ko-KR" altLang="en-US" dirty="0"/>
              <a:t>의 </a:t>
            </a:r>
            <a:r>
              <a:rPr lang="en" altLang="ko-Kore-KR" dirty="0"/>
              <a:t>computing</a:t>
            </a:r>
            <a:r>
              <a:rPr lang="ko-KR" altLang="en-US" dirty="0"/>
              <a:t>은 매우 비싸다</a:t>
            </a:r>
            <a:r>
              <a:rPr lang="en-US" altLang="ko-KR" dirty="0"/>
              <a:t>.</a:t>
            </a:r>
          </a:p>
          <a:p>
            <a:pPr>
              <a:lnSpc>
                <a:spcPct val="150000"/>
              </a:lnSpc>
            </a:pPr>
            <a:r>
              <a:rPr lang="en-US" altLang="ko-KR" b="1" dirty="0"/>
              <a:t>• </a:t>
            </a:r>
            <a:r>
              <a:rPr lang="en" altLang="ko-Kore-KR" b="1" dirty="0"/>
              <a:t>Propose</a:t>
            </a:r>
          </a:p>
          <a:p>
            <a:pPr marL="742950" lvl="1" indent="-285750">
              <a:buFont typeface="Arial" panose="020B0604020202020204" pitchFamily="34" charset="0"/>
              <a:buChar char="•"/>
            </a:pPr>
            <a:r>
              <a:rPr lang="ko-KR" altLang="en-US" dirty="0"/>
              <a:t>빠르고 비싸지 않은 </a:t>
            </a:r>
            <a:r>
              <a:rPr lang="en" altLang="ko-Kore-KR" dirty="0"/>
              <a:t>automatic model design </a:t>
            </a:r>
            <a:r>
              <a:rPr lang="ko-KR" altLang="en-US" dirty="0"/>
              <a:t>방법인 </a:t>
            </a:r>
            <a:r>
              <a:rPr lang="en" altLang="ko-Kore-KR" dirty="0"/>
              <a:t>Efficient Neural Architecture Search(ENAS)</a:t>
            </a:r>
            <a:r>
              <a:rPr lang="ko-KR" altLang="en-US" dirty="0" err="1"/>
              <a:t>를</a:t>
            </a:r>
            <a:r>
              <a:rPr lang="ko-KR" altLang="en-US" dirty="0"/>
              <a:t> 제안</a:t>
            </a:r>
            <a:endParaRPr lang="en-US" altLang="ko-KR" dirty="0"/>
          </a:p>
          <a:p>
            <a:pPr marL="742950" lvl="1" indent="-285750">
              <a:buFont typeface="Arial" panose="020B0604020202020204" pitchFamily="34" charset="0"/>
              <a:buChar char="•"/>
            </a:pPr>
            <a:r>
              <a:rPr lang="en" altLang="ko-Kore-KR" dirty="0"/>
              <a:t>ENAS</a:t>
            </a:r>
            <a:r>
              <a:rPr lang="ko-KR" altLang="en-US" dirty="0"/>
              <a:t>에서는 컨트롤러가 </a:t>
            </a:r>
            <a:r>
              <a:rPr lang="en" altLang="ko-Kore-KR" dirty="0"/>
              <a:t>large computational graph</a:t>
            </a:r>
            <a:r>
              <a:rPr lang="ko-KR" altLang="en-US" dirty="0"/>
              <a:t>의 </a:t>
            </a:r>
            <a:r>
              <a:rPr lang="en" altLang="ko-Kore-KR" dirty="0"/>
              <a:t>optimal subgraph</a:t>
            </a:r>
            <a:r>
              <a:rPr lang="ko-KR" altLang="en-US" dirty="0" err="1"/>
              <a:t>를</a:t>
            </a:r>
            <a:r>
              <a:rPr lang="ko-KR" altLang="en-US" dirty="0"/>
              <a:t> 찾는 것으로 </a:t>
            </a:r>
            <a:r>
              <a:rPr lang="en" altLang="ko-Kore-KR" dirty="0"/>
              <a:t>neural architecture</a:t>
            </a:r>
            <a:r>
              <a:rPr lang="ko-KR" altLang="en-US" dirty="0" err="1"/>
              <a:t>를</a:t>
            </a:r>
            <a:r>
              <a:rPr lang="ko-KR" altLang="en-US" dirty="0"/>
              <a:t> </a:t>
            </a:r>
            <a:r>
              <a:rPr lang="en" altLang="ko-Kore-KR" dirty="0"/>
              <a:t>Discover </a:t>
            </a:r>
            <a:r>
              <a:rPr lang="ko-KR" altLang="en-US" dirty="0"/>
              <a:t>한다</a:t>
            </a:r>
            <a:r>
              <a:rPr lang="en-US" altLang="ko-KR" dirty="0"/>
              <a:t>.</a:t>
            </a:r>
          </a:p>
          <a:p>
            <a:pPr marL="742950" lvl="1" indent="-285750">
              <a:buFont typeface="Arial" panose="020B0604020202020204" pitchFamily="34" charset="0"/>
              <a:buChar char="•"/>
            </a:pPr>
            <a:r>
              <a:rPr lang="ko-KR" altLang="en-US" dirty="0"/>
              <a:t>컨트롤러는 </a:t>
            </a:r>
            <a:r>
              <a:rPr lang="en" altLang="ko-Kore-KR" dirty="0"/>
              <a:t>policy gradient</a:t>
            </a:r>
            <a:r>
              <a:rPr lang="ko-KR" altLang="en-US" dirty="0"/>
              <a:t>로 </a:t>
            </a:r>
            <a:r>
              <a:rPr lang="en" altLang="ko-Kore-KR" dirty="0"/>
              <a:t>validation set</a:t>
            </a:r>
            <a:r>
              <a:rPr lang="ko-KR" altLang="en-US" dirty="0"/>
              <a:t>에서의 </a:t>
            </a:r>
            <a:r>
              <a:rPr lang="en" altLang="ko-Kore-KR" dirty="0"/>
              <a:t>expected reward( validation acc)</a:t>
            </a:r>
            <a:r>
              <a:rPr lang="ko-KR" altLang="en-US" dirty="0" err="1"/>
              <a:t>를</a:t>
            </a:r>
            <a:r>
              <a:rPr lang="ko-KR" altLang="en-US" dirty="0"/>
              <a:t> 최대화하기 위해서 학습한다</a:t>
            </a:r>
            <a:r>
              <a:rPr lang="en-US" altLang="ko-KR" dirty="0"/>
              <a:t>.</a:t>
            </a:r>
          </a:p>
          <a:p>
            <a:pPr marL="742950" lvl="1" indent="-285750">
              <a:buFont typeface="Arial" panose="020B0604020202020204" pitchFamily="34" charset="0"/>
              <a:buChar char="•"/>
            </a:pPr>
            <a:r>
              <a:rPr lang="en" altLang="ko-Kore-KR" dirty="0"/>
              <a:t>child model</a:t>
            </a:r>
            <a:r>
              <a:rPr lang="ko-KR" altLang="en-US" dirty="0"/>
              <a:t>간 </a:t>
            </a:r>
            <a:r>
              <a:rPr lang="en" altLang="ko-Kore-KR" dirty="0"/>
              <a:t>sharing parameters</a:t>
            </a:r>
            <a:r>
              <a:rPr lang="ko-KR" altLang="en-US" dirty="0"/>
              <a:t>는 강력한 성능을 보이고 동시에 존재하는 </a:t>
            </a:r>
            <a:r>
              <a:rPr lang="en" altLang="ko-Kore-KR" dirty="0"/>
              <a:t>NAS</a:t>
            </a:r>
            <a:r>
              <a:rPr lang="ko-KR" altLang="en-US" dirty="0"/>
              <a:t>방법들보다 </a:t>
            </a:r>
            <a:r>
              <a:rPr lang="en-US" altLang="ko-KR" dirty="0"/>
              <a:t>1000</a:t>
            </a:r>
            <a:r>
              <a:rPr lang="ko-KR" altLang="en-US" dirty="0"/>
              <a:t>배 가량 덜 비싸다</a:t>
            </a:r>
            <a:r>
              <a:rPr lang="en-US" altLang="ko-KR" dirty="0"/>
              <a:t>.</a:t>
            </a:r>
          </a:p>
          <a:p>
            <a:pPr marL="285750" indent="-285750">
              <a:buFont typeface="Arial" panose="020B0604020202020204" pitchFamily="34" charset="0"/>
              <a:buChar char="•"/>
            </a:pPr>
            <a:endParaRPr lang="ko-KR" altLang="en-US" dirty="0"/>
          </a:p>
          <a:p>
            <a:r>
              <a:rPr lang="en-US" altLang="ko-KR" b="1" dirty="0"/>
              <a:t>• </a:t>
            </a:r>
            <a:r>
              <a:rPr lang="en" altLang="ko-Kore-KR" b="1" dirty="0"/>
              <a:t>Result</a:t>
            </a:r>
          </a:p>
          <a:p>
            <a:pPr marL="285750" indent="-285750">
              <a:buFont typeface="Arial" panose="020B0604020202020204" pitchFamily="34" charset="0"/>
              <a:buChar char="•"/>
            </a:pPr>
            <a:r>
              <a:rPr lang="en" altLang="ko-Kore-KR" dirty="0"/>
              <a:t>CIFAR10 dataset</a:t>
            </a:r>
            <a:r>
              <a:rPr lang="ko-KR" altLang="en-US" dirty="0"/>
              <a:t>에서 </a:t>
            </a:r>
            <a:r>
              <a:rPr lang="en" altLang="ko-Kore-KR" dirty="0"/>
              <a:t>ENAS</a:t>
            </a:r>
            <a:r>
              <a:rPr lang="ko-KR" altLang="en-US" dirty="0"/>
              <a:t>의 </a:t>
            </a:r>
            <a:r>
              <a:rPr lang="en" altLang="ko-Kore-KR" dirty="0"/>
              <a:t>test error </a:t>
            </a:r>
            <a:r>
              <a:rPr lang="ko-KR" altLang="en-US" dirty="0"/>
              <a:t>는 </a:t>
            </a:r>
            <a:r>
              <a:rPr lang="en-US" altLang="ko-KR" dirty="0"/>
              <a:t>2.89%(97%) </a:t>
            </a:r>
            <a:r>
              <a:rPr lang="ko-KR" altLang="en-US" dirty="0" err="1"/>
              <a:t>를</a:t>
            </a:r>
            <a:r>
              <a:rPr lang="ko-KR" altLang="en-US" dirty="0"/>
              <a:t> 달성했다 이는 </a:t>
            </a:r>
            <a:r>
              <a:rPr lang="en" altLang="ko-Kore-KR" dirty="0"/>
              <a:t>NASNET</a:t>
            </a:r>
            <a:r>
              <a:rPr lang="ko-KR" altLang="en-US" dirty="0"/>
              <a:t>과 동등한 수준의 결과</a:t>
            </a: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2243958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NimbusRomNo9L"/>
              </a:rPr>
              <a:t>ABSTRACT </a:t>
            </a:r>
            <a:endParaRPr lang="en" altLang="ko-Kore-KR" dirty="0"/>
          </a:p>
        </p:txBody>
      </p:sp>
      <p:sp>
        <p:nvSpPr>
          <p:cNvPr id="13" name="TextBox 12">
            <a:extLst>
              <a:ext uri="{FF2B5EF4-FFF2-40B4-BE49-F238E27FC236}">
                <a16:creationId xmlns:a16="http://schemas.microsoft.com/office/drawing/2014/main" id="{9AE41F2A-ED17-7345-9445-701A367F7EDB}"/>
              </a:ext>
            </a:extLst>
          </p:cNvPr>
          <p:cNvSpPr txBox="1"/>
          <p:nvPr/>
        </p:nvSpPr>
        <p:spPr>
          <a:xfrm>
            <a:off x="390745" y="572443"/>
            <a:ext cx="10560789" cy="3786614"/>
          </a:xfrm>
          <a:prstGeom prst="rect">
            <a:avLst/>
          </a:prstGeom>
          <a:noFill/>
        </p:spPr>
        <p:txBody>
          <a:bodyPr wrap="square">
            <a:spAutoFit/>
          </a:bodyPr>
          <a:lstStyle/>
          <a:p>
            <a:pPr>
              <a:lnSpc>
                <a:spcPct val="150000"/>
              </a:lnSpc>
            </a:pPr>
            <a:r>
              <a:rPr lang="ko-KR" altLang="en-US" dirty="0"/>
              <a:t>이전 </a:t>
            </a:r>
            <a:r>
              <a:rPr lang="en-US" altLang="ko-KR" dirty="0" err="1"/>
              <a:t>NASNet</a:t>
            </a:r>
            <a:r>
              <a:rPr lang="ko-KR" altLang="en-US" dirty="0"/>
              <a:t>의 </a:t>
            </a:r>
            <a:r>
              <a:rPr lang="en-US" altLang="ko-KR" dirty="0"/>
              <a:t>search </a:t>
            </a:r>
            <a:r>
              <a:rPr lang="ko-KR" altLang="en-US" dirty="0"/>
              <a:t>과정을 다시 살펴보면</a:t>
            </a:r>
            <a:r>
              <a:rPr lang="en-US" altLang="ko-KR" dirty="0"/>
              <a:t>, </a:t>
            </a:r>
            <a:r>
              <a:rPr lang="ko-KR" altLang="en-US" dirty="0"/>
              <a:t>아키텍처를 </a:t>
            </a:r>
            <a:r>
              <a:rPr lang="ko-KR" altLang="en-US" dirty="0" err="1"/>
              <a:t>샘플링하고</a:t>
            </a:r>
            <a:r>
              <a:rPr lang="en-US" altLang="ko-KR" dirty="0"/>
              <a:t> </a:t>
            </a:r>
            <a:r>
              <a:rPr lang="en-US" altLang="ko-KR" dirty="0">
                <a:sym typeface="Wingdings" pitchFamily="2" charset="2"/>
              </a:rPr>
              <a:t> </a:t>
            </a:r>
            <a:r>
              <a:rPr lang="ko-KR" altLang="en-US" dirty="0">
                <a:sym typeface="Wingdings" pitchFamily="2" charset="2"/>
              </a:rPr>
              <a:t>아키텍처 </a:t>
            </a:r>
            <a:r>
              <a:rPr lang="en-US" altLang="ko-KR" dirty="0">
                <a:sym typeface="Wingdings" pitchFamily="2" charset="2"/>
              </a:rPr>
              <a:t>Training  RNN </a:t>
            </a:r>
            <a:r>
              <a:rPr lang="ko-KR" altLang="en-US" dirty="0">
                <a:sym typeface="Wingdings" pitchFamily="2" charset="2"/>
              </a:rPr>
              <a:t>학습 과정을 반복하는데</a:t>
            </a:r>
            <a:r>
              <a:rPr lang="en-US" altLang="ko-KR" dirty="0">
                <a:sym typeface="Wingdings" pitchFamily="2" charset="2"/>
              </a:rPr>
              <a:t>, </a:t>
            </a:r>
            <a:r>
              <a:rPr lang="ko-KR" altLang="en-US" dirty="0">
                <a:sym typeface="Wingdings" pitchFamily="2" charset="2"/>
              </a:rPr>
              <a:t>아키텍처를 </a:t>
            </a:r>
            <a:r>
              <a:rPr lang="ko-KR" altLang="en-US" dirty="0" err="1">
                <a:sym typeface="Wingdings" pitchFamily="2" charset="2"/>
              </a:rPr>
              <a:t>샘플링할</a:t>
            </a:r>
            <a:r>
              <a:rPr lang="ko-KR" altLang="en-US" dirty="0">
                <a:sym typeface="Wingdings" pitchFamily="2" charset="2"/>
              </a:rPr>
              <a:t> 때마다 학습을 계속 다시 해야했다</a:t>
            </a:r>
            <a:r>
              <a:rPr lang="en-US" altLang="ko-KR" dirty="0">
                <a:sym typeface="Wingdings" pitchFamily="2" charset="2"/>
              </a:rPr>
              <a:t>. </a:t>
            </a:r>
            <a:endParaRPr lang="en-US" altLang="ko-KR" dirty="0"/>
          </a:p>
          <a:p>
            <a:pPr>
              <a:lnSpc>
                <a:spcPct val="150000"/>
              </a:lnSpc>
            </a:pPr>
            <a:endParaRPr lang="en-US" altLang="ko-KR" dirty="0"/>
          </a:p>
          <a:p>
            <a:pPr>
              <a:lnSpc>
                <a:spcPct val="150000"/>
              </a:lnSpc>
            </a:pPr>
            <a:endParaRPr lang="en-US" altLang="ko-KR" dirty="0"/>
          </a:p>
          <a:p>
            <a:pPr>
              <a:lnSpc>
                <a:spcPct val="150000"/>
              </a:lnSpc>
            </a:pPr>
            <a:r>
              <a:rPr lang="ko-KR" altLang="en-US" dirty="0"/>
              <a:t>우리는 이러한 </a:t>
            </a:r>
            <a:r>
              <a:rPr lang="en" altLang="ko-Kore-KR" dirty="0"/>
              <a:t>NAS</a:t>
            </a:r>
            <a:r>
              <a:rPr lang="ko-KR" altLang="en-US" dirty="0"/>
              <a:t>의 </a:t>
            </a:r>
            <a:r>
              <a:rPr lang="en" altLang="ko-Kore-KR" dirty="0"/>
              <a:t>computation bottleneck</a:t>
            </a:r>
            <a:r>
              <a:rPr lang="ko-KR" altLang="en-US" dirty="0"/>
              <a:t>이 각각의 </a:t>
            </a:r>
            <a:r>
              <a:rPr lang="en" altLang="ko-Kore-KR" dirty="0"/>
              <a:t>child network</a:t>
            </a:r>
            <a:r>
              <a:rPr lang="ko-KR" altLang="en-US" dirty="0" err="1"/>
              <a:t>를</a:t>
            </a:r>
            <a:r>
              <a:rPr lang="ko-KR" altLang="en-US" dirty="0"/>
              <a:t> 처음부터 끝까지 오로지 그 성능을 얻어내기 위해서 학습시키고 </a:t>
            </a:r>
            <a:r>
              <a:rPr lang="en" altLang="ko-Kore-KR" dirty="0"/>
              <a:t>weight</a:t>
            </a:r>
            <a:r>
              <a:rPr lang="ko-KR" altLang="en-US" dirty="0" err="1"/>
              <a:t>를</a:t>
            </a:r>
            <a:r>
              <a:rPr lang="ko-KR" altLang="en-US" dirty="0"/>
              <a:t> 버리기 때문인 것을 알아냈다</a:t>
            </a:r>
            <a:r>
              <a:rPr lang="en-US" altLang="ko-KR" dirty="0"/>
              <a:t>. </a:t>
            </a:r>
            <a:r>
              <a:rPr lang="ko-KR" altLang="en-US" dirty="0"/>
              <a:t>이 논문의 </a:t>
            </a:r>
            <a:r>
              <a:rPr lang="en" altLang="ko-Kore-KR" dirty="0"/>
              <a:t>main contribution</a:t>
            </a:r>
            <a:r>
              <a:rPr lang="ko-KR" altLang="en-US" dirty="0"/>
              <a:t>은 각각의 </a:t>
            </a:r>
            <a:r>
              <a:rPr lang="en" altLang="ko-Kore-KR" dirty="0"/>
              <a:t>child model</a:t>
            </a:r>
            <a:r>
              <a:rPr lang="ko-KR" altLang="en-US" dirty="0"/>
              <a:t>을 처음부터 끝까지 학습시키는 것을 자제하고 모든 </a:t>
            </a:r>
            <a:r>
              <a:rPr lang="en" altLang="ko-Kore-KR" dirty="0"/>
              <a:t>child model</a:t>
            </a:r>
            <a:r>
              <a:rPr lang="ko-KR" altLang="en-US" dirty="0"/>
              <a:t>이 </a:t>
            </a:r>
            <a:r>
              <a:rPr lang="en" altLang="ko-Kore-KR" dirty="0"/>
              <a:t>weight </a:t>
            </a:r>
            <a:r>
              <a:rPr lang="ko-KR" altLang="en-US" dirty="0" err="1"/>
              <a:t>를</a:t>
            </a:r>
            <a:r>
              <a:rPr lang="ko-KR" altLang="en-US" dirty="0"/>
              <a:t> 공유하는 것을 강화함으로 </a:t>
            </a:r>
            <a:r>
              <a:rPr lang="en" altLang="ko-Kore-KR" dirty="0"/>
              <a:t>NAS</a:t>
            </a:r>
            <a:r>
              <a:rPr lang="ko-KR" altLang="en-US" dirty="0"/>
              <a:t>의 효율성을 높인 것에 있다</a:t>
            </a:r>
            <a:r>
              <a:rPr lang="en-US" altLang="ko-KR" dirty="0"/>
              <a:t>. </a:t>
            </a:r>
            <a:r>
              <a:rPr lang="ko-KR" altLang="en-US" dirty="0"/>
              <a:t>경험적으로 </a:t>
            </a:r>
            <a:r>
              <a:rPr lang="en" altLang="ko-Kore-KR" dirty="0"/>
              <a:t>sharing parameters</a:t>
            </a:r>
            <a:r>
              <a:rPr lang="ko-KR" altLang="en-US" dirty="0"/>
              <a:t>가 가능한지와 좋은 성능을 내는지 보여준다</a:t>
            </a:r>
            <a:r>
              <a:rPr lang="en-US" altLang="ko-KR" dirty="0"/>
              <a:t>. </a:t>
            </a:r>
            <a:r>
              <a:rPr lang="ko-KR" altLang="en-US" dirty="0"/>
              <a:t>모든 실험은 </a:t>
            </a:r>
            <a:r>
              <a:rPr lang="en-US" altLang="ko-KR" dirty="0"/>
              <a:t>1080</a:t>
            </a:r>
            <a:r>
              <a:rPr lang="en" altLang="ko-Kore-KR" dirty="0" err="1"/>
              <a:t>ti</a:t>
            </a:r>
            <a:r>
              <a:rPr lang="en" altLang="ko-Kore-KR" dirty="0"/>
              <a:t> single </a:t>
            </a:r>
            <a:r>
              <a:rPr lang="en" altLang="ko-Kore-KR" dirty="0" err="1"/>
              <a:t>gpu</a:t>
            </a:r>
            <a:r>
              <a:rPr lang="en" altLang="ko-Kore-KR" dirty="0"/>
              <a:t> </a:t>
            </a:r>
            <a:r>
              <a:rPr lang="ko-KR" altLang="en-US" dirty="0"/>
              <a:t>로 진행했다</a:t>
            </a:r>
            <a:r>
              <a:rPr lang="en-US" altLang="ko-KR" dirty="0"/>
              <a:t>.</a:t>
            </a:r>
            <a:endParaRPr lang="ko-KR" altLang="en-US"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1943836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NimbusRomNo9L"/>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3" name="TextBox 12">
            <a:extLst>
              <a:ext uri="{FF2B5EF4-FFF2-40B4-BE49-F238E27FC236}">
                <a16:creationId xmlns:a16="http://schemas.microsoft.com/office/drawing/2014/main" id="{36880716-96F5-7C4C-A191-96906F24578A}"/>
              </a:ext>
            </a:extLst>
          </p:cNvPr>
          <p:cNvSpPr txBox="1"/>
          <p:nvPr/>
        </p:nvSpPr>
        <p:spPr>
          <a:xfrm>
            <a:off x="340240" y="799982"/>
            <a:ext cx="11851760" cy="2950295"/>
          </a:xfrm>
          <a:prstGeom prst="rect">
            <a:avLst/>
          </a:prstGeom>
          <a:noFill/>
        </p:spPr>
        <p:txBody>
          <a:bodyPr wrap="square">
            <a:spAutoFit/>
          </a:bodyPr>
          <a:lstStyle/>
          <a:p>
            <a:pPr>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ENAS </a:t>
            </a:r>
            <a:r>
              <a:rPr lang="ko-KR" altLang="en-US" dirty="0">
                <a:latin typeface="Times New Roman" panose="02020603050405020304" pitchFamily="18" charset="0"/>
                <a:cs typeface="Times New Roman" panose="02020603050405020304" pitchFamily="18" charset="0"/>
              </a:rPr>
              <a:t>아이디어의 중심에는 </a:t>
            </a:r>
            <a:r>
              <a:rPr lang="en" altLang="ko-Kore-KR" dirty="0">
                <a:latin typeface="Times New Roman" panose="02020603050405020304" pitchFamily="18" charset="0"/>
                <a:cs typeface="Times New Roman" panose="02020603050405020304" pitchFamily="18" charset="0"/>
              </a:rPr>
              <a:t>NAS</a:t>
            </a:r>
            <a:r>
              <a:rPr lang="ko-KR" altLang="en-US" dirty="0">
                <a:latin typeface="Times New Roman" panose="02020603050405020304" pitchFamily="18" charset="0"/>
                <a:cs typeface="Times New Roman" panose="02020603050405020304" pitchFamily="18" charset="0"/>
              </a:rPr>
              <a:t>가 끝까지 반복하는 모든 </a:t>
            </a:r>
            <a:r>
              <a:rPr lang="en" altLang="ko-Kore-KR" dirty="0">
                <a:latin typeface="Times New Roman" panose="02020603050405020304" pitchFamily="18" charset="0"/>
                <a:cs typeface="Times New Roman" panose="02020603050405020304" pitchFamily="18" charset="0"/>
              </a:rPr>
              <a:t>graph</a:t>
            </a:r>
            <a:r>
              <a:rPr lang="ko-KR" altLang="en-US" dirty="0">
                <a:latin typeface="Times New Roman" panose="02020603050405020304" pitchFamily="18" charset="0"/>
                <a:cs typeface="Times New Roman" panose="02020603050405020304" pitchFamily="18" charset="0"/>
              </a:rPr>
              <a:t>는 더 큰 </a:t>
            </a:r>
            <a:r>
              <a:rPr lang="en" altLang="ko-Kore-KR" dirty="0">
                <a:latin typeface="Times New Roman" panose="02020603050405020304" pitchFamily="18" charset="0"/>
                <a:cs typeface="Times New Roman" panose="02020603050405020304" pitchFamily="18" charset="0"/>
              </a:rPr>
              <a:t>graph</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subgraph</a:t>
            </a:r>
            <a:r>
              <a:rPr lang="ko-KR" altLang="en-US" dirty="0">
                <a:latin typeface="Times New Roman" panose="02020603050405020304" pitchFamily="18" charset="0"/>
                <a:cs typeface="Times New Roman" panose="02020603050405020304" pitchFamily="18" charset="0"/>
              </a:rPr>
              <a:t>로 보여질 수 있다는 관찰이다</a:t>
            </a:r>
            <a:r>
              <a:rPr lang="en-US" altLang="ko-KR"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다른 말로</a:t>
            </a:r>
            <a:r>
              <a:rPr lang="en-US" altLang="ko-KR"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NAS</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Search space</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single DAG</a:t>
            </a:r>
            <a:r>
              <a:rPr lang="ko-KR" altLang="en-US" dirty="0">
                <a:latin typeface="Times New Roman" panose="02020603050405020304" pitchFamily="18" charset="0"/>
                <a:cs typeface="Times New Roman" panose="02020603050405020304" pitchFamily="18" charset="0"/>
              </a:rPr>
              <a:t>로 표현될 수 있다</a:t>
            </a:r>
            <a:r>
              <a:rPr lang="en-US" altLang="ko-KR"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DAG</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ENAS search space</a:t>
            </a:r>
            <a:r>
              <a:rPr lang="ko-KR" altLang="en-US" dirty="0">
                <a:latin typeface="Times New Roman" panose="02020603050405020304" pitchFamily="18" charset="0"/>
                <a:cs typeface="Times New Roman" panose="02020603050405020304" pitchFamily="18" charset="0"/>
              </a:rPr>
              <a:t>의 모든 가능한 </a:t>
            </a:r>
            <a:r>
              <a:rPr lang="en" altLang="ko-Kore-KR" dirty="0">
                <a:latin typeface="Times New Roman" panose="02020603050405020304" pitchFamily="18" charset="0"/>
                <a:cs typeface="Times New Roman" panose="02020603050405020304" pitchFamily="18" charset="0"/>
              </a:rPr>
              <a:t>child models</a:t>
            </a:r>
            <a:r>
              <a:rPr lang="ko-KR" altLang="en-US" dirty="0">
                <a:latin typeface="Times New Roman" panose="02020603050405020304" pitchFamily="18" charset="0"/>
                <a:cs typeface="Times New Roman" panose="02020603050405020304" pitchFamily="18" charset="0"/>
              </a:rPr>
              <a:t>을 포함하고 있는 형식이다</a:t>
            </a:r>
            <a:r>
              <a:rPr lang="en-US" altLang="ko-KR"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node</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local computation</a:t>
            </a:r>
            <a:r>
              <a:rPr lang="ko-KR" altLang="en-US" dirty="0">
                <a:latin typeface="Times New Roman" panose="02020603050405020304" pitchFamily="18" charset="0"/>
                <a:cs typeface="Times New Roman" panose="02020603050405020304" pitchFamily="18" charset="0"/>
              </a:rPr>
              <a:t>을 표현하고</a:t>
            </a:r>
            <a:r>
              <a:rPr lang="en-US" altLang="ko-KR"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edge</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information flow</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의미한다</a:t>
            </a:r>
            <a:r>
              <a:rPr lang="en-US" altLang="ko-KR" dirty="0">
                <a:latin typeface="Times New Roman" panose="02020603050405020304" pitchFamily="18" charset="0"/>
                <a:cs typeface="Times New Roman" panose="02020603050405020304" pitchFamily="18" charset="0"/>
              </a:rPr>
              <a:t>.</a:t>
            </a:r>
          </a:p>
          <a:p>
            <a:pPr>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local computation at each node have their own parameters </a:t>
            </a:r>
            <a:r>
              <a:rPr lang="ko-KR" altLang="en-US" dirty="0">
                <a:latin typeface="Times New Roman" panose="02020603050405020304" pitchFamily="18" charset="0"/>
                <a:cs typeface="Times New Roman" panose="02020603050405020304" pitchFamily="18" charset="0"/>
              </a:rPr>
              <a:t>특정 </a:t>
            </a:r>
            <a:r>
              <a:rPr lang="en" altLang="ko-Kore-KR" dirty="0">
                <a:latin typeface="Times New Roman" panose="02020603050405020304" pitchFamily="18" charset="0"/>
                <a:cs typeface="Times New Roman" panose="02020603050405020304" pitchFamily="18" charset="0"/>
              </a:rPr>
              <a:t>computation</a:t>
            </a:r>
            <a:r>
              <a:rPr lang="ko-KR" altLang="en-US" dirty="0">
                <a:latin typeface="Times New Roman" panose="02020603050405020304" pitchFamily="18" charset="0"/>
                <a:cs typeface="Times New Roman" panose="02020603050405020304" pitchFamily="18" charset="0"/>
              </a:rPr>
              <a:t>이 활성화 됐을 경우에만 사용하는 </a:t>
            </a:r>
            <a:r>
              <a:rPr lang="ko-KR" altLang="en-US" dirty="0" err="1">
                <a:latin typeface="Times New Roman" panose="02020603050405020304" pitchFamily="18" charset="0"/>
                <a:cs typeface="Times New Roman" panose="02020603050405020304" pitchFamily="18" charset="0"/>
              </a:rPr>
              <a:t>파라미터</a:t>
            </a:r>
            <a:endParaRPr lang="ko-KR" alt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그러므로 </a:t>
            </a:r>
            <a:r>
              <a:rPr lang="en" altLang="ko-Kore-KR" dirty="0">
                <a:latin typeface="Times New Roman" panose="02020603050405020304" pitchFamily="18" charset="0"/>
                <a:cs typeface="Times New Roman" panose="02020603050405020304" pitchFamily="18" charset="0"/>
              </a:rPr>
              <a:t>ENAS </a:t>
            </a:r>
            <a:r>
              <a:rPr lang="ko-KR" altLang="en-US" dirty="0">
                <a:latin typeface="Times New Roman" panose="02020603050405020304" pitchFamily="18" charset="0"/>
                <a:cs typeface="Times New Roman" panose="02020603050405020304" pitchFamily="18" charset="0"/>
              </a:rPr>
              <a:t>의 디자인은 </a:t>
            </a:r>
            <a:r>
              <a:rPr lang="ko-KR" altLang="en-US" dirty="0" err="1">
                <a:latin typeface="Times New Roman" panose="02020603050405020304" pitchFamily="18" charset="0"/>
                <a:cs typeface="Times New Roman" panose="02020603050405020304" pitchFamily="18" charset="0"/>
              </a:rPr>
              <a:t>파라미터가</a:t>
            </a:r>
            <a:r>
              <a:rPr lang="ko-KR" altLang="en-US" dirty="0">
                <a:latin typeface="Times New Roman" panose="02020603050405020304" pitchFamily="18" charset="0"/>
                <a:cs typeface="Times New Roman" panose="02020603050405020304" pitchFamily="18" charset="0"/>
              </a:rPr>
              <a:t> 공유되는 것을 허용한다</a:t>
            </a:r>
            <a:r>
              <a:rPr lang="en-US" altLang="ko-KR"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95806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NimbusRomNo9L"/>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3" name="TextBox 12">
            <a:extLst>
              <a:ext uri="{FF2B5EF4-FFF2-40B4-BE49-F238E27FC236}">
                <a16:creationId xmlns:a16="http://schemas.microsoft.com/office/drawing/2014/main" id="{36880716-96F5-7C4C-A191-96906F24578A}"/>
              </a:ext>
            </a:extLst>
          </p:cNvPr>
          <p:cNvSpPr txBox="1"/>
          <p:nvPr/>
        </p:nvSpPr>
        <p:spPr>
          <a:xfrm>
            <a:off x="340240" y="799982"/>
            <a:ext cx="11851760" cy="923330"/>
          </a:xfrm>
          <a:prstGeom prst="rect">
            <a:avLst/>
          </a:prstGeom>
          <a:noFill/>
        </p:spPr>
        <p:txBody>
          <a:bodyPr wrap="square">
            <a:spAutoFit/>
          </a:bodyPr>
          <a:lstStyle/>
          <a:p>
            <a:r>
              <a:rPr lang="en" altLang="ko-Kore-KR" b="1" dirty="0"/>
              <a:t>Training the shared parameters</a:t>
            </a:r>
            <a:r>
              <a:rPr lang="en" altLang="ko-Kore-KR" dirty="0"/>
              <a:t> </a:t>
            </a:r>
            <a:r>
              <a:rPr lang="el-GR" altLang="ko-Kore-KR" dirty="0"/>
              <a:t>ω </a:t>
            </a:r>
            <a:r>
              <a:rPr lang="en" altLang="ko-Kore-KR" b="1" dirty="0"/>
              <a:t>of the child models.</a:t>
            </a:r>
            <a:endParaRPr lang="en" altLang="ko-Kore-KR" dirty="0"/>
          </a:p>
          <a:p>
            <a:r>
              <a:rPr lang="en" altLang="ko-Kore-KR" dirty="0"/>
              <a:t>child model</a:t>
            </a:r>
            <a:r>
              <a:rPr lang="ko-KR" altLang="en-US" dirty="0"/>
              <a:t>의 </a:t>
            </a:r>
            <a:r>
              <a:rPr lang="en" altLang="ko-Kore-KR" dirty="0"/>
              <a:t>shared parameters w training fix the controller’s policy pi(</a:t>
            </a:r>
            <a:r>
              <a:rPr lang="en" altLang="ko-Kore-KR" dirty="0" err="1"/>
              <a:t>m;theta</a:t>
            </a:r>
            <a:r>
              <a:rPr lang="en" altLang="ko-Kore-KR" dirty="0"/>
              <a:t>) and SGD optimize on w to minimize the expected loss function(CELOSS) computed on a minibatch of training data with a model m sampled from policy</a:t>
            </a:r>
          </a:p>
        </p:txBody>
      </p:sp>
      <p:pic>
        <p:nvPicPr>
          <p:cNvPr id="2" name="그림 1">
            <a:extLst>
              <a:ext uri="{FF2B5EF4-FFF2-40B4-BE49-F238E27FC236}">
                <a16:creationId xmlns:a16="http://schemas.microsoft.com/office/drawing/2014/main" id="{E9CFBCEA-FC42-3A40-9F95-33E00ACEB13E}"/>
              </a:ext>
            </a:extLst>
          </p:cNvPr>
          <p:cNvPicPr>
            <a:picLocks noChangeAspect="1"/>
          </p:cNvPicPr>
          <p:nvPr/>
        </p:nvPicPr>
        <p:blipFill>
          <a:blip r:embed="rId2"/>
          <a:stretch>
            <a:fillRect/>
          </a:stretch>
        </p:blipFill>
        <p:spPr>
          <a:xfrm>
            <a:off x="446566" y="1662658"/>
            <a:ext cx="8534400" cy="1244600"/>
          </a:xfrm>
          <a:prstGeom prst="rect">
            <a:avLst/>
          </a:prstGeom>
        </p:spPr>
      </p:pic>
      <p:sp>
        <p:nvSpPr>
          <p:cNvPr id="10" name="TextBox 9">
            <a:extLst>
              <a:ext uri="{FF2B5EF4-FFF2-40B4-BE49-F238E27FC236}">
                <a16:creationId xmlns:a16="http://schemas.microsoft.com/office/drawing/2014/main" id="{3549985E-D73E-0A45-91D9-364519E8F858}"/>
              </a:ext>
            </a:extLst>
          </p:cNvPr>
          <p:cNvSpPr txBox="1"/>
          <p:nvPr/>
        </p:nvSpPr>
        <p:spPr>
          <a:xfrm>
            <a:off x="340239" y="2801757"/>
            <a:ext cx="11642653" cy="923330"/>
          </a:xfrm>
          <a:prstGeom prst="rect">
            <a:avLst/>
          </a:prstGeom>
          <a:noFill/>
        </p:spPr>
        <p:txBody>
          <a:bodyPr wrap="square">
            <a:spAutoFit/>
          </a:bodyPr>
          <a:lstStyle/>
          <a:p>
            <a:r>
              <a:rPr lang="en" altLang="ko-Kore-KR" b="1" dirty="0"/>
              <a:t>Training the controller parameters</a:t>
            </a:r>
            <a:r>
              <a:rPr lang="en" altLang="ko-Kore-KR" dirty="0"/>
              <a:t> </a:t>
            </a:r>
            <a:r>
              <a:rPr lang="el-GR" altLang="ko-Kore-KR" dirty="0"/>
              <a:t>θ </a:t>
            </a:r>
            <a:r>
              <a:rPr lang="en" altLang="ko-Kore-KR" dirty="0"/>
              <a:t>we fix w and update theta aiming to maximize expected reward on </a:t>
            </a:r>
            <a:r>
              <a:rPr lang="en" altLang="ko-Kore-KR" dirty="0" err="1"/>
              <a:t>validaton</a:t>
            </a:r>
            <a:r>
              <a:rPr lang="en" altLang="ko-Kore-KR" dirty="0"/>
              <a:t> data set the gradient computed using REINFORCE algorithm</a:t>
            </a:r>
          </a:p>
          <a:p>
            <a:r>
              <a:rPr lang="en" altLang="ko-Kore-KR" dirty="0"/>
              <a:t>In image </a:t>
            </a:r>
            <a:r>
              <a:rPr lang="en" altLang="ko-Kore-KR" dirty="0" err="1"/>
              <a:t>classificaion</a:t>
            </a:r>
            <a:r>
              <a:rPr lang="en" altLang="ko-Kore-KR" dirty="0"/>
              <a:t>, the reward function is validation acc on minibatch</a:t>
            </a:r>
          </a:p>
        </p:txBody>
      </p:sp>
      <p:sp>
        <p:nvSpPr>
          <p:cNvPr id="7" name="TextBox 6">
            <a:extLst>
              <a:ext uri="{FF2B5EF4-FFF2-40B4-BE49-F238E27FC236}">
                <a16:creationId xmlns:a16="http://schemas.microsoft.com/office/drawing/2014/main" id="{26E231D8-DFDD-594E-9AD5-773EEC4E7D3F}"/>
              </a:ext>
            </a:extLst>
          </p:cNvPr>
          <p:cNvSpPr txBox="1"/>
          <p:nvPr/>
        </p:nvSpPr>
        <p:spPr>
          <a:xfrm>
            <a:off x="340239" y="4124624"/>
            <a:ext cx="10748327" cy="1200329"/>
          </a:xfrm>
          <a:prstGeom prst="rect">
            <a:avLst/>
          </a:prstGeom>
          <a:noFill/>
        </p:spPr>
        <p:txBody>
          <a:bodyPr wrap="none" rtlCol="0">
            <a:spAutoFit/>
          </a:bodyPr>
          <a:lstStyle/>
          <a:p>
            <a:r>
              <a:rPr lang="en" altLang="ko-Kore-KR" b="1" dirty="0"/>
              <a:t>Deriving Architectures.</a:t>
            </a:r>
            <a:r>
              <a:rPr lang="en" altLang="ko-Kore-KR" dirty="0"/>
              <a:t> We first sample several models from the trained policy </a:t>
            </a:r>
            <a:r>
              <a:rPr lang="el-GR" altLang="ko-Kore-KR" dirty="0"/>
              <a:t>π(</a:t>
            </a:r>
            <a:r>
              <a:rPr lang="en" altLang="ko-Kore-KR" b="1" dirty="0"/>
              <a:t>m</a:t>
            </a:r>
            <a:r>
              <a:rPr lang="en" altLang="ko-Kore-KR" dirty="0"/>
              <a:t>,</a:t>
            </a:r>
            <a:r>
              <a:rPr lang="el-GR" altLang="ko-Kore-KR" dirty="0"/>
              <a:t>θ). </a:t>
            </a:r>
            <a:r>
              <a:rPr lang="en" altLang="ko-Kore-KR" dirty="0"/>
              <a:t>For each sampled model, </a:t>
            </a:r>
          </a:p>
          <a:p>
            <a:r>
              <a:rPr lang="en" altLang="ko-Kore-KR" dirty="0"/>
              <a:t>we compute its reward on </a:t>
            </a:r>
            <a:r>
              <a:rPr lang="en" altLang="ko-Kore-KR" i="1" dirty="0"/>
              <a:t>a single minibatch</a:t>
            </a:r>
            <a:r>
              <a:rPr lang="en" altLang="ko-Kore-KR" dirty="0"/>
              <a:t> sampled from the validation set.</a:t>
            </a:r>
          </a:p>
          <a:p>
            <a:r>
              <a:rPr lang="en" altLang="ko-Kore-KR" dirty="0"/>
              <a:t>We then take only the model with the highest reward to retrain from scratch.</a:t>
            </a:r>
          </a:p>
          <a:p>
            <a:endParaRPr kumimoji="1" lang="ko-Kore-KR" altLang="en-US" dirty="0"/>
          </a:p>
        </p:txBody>
      </p:sp>
      <p:sp>
        <p:nvSpPr>
          <p:cNvPr id="12" name="TextBox 11">
            <a:extLst>
              <a:ext uri="{FF2B5EF4-FFF2-40B4-BE49-F238E27FC236}">
                <a16:creationId xmlns:a16="http://schemas.microsoft.com/office/drawing/2014/main" id="{6D596AFF-61E0-2B48-B666-D54D0AEDA1E4}"/>
              </a:ext>
            </a:extLst>
          </p:cNvPr>
          <p:cNvSpPr txBox="1"/>
          <p:nvPr/>
        </p:nvSpPr>
        <p:spPr>
          <a:xfrm>
            <a:off x="340239" y="5197460"/>
            <a:ext cx="10322056" cy="1200329"/>
          </a:xfrm>
          <a:prstGeom prst="rect">
            <a:avLst/>
          </a:prstGeom>
          <a:noFill/>
        </p:spPr>
        <p:txBody>
          <a:bodyPr wrap="none" rtlCol="0">
            <a:spAutoFit/>
          </a:bodyPr>
          <a:lstStyle/>
          <a:p>
            <a:r>
              <a:rPr kumimoji="1" lang="en-US" altLang="ko-Kore-KR" b="1" dirty="0"/>
              <a:t>Parameter sharing</a:t>
            </a:r>
          </a:p>
          <a:p>
            <a:r>
              <a:rPr kumimoji="1" lang="ko-Kore-KR" altLang="en-US" dirty="0"/>
              <a:t>결국 </a:t>
            </a:r>
            <a:r>
              <a:rPr kumimoji="1" lang="en-US" altLang="ko-Kore-KR" dirty="0"/>
              <a:t>DAG</a:t>
            </a:r>
            <a:r>
              <a:rPr kumimoji="1" lang="ko-Kore-KR" altLang="en-US" dirty="0"/>
              <a:t>에서 각 노드에 후보 연산자들이 존재</a:t>
            </a:r>
            <a:endParaRPr kumimoji="1" lang="en-US" altLang="ko-Kore-KR" dirty="0"/>
          </a:p>
          <a:p>
            <a:r>
              <a:rPr kumimoji="1" lang="ko-Kore-KR" altLang="en-US" dirty="0"/>
              <a:t>그 연산자들은 컨트롤러가 연산자로 선택하면 활성화되는거고 </a:t>
            </a:r>
            <a:endParaRPr kumimoji="1" lang="en-US" altLang="ko-Kore-KR" dirty="0"/>
          </a:p>
          <a:p>
            <a:r>
              <a:rPr kumimoji="1" lang="ko-Kore-KR" altLang="en-US" dirty="0"/>
              <a:t>결국 활성화 됐을 때 학습하고 비활성화 상태에서는 버려지던 그 웨이트를 노드 별로 가지고 있는 것</a:t>
            </a:r>
            <a:r>
              <a:rPr kumimoji="1" lang="en-US" altLang="ko-Kore-KR" dirty="0"/>
              <a:t>. </a:t>
            </a:r>
            <a:r>
              <a:rPr kumimoji="1" lang="ko-Kore-KR" altLang="en-US" dirty="0"/>
              <a:t> </a:t>
            </a:r>
          </a:p>
        </p:txBody>
      </p:sp>
    </p:spTree>
    <p:extLst>
      <p:ext uri="{BB962C8B-B14F-4D97-AF65-F5344CB8AC3E}">
        <p14:creationId xmlns:p14="http://schemas.microsoft.com/office/powerpoint/2010/main" val="1810140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NimbusRomNo9L"/>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6" name="TextBox 15">
            <a:extLst>
              <a:ext uri="{FF2B5EF4-FFF2-40B4-BE49-F238E27FC236}">
                <a16:creationId xmlns:a16="http://schemas.microsoft.com/office/drawing/2014/main" id="{22933465-2FF3-3149-9232-0AF4949665C8}"/>
              </a:ext>
            </a:extLst>
          </p:cNvPr>
          <p:cNvSpPr txBox="1"/>
          <p:nvPr/>
        </p:nvSpPr>
        <p:spPr>
          <a:xfrm>
            <a:off x="233915" y="668215"/>
            <a:ext cx="6097772" cy="369332"/>
          </a:xfrm>
          <a:prstGeom prst="rect">
            <a:avLst/>
          </a:prstGeom>
          <a:noFill/>
        </p:spPr>
        <p:txBody>
          <a:bodyPr wrap="square">
            <a:spAutoFit/>
          </a:bodyPr>
          <a:lstStyle/>
          <a:p>
            <a:r>
              <a:rPr lang="en" altLang="ko-Kore-KR" sz="1800" b="1" dirty="0">
                <a:effectLst/>
                <a:latin typeface="NimbusRomNo9L"/>
              </a:rPr>
              <a:t>Designing Convolutional Networks </a:t>
            </a:r>
            <a:endParaRPr lang="en" altLang="ko-Kore-KR" b="1" dirty="0"/>
          </a:p>
        </p:txBody>
      </p:sp>
      <p:sp>
        <p:nvSpPr>
          <p:cNvPr id="12" name="TextBox 11">
            <a:extLst>
              <a:ext uri="{FF2B5EF4-FFF2-40B4-BE49-F238E27FC236}">
                <a16:creationId xmlns:a16="http://schemas.microsoft.com/office/drawing/2014/main" id="{1D86E759-633C-A94E-AE62-47F65BE4E7E3}"/>
              </a:ext>
            </a:extLst>
          </p:cNvPr>
          <p:cNvSpPr txBox="1"/>
          <p:nvPr/>
        </p:nvSpPr>
        <p:spPr>
          <a:xfrm>
            <a:off x="340240" y="1070769"/>
            <a:ext cx="11940660" cy="369332"/>
          </a:xfrm>
          <a:prstGeom prst="rect">
            <a:avLst/>
          </a:prstGeom>
          <a:noFill/>
        </p:spPr>
        <p:txBody>
          <a:bodyPr wrap="square">
            <a:spAutoFit/>
          </a:bodyPr>
          <a:lstStyle/>
          <a:p>
            <a:r>
              <a:rPr lang="en" altLang="ko-Kore-KR" dirty="0"/>
              <a:t>convolutional model</a:t>
            </a:r>
            <a:r>
              <a:rPr lang="ko-KR" altLang="en-US" dirty="0"/>
              <a:t>의 </a:t>
            </a:r>
            <a:r>
              <a:rPr lang="en" altLang="ko-Kore-KR" dirty="0"/>
              <a:t>search space</a:t>
            </a:r>
            <a:r>
              <a:rPr lang="ko-KR" altLang="en-US" dirty="0"/>
              <a:t>에서는 컨트롤러 </a:t>
            </a:r>
            <a:r>
              <a:rPr lang="en" altLang="ko-Kore-KR" dirty="0"/>
              <a:t>RNN </a:t>
            </a:r>
            <a:r>
              <a:rPr lang="ko-KR" altLang="en-US" dirty="0"/>
              <a:t>이 역시 </a:t>
            </a:r>
            <a:r>
              <a:rPr lang="en" altLang="ko-Kore-KR" dirty="0"/>
              <a:t>two sets of decision</a:t>
            </a:r>
            <a:r>
              <a:rPr lang="ko-KR" altLang="en-US" dirty="0"/>
              <a:t>을 각 </a:t>
            </a:r>
            <a:r>
              <a:rPr lang="en" altLang="ko-Kore-KR" dirty="0"/>
              <a:t>decision block</a:t>
            </a:r>
            <a:r>
              <a:rPr lang="ko-KR" altLang="en-US" dirty="0"/>
              <a:t>에서 </a:t>
            </a:r>
            <a:r>
              <a:rPr lang="en" altLang="ko-Kore-KR" dirty="0"/>
              <a:t>sampling</a:t>
            </a:r>
            <a:endParaRPr lang="ko-Kore-KR" altLang="en-US" dirty="0"/>
          </a:p>
        </p:txBody>
      </p:sp>
      <p:sp>
        <p:nvSpPr>
          <p:cNvPr id="14" name="TextBox 13">
            <a:extLst>
              <a:ext uri="{FF2B5EF4-FFF2-40B4-BE49-F238E27FC236}">
                <a16:creationId xmlns:a16="http://schemas.microsoft.com/office/drawing/2014/main" id="{6085775A-A1FF-A242-AF43-36A2AC48420A}"/>
              </a:ext>
            </a:extLst>
          </p:cNvPr>
          <p:cNvSpPr txBox="1"/>
          <p:nvPr/>
        </p:nvSpPr>
        <p:spPr>
          <a:xfrm>
            <a:off x="340240" y="1388854"/>
            <a:ext cx="10037137" cy="2031325"/>
          </a:xfrm>
          <a:prstGeom prst="rect">
            <a:avLst/>
          </a:prstGeom>
          <a:noFill/>
        </p:spPr>
        <p:txBody>
          <a:bodyPr wrap="square">
            <a:spAutoFit/>
          </a:bodyPr>
          <a:lstStyle/>
          <a:p>
            <a:pPr>
              <a:buFont typeface="+mj-lt"/>
              <a:buAutoNum type="arabicPeriod"/>
            </a:pPr>
            <a:r>
              <a:rPr lang="en" altLang="ko-Kore-KR" b="1" dirty="0"/>
              <a:t>what previous nodes to connect to</a:t>
            </a:r>
          </a:p>
          <a:p>
            <a:pPr>
              <a:buFont typeface="+mj-lt"/>
              <a:buAutoNum type="arabicPeriod"/>
            </a:pPr>
            <a:r>
              <a:rPr lang="en" altLang="ko-Kore-KR" b="1" dirty="0"/>
              <a:t>what computation operation to use </a:t>
            </a:r>
            <a:r>
              <a:rPr lang="ko-KR" altLang="en-US" dirty="0"/>
              <a:t>이런 </a:t>
            </a:r>
            <a:r>
              <a:rPr lang="en" altLang="ko-Kore-KR" dirty="0"/>
              <a:t>decisions</a:t>
            </a:r>
            <a:r>
              <a:rPr lang="ko-KR" altLang="en-US" dirty="0"/>
              <a:t>이 </a:t>
            </a:r>
            <a:r>
              <a:rPr lang="en" altLang="ko-Kore-KR" dirty="0"/>
              <a:t>convolutional model </a:t>
            </a:r>
            <a:r>
              <a:rPr lang="ko-KR" altLang="en-US" dirty="0"/>
              <a:t>의 </a:t>
            </a:r>
            <a:r>
              <a:rPr lang="en" altLang="ko-Kore-KR" dirty="0"/>
              <a:t>layer</a:t>
            </a:r>
            <a:r>
              <a:rPr lang="ko-KR" altLang="en-US" dirty="0" err="1"/>
              <a:t>를</a:t>
            </a:r>
            <a:r>
              <a:rPr lang="ko-KR" altLang="en-US" dirty="0"/>
              <a:t> 만든다</a:t>
            </a:r>
            <a:r>
              <a:rPr lang="en-US" altLang="ko-KR" dirty="0"/>
              <a:t>. </a:t>
            </a:r>
          </a:p>
          <a:p>
            <a:r>
              <a:rPr lang="en-US" altLang="ko-KR" dirty="0"/>
              <a:t>(1)</a:t>
            </a:r>
            <a:r>
              <a:rPr lang="ko-KR" altLang="en-US" dirty="0"/>
              <a:t>선택은 </a:t>
            </a:r>
            <a:r>
              <a:rPr lang="en" altLang="ko-Kore-KR" dirty="0"/>
              <a:t>model</a:t>
            </a:r>
            <a:r>
              <a:rPr lang="ko-KR" altLang="en-US" dirty="0"/>
              <a:t>의 </a:t>
            </a:r>
            <a:r>
              <a:rPr lang="en" altLang="ko-Kore-KR" dirty="0"/>
              <a:t>skip connection</a:t>
            </a:r>
            <a:r>
              <a:rPr lang="ko-KR" altLang="en-US" dirty="0"/>
              <a:t>을 허용한다</a:t>
            </a:r>
            <a:r>
              <a:rPr lang="en-US" altLang="ko-KR" dirty="0"/>
              <a:t>. </a:t>
            </a:r>
          </a:p>
          <a:p>
            <a:r>
              <a:rPr lang="en-US" altLang="ko-KR" dirty="0"/>
              <a:t>(2)</a:t>
            </a:r>
            <a:r>
              <a:rPr lang="ko-KR" altLang="en-US" dirty="0"/>
              <a:t>선택은 </a:t>
            </a:r>
            <a:r>
              <a:rPr lang="en" altLang="ko-Kore-KR" dirty="0"/>
              <a:t>conv model</a:t>
            </a:r>
            <a:r>
              <a:rPr lang="ko-KR" altLang="en-US" dirty="0"/>
              <a:t>의 특정 </a:t>
            </a:r>
            <a:r>
              <a:rPr lang="en" altLang="ko-Kore-KR" dirty="0"/>
              <a:t>layer</a:t>
            </a:r>
            <a:r>
              <a:rPr lang="ko-KR" altLang="en-US" dirty="0" err="1"/>
              <a:t>를</a:t>
            </a:r>
            <a:r>
              <a:rPr lang="ko-KR" altLang="en-US" dirty="0"/>
              <a:t> 설정하는데 사용되는데</a:t>
            </a:r>
            <a:r>
              <a:rPr lang="en-US" altLang="ko-KR" dirty="0"/>
              <a:t>, 6</a:t>
            </a:r>
            <a:r>
              <a:rPr lang="ko-KR" altLang="en-US" dirty="0"/>
              <a:t>개의 가능한 </a:t>
            </a:r>
            <a:r>
              <a:rPr lang="en" altLang="ko-Kore-KR" dirty="0"/>
              <a:t>operation set</a:t>
            </a:r>
            <a:r>
              <a:rPr lang="ko-KR" altLang="en-US" dirty="0"/>
              <a:t>이 있다</a:t>
            </a:r>
            <a:r>
              <a:rPr lang="en-US" altLang="ko-KR" dirty="0"/>
              <a:t>. </a:t>
            </a:r>
          </a:p>
          <a:p>
            <a:pPr marL="742950" lvl="1" indent="-285750">
              <a:buFont typeface="+mj-lt"/>
              <a:buAutoNum type="arabicPeriod"/>
            </a:pPr>
            <a:r>
              <a:rPr lang="en" altLang="ko-Kore-KR" dirty="0"/>
              <a:t>convolutions with filter sizes 3 × 3, 5 × 5</a:t>
            </a:r>
          </a:p>
          <a:p>
            <a:pPr marL="742950" lvl="1" indent="-285750">
              <a:buFont typeface="+mj-lt"/>
              <a:buAutoNum type="arabicPeriod"/>
            </a:pPr>
            <a:r>
              <a:rPr lang="en" altLang="ko-Kore-KR" dirty="0" err="1"/>
              <a:t>depthwise</a:t>
            </a:r>
            <a:r>
              <a:rPr lang="en" altLang="ko-Kore-KR" dirty="0"/>
              <a:t>-separable convolutions with filter sizes 3×3, 5×5</a:t>
            </a:r>
          </a:p>
          <a:p>
            <a:pPr marL="742950" lvl="1" indent="-285750">
              <a:buFont typeface="+mj-lt"/>
              <a:buAutoNum type="arabicPeriod"/>
            </a:pPr>
            <a:r>
              <a:rPr lang="en" altLang="ko-Kore-KR" dirty="0"/>
              <a:t>max pooling and average pooling of kernel size 3 × 3</a:t>
            </a:r>
          </a:p>
        </p:txBody>
      </p:sp>
      <p:pic>
        <p:nvPicPr>
          <p:cNvPr id="11" name="그림 10">
            <a:extLst>
              <a:ext uri="{FF2B5EF4-FFF2-40B4-BE49-F238E27FC236}">
                <a16:creationId xmlns:a16="http://schemas.microsoft.com/office/drawing/2014/main" id="{161DCB79-768F-784F-8847-6F5224FBE684}"/>
              </a:ext>
            </a:extLst>
          </p:cNvPr>
          <p:cNvPicPr>
            <a:picLocks noChangeAspect="1"/>
          </p:cNvPicPr>
          <p:nvPr/>
        </p:nvPicPr>
        <p:blipFill>
          <a:blip r:embed="rId2"/>
          <a:stretch>
            <a:fillRect/>
          </a:stretch>
        </p:blipFill>
        <p:spPr>
          <a:xfrm>
            <a:off x="7855687" y="2658715"/>
            <a:ext cx="4107826" cy="3805365"/>
          </a:xfrm>
          <a:prstGeom prst="rect">
            <a:avLst/>
          </a:prstGeom>
        </p:spPr>
      </p:pic>
    </p:spTree>
    <p:extLst>
      <p:ext uri="{BB962C8B-B14F-4D97-AF65-F5344CB8AC3E}">
        <p14:creationId xmlns:p14="http://schemas.microsoft.com/office/powerpoint/2010/main" val="471280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NimbusRomNo9L"/>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6" name="TextBox 15">
            <a:extLst>
              <a:ext uri="{FF2B5EF4-FFF2-40B4-BE49-F238E27FC236}">
                <a16:creationId xmlns:a16="http://schemas.microsoft.com/office/drawing/2014/main" id="{22933465-2FF3-3149-9232-0AF4949665C8}"/>
              </a:ext>
            </a:extLst>
          </p:cNvPr>
          <p:cNvSpPr txBox="1"/>
          <p:nvPr/>
        </p:nvSpPr>
        <p:spPr>
          <a:xfrm>
            <a:off x="233915" y="668215"/>
            <a:ext cx="6097772" cy="369332"/>
          </a:xfrm>
          <a:prstGeom prst="rect">
            <a:avLst/>
          </a:prstGeom>
          <a:noFill/>
        </p:spPr>
        <p:txBody>
          <a:bodyPr wrap="square">
            <a:spAutoFit/>
          </a:bodyPr>
          <a:lstStyle/>
          <a:p>
            <a:r>
              <a:rPr lang="en" altLang="ko-Kore-KR" dirty="0">
                <a:latin typeface="NimbusRomNo9L"/>
              </a:rPr>
              <a:t>Sampling 4 layers CNN</a:t>
            </a:r>
            <a:endParaRPr lang="en" altLang="ko-Kore-KR" dirty="0"/>
          </a:p>
        </p:txBody>
      </p:sp>
      <p:pic>
        <p:nvPicPr>
          <p:cNvPr id="7" name="그림 6">
            <a:extLst>
              <a:ext uri="{FF2B5EF4-FFF2-40B4-BE49-F238E27FC236}">
                <a16:creationId xmlns:a16="http://schemas.microsoft.com/office/drawing/2014/main" id="{F2782767-401E-AC45-9AC3-D916B4B308AE}"/>
              </a:ext>
            </a:extLst>
          </p:cNvPr>
          <p:cNvPicPr>
            <a:picLocks noChangeAspect="1"/>
          </p:cNvPicPr>
          <p:nvPr/>
        </p:nvPicPr>
        <p:blipFill>
          <a:blip r:embed="rId2"/>
          <a:stretch>
            <a:fillRect/>
          </a:stretch>
        </p:blipFill>
        <p:spPr>
          <a:xfrm>
            <a:off x="233915" y="1007912"/>
            <a:ext cx="7552386" cy="2571025"/>
          </a:xfrm>
          <a:prstGeom prst="rect">
            <a:avLst/>
          </a:prstGeom>
        </p:spPr>
      </p:pic>
      <p:sp>
        <p:nvSpPr>
          <p:cNvPr id="27" name="TextBox 26">
            <a:extLst>
              <a:ext uri="{FF2B5EF4-FFF2-40B4-BE49-F238E27FC236}">
                <a16:creationId xmlns:a16="http://schemas.microsoft.com/office/drawing/2014/main" id="{4C82DA90-419C-4F45-A2DD-0C5F94C95886}"/>
              </a:ext>
            </a:extLst>
          </p:cNvPr>
          <p:cNvSpPr txBox="1"/>
          <p:nvPr/>
        </p:nvSpPr>
        <p:spPr>
          <a:xfrm>
            <a:off x="446566" y="3595468"/>
            <a:ext cx="6098058" cy="1200329"/>
          </a:xfrm>
          <a:prstGeom prst="rect">
            <a:avLst/>
          </a:prstGeom>
          <a:noFill/>
        </p:spPr>
        <p:txBody>
          <a:bodyPr wrap="square">
            <a:spAutoFit/>
          </a:bodyPr>
          <a:lstStyle/>
          <a:p>
            <a:pPr>
              <a:buFont typeface="+mj-lt"/>
              <a:buAutoNum type="arabicPeriod"/>
            </a:pPr>
            <a:r>
              <a:rPr lang="en" altLang="ko-Kore-KR" b="1" dirty="0"/>
              <a:t>what previous nodes to connect to</a:t>
            </a:r>
          </a:p>
          <a:p>
            <a:pPr>
              <a:buFont typeface="+mj-lt"/>
              <a:buAutoNum type="arabicPeriod"/>
            </a:pPr>
            <a:r>
              <a:rPr lang="en" altLang="ko-Kore-KR" b="1" dirty="0"/>
              <a:t>what computation operation to use</a:t>
            </a:r>
          </a:p>
          <a:p>
            <a:pPr>
              <a:buFont typeface="+mj-lt"/>
              <a:buAutoNum type="arabicPeriod"/>
            </a:pPr>
            <a:endParaRPr lang="en" altLang="ko-Kore-KR" b="1" dirty="0"/>
          </a:p>
          <a:p>
            <a:r>
              <a:rPr lang="en-US" altLang="ko-Kore-KR" b="1" dirty="0"/>
              <a:t>N = 4</a:t>
            </a:r>
            <a:endParaRPr lang="ko-Kore-KR" altLang="en-US" dirty="0"/>
          </a:p>
        </p:txBody>
      </p:sp>
      <p:sp>
        <p:nvSpPr>
          <p:cNvPr id="10" name="직사각형 9">
            <a:extLst>
              <a:ext uri="{FF2B5EF4-FFF2-40B4-BE49-F238E27FC236}">
                <a16:creationId xmlns:a16="http://schemas.microsoft.com/office/drawing/2014/main" id="{D4E922BE-A809-2E42-8464-87D00F8DCED8}"/>
              </a:ext>
            </a:extLst>
          </p:cNvPr>
          <p:cNvSpPr/>
          <p:nvPr/>
        </p:nvSpPr>
        <p:spPr>
          <a:xfrm>
            <a:off x="8822723" y="5694742"/>
            <a:ext cx="1804087" cy="504904"/>
          </a:xfrm>
          <a:prstGeom prst="rect">
            <a:avLst/>
          </a:prstGeom>
          <a:solidFill>
            <a:srgbClr val="AED9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Image</a:t>
            </a:r>
            <a:endParaRPr kumimoji="1" lang="ko-Kore-KR" altLang="en-US" dirty="0">
              <a:solidFill>
                <a:schemeClr val="tx1"/>
              </a:solidFill>
            </a:endParaRPr>
          </a:p>
        </p:txBody>
      </p:sp>
      <p:sp>
        <p:nvSpPr>
          <p:cNvPr id="28" name="직사각형 27">
            <a:extLst>
              <a:ext uri="{FF2B5EF4-FFF2-40B4-BE49-F238E27FC236}">
                <a16:creationId xmlns:a16="http://schemas.microsoft.com/office/drawing/2014/main" id="{F7F5AA86-EA2A-1247-A711-AFDDBDEDDF50}"/>
              </a:ext>
            </a:extLst>
          </p:cNvPr>
          <p:cNvSpPr/>
          <p:nvPr/>
        </p:nvSpPr>
        <p:spPr>
          <a:xfrm>
            <a:off x="8822723" y="5018923"/>
            <a:ext cx="1804087" cy="50490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conv 3x3</a:t>
            </a:r>
            <a:endParaRPr kumimoji="1" lang="ko-Kore-KR" altLang="en-US" dirty="0">
              <a:solidFill>
                <a:schemeClr val="tx1"/>
              </a:solidFill>
            </a:endParaRPr>
          </a:p>
        </p:txBody>
      </p:sp>
      <p:sp>
        <p:nvSpPr>
          <p:cNvPr id="29" name="직사각형 28">
            <a:extLst>
              <a:ext uri="{FF2B5EF4-FFF2-40B4-BE49-F238E27FC236}">
                <a16:creationId xmlns:a16="http://schemas.microsoft.com/office/drawing/2014/main" id="{F53F60C1-4C2C-FF41-B34F-21FBE1FCA84B}"/>
              </a:ext>
            </a:extLst>
          </p:cNvPr>
          <p:cNvSpPr/>
          <p:nvPr/>
        </p:nvSpPr>
        <p:spPr>
          <a:xfrm>
            <a:off x="8822723" y="4355233"/>
            <a:ext cx="1804087" cy="504904"/>
          </a:xfrm>
          <a:prstGeom prst="rect">
            <a:avLst/>
          </a:prstGeom>
          <a:solidFill>
            <a:srgbClr val="90EF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solidFill>
                  <a:schemeClr val="tx1"/>
                </a:solidFill>
              </a:rPr>
              <a:t>sep</a:t>
            </a:r>
            <a:r>
              <a:rPr kumimoji="1" lang="en-US" altLang="ko-Kore-KR" dirty="0">
                <a:solidFill>
                  <a:schemeClr val="tx1"/>
                </a:solidFill>
              </a:rPr>
              <a:t> 5x5</a:t>
            </a:r>
            <a:endParaRPr kumimoji="1" lang="ko-Kore-KR" altLang="en-US" dirty="0">
              <a:solidFill>
                <a:schemeClr val="tx1"/>
              </a:solidFill>
            </a:endParaRPr>
          </a:p>
        </p:txBody>
      </p:sp>
      <p:sp>
        <p:nvSpPr>
          <p:cNvPr id="30" name="직사각형 29">
            <a:extLst>
              <a:ext uri="{FF2B5EF4-FFF2-40B4-BE49-F238E27FC236}">
                <a16:creationId xmlns:a16="http://schemas.microsoft.com/office/drawing/2014/main" id="{F204F1C5-F3F9-B14E-B772-82852614F9D8}"/>
              </a:ext>
            </a:extLst>
          </p:cNvPr>
          <p:cNvSpPr/>
          <p:nvPr/>
        </p:nvSpPr>
        <p:spPr>
          <a:xfrm>
            <a:off x="9279921" y="3690728"/>
            <a:ext cx="889689" cy="504904"/>
          </a:xfrm>
          <a:prstGeom prst="rect">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solidFill>
                  <a:schemeClr val="tx1"/>
                </a:solidFill>
              </a:rPr>
              <a:t>concat</a:t>
            </a:r>
            <a:endParaRPr kumimoji="1" lang="ko-Kore-KR" altLang="en-US" dirty="0">
              <a:solidFill>
                <a:schemeClr val="tx1"/>
              </a:solidFill>
            </a:endParaRPr>
          </a:p>
        </p:txBody>
      </p:sp>
      <p:sp>
        <p:nvSpPr>
          <p:cNvPr id="31" name="직사각형 30">
            <a:extLst>
              <a:ext uri="{FF2B5EF4-FFF2-40B4-BE49-F238E27FC236}">
                <a16:creationId xmlns:a16="http://schemas.microsoft.com/office/drawing/2014/main" id="{9E0E4120-056E-0445-955C-8F1FFA4F4FB8}"/>
              </a:ext>
            </a:extLst>
          </p:cNvPr>
          <p:cNvSpPr/>
          <p:nvPr/>
        </p:nvSpPr>
        <p:spPr>
          <a:xfrm>
            <a:off x="8822723" y="3032750"/>
            <a:ext cx="1804087" cy="504904"/>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max 3x3</a:t>
            </a:r>
            <a:endParaRPr kumimoji="1" lang="ko-Kore-KR" altLang="en-US" dirty="0">
              <a:solidFill>
                <a:schemeClr val="tx1"/>
              </a:solidFill>
            </a:endParaRPr>
          </a:p>
        </p:txBody>
      </p:sp>
      <p:sp>
        <p:nvSpPr>
          <p:cNvPr id="32" name="직사각형 31">
            <a:extLst>
              <a:ext uri="{FF2B5EF4-FFF2-40B4-BE49-F238E27FC236}">
                <a16:creationId xmlns:a16="http://schemas.microsoft.com/office/drawing/2014/main" id="{35B715E9-F636-1E47-A4DF-152FD852DDF6}"/>
              </a:ext>
            </a:extLst>
          </p:cNvPr>
          <p:cNvSpPr/>
          <p:nvPr/>
        </p:nvSpPr>
        <p:spPr>
          <a:xfrm>
            <a:off x="8822723" y="1681112"/>
            <a:ext cx="1804087" cy="504904"/>
          </a:xfrm>
          <a:prstGeom prst="rect">
            <a:avLst/>
          </a:prstGeom>
          <a:solidFill>
            <a:srgbClr val="E6E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tx1"/>
                </a:solidFill>
              </a:rPr>
              <a:t>conv 5x5</a:t>
            </a:r>
            <a:endParaRPr kumimoji="1" lang="ko-Kore-KR" altLang="en-US" dirty="0">
              <a:solidFill>
                <a:schemeClr val="tx1"/>
              </a:solidFill>
            </a:endParaRPr>
          </a:p>
        </p:txBody>
      </p:sp>
      <p:sp>
        <p:nvSpPr>
          <p:cNvPr id="33" name="직사각형 32">
            <a:extLst>
              <a:ext uri="{FF2B5EF4-FFF2-40B4-BE49-F238E27FC236}">
                <a16:creationId xmlns:a16="http://schemas.microsoft.com/office/drawing/2014/main" id="{FB02474F-1332-4145-8806-9DB802804B0C}"/>
              </a:ext>
            </a:extLst>
          </p:cNvPr>
          <p:cNvSpPr/>
          <p:nvPr/>
        </p:nvSpPr>
        <p:spPr>
          <a:xfrm>
            <a:off x="9279921" y="2356931"/>
            <a:ext cx="889689" cy="504904"/>
          </a:xfrm>
          <a:prstGeom prst="rect">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solidFill>
                  <a:schemeClr val="tx1"/>
                </a:solidFill>
              </a:rPr>
              <a:t>concat</a:t>
            </a:r>
            <a:endParaRPr kumimoji="1" lang="ko-Kore-KR" altLang="en-US" dirty="0">
              <a:solidFill>
                <a:schemeClr val="tx1"/>
              </a:solidFill>
            </a:endParaRPr>
          </a:p>
        </p:txBody>
      </p:sp>
      <p:sp>
        <p:nvSpPr>
          <p:cNvPr id="34" name="직사각형 33">
            <a:extLst>
              <a:ext uri="{FF2B5EF4-FFF2-40B4-BE49-F238E27FC236}">
                <a16:creationId xmlns:a16="http://schemas.microsoft.com/office/drawing/2014/main" id="{A6F06264-ECDD-1D4A-BF35-AC3F0CADB12F}"/>
              </a:ext>
            </a:extLst>
          </p:cNvPr>
          <p:cNvSpPr/>
          <p:nvPr/>
        </p:nvSpPr>
        <p:spPr>
          <a:xfrm>
            <a:off x="9279921" y="1004802"/>
            <a:ext cx="889689" cy="504904"/>
          </a:xfrm>
          <a:prstGeom prst="rect">
            <a:avLst/>
          </a:prstGeom>
          <a:solidFill>
            <a:srgbClr val="FFA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solidFill>
                  <a:schemeClr val="tx1"/>
                </a:solidFill>
              </a:rPr>
              <a:t>concat</a:t>
            </a:r>
            <a:endParaRPr kumimoji="1" lang="ko-Kore-KR" altLang="en-US" dirty="0">
              <a:solidFill>
                <a:schemeClr val="tx1"/>
              </a:solidFill>
            </a:endParaRPr>
          </a:p>
        </p:txBody>
      </p:sp>
      <p:sp>
        <p:nvSpPr>
          <p:cNvPr id="35" name="직사각형 34">
            <a:extLst>
              <a:ext uri="{FF2B5EF4-FFF2-40B4-BE49-F238E27FC236}">
                <a16:creationId xmlns:a16="http://schemas.microsoft.com/office/drawing/2014/main" id="{98D6AD3D-4579-CD48-9B7C-C9156EA8C7EC}"/>
              </a:ext>
            </a:extLst>
          </p:cNvPr>
          <p:cNvSpPr/>
          <p:nvPr/>
        </p:nvSpPr>
        <p:spPr>
          <a:xfrm>
            <a:off x="8822721" y="316385"/>
            <a:ext cx="1804087" cy="504904"/>
          </a:xfrm>
          <a:prstGeom prst="rect">
            <a:avLst/>
          </a:prstGeom>
          <a:solidFill>
            <a:srgbClr val="F7CC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solidFill>
                  <a:schemeClr val="tx1"/>
                </a:solidFill>
              </a:rPr>
              <a:t>Softmax</a:t>
            </a:r>
            <a:endParaRPr kumimoji="1" lang="ko-Kore-KR" altLang="en-US" dirty="0">
              <a:solidFill>
                <a:schemeClr val="tx1"/>
              </a:solidFill>
            </a:endParaRPr>
          </a:p>
        </p:txBody>
      </p:sp>
      <p:cxnSp>
        <p:nvCxnSpPr>
          <p:cNvPr id="37" name="직선 화살표 연결선 36">
            <a:extLst>
              <a:ext uri="{FF2B5EF4-FFF2-40B4-BE49-F238E27FC236}">
                <a16:creationId xmlns:a16="http://schemas.microsoft.com/office/drawing/2014/main" id="{17386C03-DD82-5F49-B571-4613018F290D}"/>
              </a:ext>
            </a:extLst>
          </p:cNvPr>
          <p:cNvCxnSpPr/>
          <p:nvPr/>
        </p:nvCxnSpPr>
        <p:spPr>
          <a:xfrm flipV="1">
            <a:off x="9724764" y="5530510"/>
            <a:ext cx="0" cy="164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52CCDCCB-4790-8242-86AC-D13D2EA8043D}"/>
              </a:ext>
            </a:extLst>
          </p:cNvPr>
          <p:cNvCxnSpPr/>
          <p:nvPr/>
        </p:nvCxnSpPr>
        <p:spPr>
          <a:xfrm flipV="1">
            <a:off x="9704167" y="4842644"/>
            <a:ext cx="0" cy="164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7AC0DE72-B426-F949-BBF6-BD92CDAC8AF0}"/>
              </a:ext>
            </a:extLst>
          </p:cNvPr>
          <p:cNvCxnSpPr/>
          <p:nvPr/>
        </p:nvCxnSpPr>
        <p:spPr>
          <a:xfrm flipV="1">
            <a:off x="9724764" y="4195632"/>
            <a:ext cx="0" cy="164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1A9A3BAD-AAA0-D646-8C9C-87707D0934A2}"/>
              </a:ext>
            </a:extLst>
          </p:cNvPr>
          <p:cNvCxnSpPr/>
          <p:nvPr/>
        </p:nvCxnSpPr>
        <p:spPr>
          <a:xfrm flipV="1">
            <a:off x="9704040" y="3537654"/>
            <a:ext cx="0" cy="164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2849770C-41C5-C342-88C7-C608D15F5031}"/>
              </a:ext>
            </a:extLst>
          </p:cNvPr>
          <p:cNvCxnSpPr/>
          <p:nvPr/>
        </p:nvCxnSpPr>
        <p:spPr>
          <a:xfrm flipV="1">
            <a:off x="9703913" y="2861835"/>
            <a:ext cx="0" cy="164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ED171FC3-51D8-1C44-B79D-7CABD42AAA8B}"/>
              </a:ext>
            </a:extLst>
          </p:cNvPr>
          <p:cNvCxnSpPr/>
          <p:nvPr/>
        </p:nvCxnSpPr>
        <p:spPr>
          <a:xfrm flipV="1">
            <a:off x="9703913" y="2186016"/>
            <a:ext cx="0" cy="164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722415E3-69AC-D147-9DB2-B0967BF83584}"/>
              </a:ext>
            </a:extLst>
          </p:cNvPr>
          <p:cNvCxnSpPr/>
          <p:nvPr/>
        </p:nvCxnSpPr>
        <p:spPr>
          <a:xfrm flipV="1">
            <a:off x="9703532" y="1509706"/>
            <a:ext cx="0" cy="164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8B0CA055-5072-274C-93A6-AC2F42E3EA4D}"/>
              </a:ext>
            </a:extLst>
          </p:cNvPr>
          <p:cNvCxnSpPr/>
          <p:nvPr/>
        </p:nvCxnSpPr>
        <p:spPr>
          <a:xfrm flipV="1">
            <a:off x="9724764" y="821289"/>
            <a:ext cx="0" cy="164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구부러진 연결선[U] 45">
            <a:extLst>
              <a:ext uri="{FF2B5EF4-FFF2-40B4-BE49-F238E27FC236}">
                <a16:creationId xmlns:a16="http://schemas.microsoft.com/office/drawing/2014/main" id="{33AE0B42-E646-ED4F-A10D-086A1E2B82DC}"/>
              </a:ext>
            </a:extLst>
          </p:cNvPr>
          <p:cNvCxnSpPr>
            <a:stCxn id="28" idx="3"/>
            <a:endCxn id="30" idx="3"/>
          </p:cNvCxnSpPr>
          <p:nvPr/>
        </p:nvCxnSpPr>
        <p:spPr>
          <a:xfrm flipH="1" flipV="1">
            <a:off x="10169610" y="3943180"/>
            <a:ext cx="457200" cy="1328195"/>
          </a:xfrm>
          <a:prstGeom prst="curved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구부러진 연결선[U] 46">
            <a:extLst>
              <a:ext uri="{FF2B5EF4-FFF2-40B4-BE49-F238E27FC236}">
                <a16:creationId xmlns:a16="http://schemas.microsoft.com/office/drawing/2014/main" id="{0F72CA97-B673-0A40-ADC1-3ABA86F12975}"/>
              </a:ext>
            </a:extLst>
          </p:cNvPr>
          <p:cNvCxnSpPr>
            <a:cxnSpLocks/>
            <a:stCxn id="28" idx="3"/>
            <a:endCxn id="33" idx="3"/>
          </p:cNvCxnSpPr>
          <p:nvPr/>
        </p:nvCxnSpPr>
        <p:spPr>
          <a:xfrm flipH="1" flipV="1">
            <a:off x="10169610" y="2609383"/>
            <a:ext cx="457200" cy="2661992"/>
          </a:xfrm>
          <a:prstGeom prst="curvedConnector3">
            <a:avLst>
              <a:gd name="adj1" fmla="val -12848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구부러진 연결선[U] 51">
            <a:extLst>
              <a:ext uri="{FF2B5EF4-FFF2-40B4-BE49-F238E27FC236}">
                <a16:creationId xmlns:a16="http://schemas.microsoft.com/office/drawing/2014/main" id="{D45B7C81-82F4-6C4E-B3C4-E50A2606F7DC}"/>
              </a:ext>
            </a:extLst>
          </p:cNvPr>
          <p:cNvCxnSpPr>
            <a:cxnSpLocks/>
            <a:stCxn id="28" idx="1"/>
            <a:endCxn id="34" idx="1"/>
          </p:cNvCxnSpPr>
          <p:nvPr/>
        </p:nvCxnSpPr>
        <p:spPr>
          <a:xfrm rot="10800000" flipH="1">
            <a:off x="8822723" y="1257255"/>
            <a:ext cx="457198" cy="4014121"/>
          </a:xfrm>
          <a:prstGeom prst="curvedConnector3">
            <a:avLst>
              <a:gd name="adj1" fmla="val -181646"/>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구부러진 연결선[U] 55">
            <a:extLst>
              <a:ext uri="{FF2B5EF4-FFF2-40B4-BE49-F238E27FC236}">
                <a16:creationId xmlns:a16="http://schemas.microsoft.com/office/drawing/2014/main" id="{407231DC-7F45-FE48-9A63-9EB29A5C7FA8}"/>
              </a:ext>
            </a:extLst>
          </p:cNvPr>
          <p:cNvCxnSpPr>
            <a:cxnSpLocks/>
            <a:stCxn id="29" idx="1"/>
            <a:endCxn id="33" idx="1"/>
          </p:cNvCxnSpPr>
          <p:nvPr/>
        </p:nvCxnSpPr>
        <p:spPr>
          <a:xfrm rot="10800000" flipH="1">
            <a:off x="8822723" y="2609383"/>
            <a:ext cx="457198" cy="1998302"/>
          </a:xfrm>
          <a:prstGeom prst="curvedConnector3">
            <a:avLst>
              <a:gd name="adj1" fmla="val -11835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구부러진 연결선[U] 59">
            <a:extLst>
              <a:ext uri="{FF2B5EF4-FFF2-40B4-BE49-F238E27FC236}">
                <a16:creationId xmlns:a16="http://schemas.microsoft.com/office/drawing/2014/main" id="{18980183-33DB-FC42-9368-BF3315414407}"/>
              </a:ext>
            </a:extLst>
          </p:cNvPr>
          <p:cNvCxnSpPr>
            <a:cxnSpLocks/>
            <a:stCxn id="31" idx="3"/>
            <a:endCxn id="34" idx="3"/>
          </p:cNvCxnSpPr>
          <p:nvPr/>
        </p:nvCxnSpPr>
        <p:spPr>
          <a:xfrm flipH="1" flipV="1">
            <a:off x="10169610" y="1257254"/>
            <a:ext cx="457200" cy="2027948"/>
          </a:xfrm>
          <a:prstGeom prst="curvedConnector3">
            <a:avLst>
              <a:gd name="adj1" fmla="val -10316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5" name="그림 64">
            <a:extLst>
              <a:ext uri="{FF2B5EF4-FFF2-40B4-BE49-F238E27FC236}">
                <a16:creationId xmlns:a16="http://schemas.microsoft.com/office/drawing/2014/main" id="{B99AFF23-C8D9-1F46-8462-1389C91A5B22}"/>
              </a:ext>
            </a:extLst>
          </p:cNvPr>
          <p:cNvPicPr>
            <a:picLocks noChangeAspect="1"/>
          </p:cNvPicPr>
          <p:nvPr/>
        </p:nvPicPr>
        <p:blipFill>
          <a:blip r:embed="rId3"/>
          <a:stretch>
            <a:fillRect/>
          </a:stretch>
        </p:blipFill>
        <p:spPr>
          <a:xfrm>
            <a:off x="446566" y="1229602"/>
            <a:ext cx="598568" cy="545124"/>
          </a:xfrm>
          <a:prstGeom prst="rect">
            <a:avLst/>
          </a:prstGeom>
        </p:spPr>
      </p:pic>
      <p:sp>
        <p:nvSpPr>
          <p:cNvPr id="67" name="직사각형 66">
            <a:extLst>
              <a:ext uri="{FF2B5EF4-FFF2-40B4-BE49-F238E27FC236}">
                <a16:creationId xmlns:a16="http://schemas.microsoft.com/office/drawing/2014/main" id="{3A939A9D-3B41-1647-B218-8136FC19E861}"/>
              </a:ext>
            </a:extLst>
          </p:cNvPr>
          <p:cNvSpPr/>
          <p:nvPr/>
        </p:nvSpPr>
        <p:spPr>
          <a:xfrm>
            <a:off x="1565190" y="2586582"/>
            <a:ext cx="544010" cy="55050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conv 3x3</a:t>
            </a:r>
            <a:endParaRPr kumimoji="1" lang="ko-Kore-KR" altLang="en-US" sz="1400" dirty="0">
              <a:solidFill>
                <a:schemeClr val="tx1"/>
              </a:solidFill>
            </a:endParaRPr>
          </a:p>
        </p:txBody>
      </p:sp>
      <p:sp>
        <p:nvSpPr>
          <p:cNvPr id="68" name="TextBox 67">
            <a:extLst>
              <a:ext uri="{FF2B5EF4-FFF2-40B4-BE49-F238E27FC236}">
                <a16:creationId xmlns:a16="http://schemas.microsoft.com/office/drawing/2014/main" id="{E60AA704-C27F-0743-9A49-10649F1971E4}"/>
              </a:ext>
            </a:extLst>
          </p:cNvPr>
          <p:cNvSpPr txBox="1"/>
          <p:nvPr/>
        </p:nvSpPr>
        <p:spPr>
          <a:xfrm>
            <a:off x="1686352" y="1307892"/>
            <a:ext cx="301686" cy="369332"/>
          </a:xfrm>
          <a:prstGeom prst="rect">
            <a:avLst/>
          </a:prstGeom>
          <a:noFill/>
        </p:spPr>
        <p:txBody>
          <a:bodyPr wrap="none" rtlCol="0">
            <a:spAutoFit/>
          </a:bodyPr>
          <a:lstStyle/>
          <a:p>
            <a:r>
              <a:rPr kumimoji="1" lang="en-US" altLang="ko-Kore-KR" dirty="0"/>
              <a:t>1</a:t>
            </a:r>
            <a:endParaRPr kumimoji="1" lang="ko-Kore-KR" altLang="en-US" dirty="0"/>
          </a:p>
        </p:txBody>
      </p:sp>
      <p:sp>
        <p:nvSpPr>
          <p:cNvPr id="69" name="직사각형 68">
            <a:extLst>
              <a:ext uri="{FF2B5EF4-FFF2-40B4-BE49-F238E27FC236}">
                <a16:creationId xmlns:a16="http://schemas.microsoft.com/office/drawing/2014/main" id="{BCA1FC6C-69B9-5B4C-9A65-70E89EB72E6C}"/>
              </a:ext>
            </a:extLst>
          </p:cNvPr>
          <p:cNvSpPr/>
          <p:nvPr/>
        </p:nvSpPr>
        <p:spPr>
          <a:xfrm>
            <a:off x="2640074" y="1224220"/>
            <a:ext cx="544010" cy="550506"/>
          </a:xfrm>
          <a:prstGeom prst="rect">
            <a:avLst/>
          </a:prstGeom>
          <a:solidFill>
            <a:srgbClr val="90EF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err="1">
                <a:solidFill>
                  <a:schemeClr val="tx1"/>
                </a:solidFill>
              </a:rPr>
              <a:t>sep</a:t>
            </a:r>
            <a:r>
              <a:rPr kumimoji="1" lang="en-US" altLang="ko-Kore-KR" sz="1400" dirty="0">
                <a:solidFill>
                  <a:schemeClr val="tx1"/>
                </a:solidFill>
              </a:rPr>
              <a:t> 5x5</a:t>
            </a:r>
            <a:endParaRPr kumimoji="1" lang="ko-Kore-KR" altLang="en-US" sz="1400" dirty="0">
              <a:solidFill>
                <a:schemeClr val="tx1"/>
              </a:solidFill>
            </a:endParaRPr>
          </a:p>
        </p:txBody>
      </p:sp>
      <p:sp>
        <p:nvSpPr>
          <p:cNvPr id="71" name="TextBox 70">
            <a:extLst>
              <a:ext uri="{FF2B5EF4-FFF2-40B4-BE49-F238E27FC236}">
                <a16:creationId xmlns:a16="http://schemas.microsoft.com/office/drawing/2014/main" id="{E44718E8-DA2A-594E-8A32-746DFAF76504}"/>
              </a:ext>
            </a:extLst>
          </p:cNvPr>
          <p:cNvSpPr txBox="1"/>
          <p:nvPr/>
        </p:nvSpPr>
        <p:spPr>
          <a:xfrm>
            <a:off x="2761236" y="2656735"/>
            <a:ext cx="301686" cy="369332"/>
          </a:xfrm>
          <a:prstGeom prst="rect">
            <a:avLst/>
          </a:prstGeom>
          <a:noFill/>
        </p:spPr>
        <p:txBody>
          <a:bodyPr wrap="none" rtlCol="0">
            <a:spAutoFit/>
          </a:bodyPr>
          <a:lstStyle/>
          <a:p>
            <a:r>
              <a:rPr kumimoji="1" lang="en-US" altLang="ko-Kore-KR" dirty="0"/>
              <a:t>1</a:t>
            </a:r>
            <a:endParaRPr kumimoji="1" lang="ko-Kore-KR" altLang="en-US" dirty="0"/>
          </a:p>
        </p:txBody>
      </p:sp>
      <p:sp>
        <p:nvSpPr>
          <p:cNvPr id="72" name="직사각형 71">
            <a:extLst>
              <a:ext uri="{FF2B5EF4-FFF2-40B4-BE49-F238E27FC236}">
                <a16:creationId xmlns:a16="http://schemas.microsoft.com/office/drawing/2014/main" id="{FC9C0E0D-CA52-8643-98E2-BC6F8E5CD71A}"/>
              </a:ext>
            </a:extLst>
          </p:cNvPr>
          <p:cNvSpPr/>
          <p:nvPr/>
        </p:nvSpPr>
        <p:spPr>
          <a:xfrm>
            <a:off x="3714958" y="2574609"/>
            <a:ext cx="544010" cy="550506"/>
          </a:xfrm>
          <a:prstGeom prst="rect">
            <a:avLst/>
          </a:prstGeom>
          <a:solidFill>
            <a:srgbClr val="90EF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err="1">
                <a:solidFill>
                  <a:schemeClr val="tx1"/>
                </a:solidFill>
              </a:rPr>
              <a:t>sep</a:t>
            </a:r>
            <a:r>
              <a:rPr kumimoji="1" lang="en-US" altLang="ko-Kore-KR" sz="1400" dirty="0">
                <a:solidFill>
                  <a:schemeClr val="tx1"/>
                </a:solidFill>
              </a:rPr>
              <a:t> 5x5</a:t>
            </a:r>
            <a:endParaRPr kumimoji="1" lang="ko-Kore-KR" altLang="en-US" sz="1400" dirty="0">
              <a:solidFill>
                <a:schemeClr val="tx1"/>
              </a:solidFill>
            </a:endParaRPr>
          </a:p>
        </p:txBody>
      </p:sp>
      <p:sp>
        <p:nvSpPr>
          <p:cNvPr id="73" name="TextBox 72">
            <a:extLst>
              <a:ext uri="{FF2B5EF4-FFF2-40B4-BE49-F238E27FC236}">
                <a16:creationId xmlns:a16="http://schemas.microsoft.com/office/drawing/2014/main" id="{ED6B7A6C-4F1C-984C-A9FA-7C911C61F2F8}"/>
              </a:ext>
            </a:extLst>
          </p:cNvPr>
          <p:cNvSpPr txBox="1"/>
          <p:nvPr/>
        </p:nvSpPr>
        <p:spPr>
          <a:xfrm>
            <a:off x="3766306" y="1285611"/>
            <a:ext cx="476412" cy="369332"/>
          </a:xfrm>
          <a:prstGeom prst="rect">
            <a:avLst/>
          </a:prstGeom>
          <a:noFill/>
        </p:spPr>
        <p:txBody>
          <a:bodyPr wrap="none" rtlCol="0">
            <a:spAutoFit/>
          </a:bodyPr>
          <a:lstStyle/>
          <a:p>
            <a:r>
              <a:rPr kumimoji="1" lang="en-US" altLang="ko-Kore-KR" dirty="0"/>
              <a:t>1,2</a:t>
            </a:r>
            <a:endParaRPr kumimoji="1" lang="ko-Kore-KR" altLang="en-US" dirty="0"/>
          </a:p>
        </p:txBody>
      </p:sp>
      <p:sp>
        <p:nvSpPr>
          <p:cNvPr id="74" name="TextBox 73">
            <a:extLst>
              <a:ext uri="{FF2B5EF4-FFF2-40B4-BE49-F238E27FC236}">
                <a16:creationId xmlns:a16="http://schemas.microsoft.com/office/drawing/2014/main" id="{DB2171C8-F991-194A-BD48-AA4742ACD44D}"/>
              </a:ext>
            </a:extLst>
          </p:cNvPr>
          <p:cNvSpPr txBox="1"/>
          <p:nvPr/>
        </p:nvSpPr>
        <p:spPr>
          <a:xfrm>
            <a:off x="4864609" y="2644610"/>
            <a:ext cx="476412" cy="369332"/>
          </a:xfrm>
          <a:prstGeom prst="rect">
            <a:avLst/>
          </a:prstGeom>
          <a:noFill/>
        </p:spPr>
        <p:txBody>
          <a:bodyPr wrap="none" rtlCol="0">
            <a:spAutoFit/>
          </a:bodyPr>
          <a:lstStyle/>
          <a:p>
            <a:r>
              <a:rPr kumimoji="1" lang="en-US" altLang="ko-Kore-KR" dirty="0"/>
              <a:t>1,2</a:t>
            </a:r>
            <a:endParaRPr kumimoji="1" lang="ko-Kore-KR" altLang="en-US" dirty="0"/>
          </a:p>
        </p:txBody>
      </p:sp>
      <p:sp>
        <p:nvSpPr>
          <p:cNvPr id="75" name="직사각형 74">
            <a:extLst>
              <a:ext uri="{FF2B5EF4-FFF2-40B4-BE49-F238E27FC236}">
                <a16:creationId xmlns:a16="http://schemas.microsoft.com/office/drawing/2014/main" id="{BD2D5AD9-1ED7-DA45-9F2C-81154BC93CE5}"/>
              </a:ext>
            </a:extLst>
          </p:cNvPr>
          <p:cNvSpPr/>
          <p:nvPr/>
        </p:nvSpPr>
        <p:spPr>
          <a:xfrm>
            <a:off x="4808586" y="1224220"/>
            <a:ext cx="544010" cy="550506"/>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max 3x3</a:t>
            </a:r>
            <a:endParaRPr kumimoji="1" lang="ko-Kore-KR" altLang="en-US" sz="1400" dirty="0">
              <a:solidFill>
                <a:schemeClr val="tx1"/>
              </a:solidFill>
            </a:endParaRPr>
          </a:p>
        </p:txBody>
      </p:sp>
      <p:sp>
        <p:nvSpPr>
          <p:cNvPr id="76" name="직사각형 75">
            <a:extLst>
              <a:ext uri="{FF2B5EF4-FFF2-40B4-BE49-F238E27FC236}">
                <a16:creationId xmlns:a16="http://schemas.microsoft.com/office/drawing/2014/main" id="{7849EC62-9589-BB46-99E7-DFB811BE2CE5}"/>
              </a:ext>
            </a:extLst>
          </p:cNvPr>
          <p:cNvSpPr/>
          <p:nvPr/>
        </p:nvSpPr>
        <p:spPr>
          <a:xfrm>
            <a:off x="5887876" y="2574476"/>
            <a:ext cx="544010" cy="550506"/>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max 3x3</a:t>
            </a:r>
            <a:endParaRPr kumimoji="1" lang="ko-Kore-KR" altLang="en-US" sz="1400" dirty="0">
              <a:solidFill>
                <a:schemeClr val="tx1"/>
              </a:solidFill>
            </a:endParaRPr>
          </a:p>
        </p:txBody>
      </p:sp>
      <p:sp>
        <p:nvSpPr>
          <p:cNvPr id="77" name="직사각형 76">
            <a:extLst>
              <a:ext uri="{FF2B5EF4-FFF2-40B4-BE49-F238E27FC236}">
                <a16:creationId xmlns:a16="http://schemas.microsoft.com/office/drawing/2014/main" id="{DBB2D4F9-2C38-2C4E-9359-2FA9FE3E0B22}"/>
              </a:ext>
            </a:extLst>
          </p:cNvPr>
          <p:cNvSpPr/>
          <p:nvPr/>
        </p:nvSpPr>
        <p:spPr>
          <a:xfrm>
            <a:off x="6977098" y="1224220"/>
            <a:ext cx="544010" cy="550506"/>
          </a:xfrm>
          <a:prstGeom prst="rect">
            <a:avLst/>
          </a:prstGeom>
          <a:solidFill>
            <a:srgbClr val="E6E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solidFill>
                  <a:schemeClr val="tx1"/>
                </a:solidFill>
              </a:rPr>
              <a:t>conv</a:t>
            </a:r>
          </a:p>
          <a:p>
            <a:pPr algn="ctr"/>
            <a:r>
              <a:rPr kumimoji="1" lang="en-US" altLang="ko-Kore-KR" sz="1400" dirty="0">
                <a:solidFill>
                  <a:schemeClr val="tx1"/>
                </a:solidFill>
              </a:rPr>
              <a:t>5x5</a:t>
            </a:r>
            <a:endParaRPr kumimoji="1" lang="ko-Kore-KR" altLang="en-US" sz="1400" dirty="0">
              <a:solidFill>
                <a:schemeClr val="tx1"/>
              </a:solidFill>
            </a:endParaRPr>
          </a:p>
        </p:txBody>
      </p:sp>
      <p:sp>
        <p:nvSpPr>
          <p:cNvPr id="78" name="TextBox 77">
            <a:extLst>
              <a:ext uri="{FF2B5EF4-FFF2-40B4-BE49-F238E27FC236}">
                <a16:creationId xmlns:a16="http://schemas.microsoft.com/office/drawing/2014/main" id="{C69B0432-35D5-BF44-9927-8FA9448B059B}"/>
              </a:ext>
            </a:extLst>
          </p:cNvPr>
          <p:cNvSpPr txBox="1"/>
          <p:nvPr/>
        </p:nvSpPr>
        <p:spPr>
          <a:xfrm>
            <a:off x="7010897" y="2656735"/>
            <a:ext cx="476412" cy="369332"/>
          </a:xfrm>
          <a:prstGeom prst="rect">
            <a:avLst/>
          </a:prstGeom>
          <a:noFill/>
        </p:spPr>
        <p:txBody>
          <a:bodyPr wrap="none" rtlCol="0">
            <a:spAutoFit/>
          </a:bodyPr>
          <a:lstStyle/>
          <a:p>
            <a:r>
              <a:rPr kumimoji="1" lang="en-US" altLang="ko-Kore-KR" dirty="0"/>
              <a:t>1,3</a:t>
            </a:r>
            <a:endParaRPr kumimoji="1" lang="ko-Kore-KR" altLang="en-US" dirty="0"/>
          </a:p>
        </p:txBody>
      </p:sp>
      <p:sp>
        <p:nvSpPr>
          <p:cNvPr id="79" name="TextBox 78">
            <a:extLst>
              <a:ext uri="{FF2B5EF4-FFF2-40B4-BE49-F238E27FC236}">
                <a16:creationId xmlns:a16="http://schemas.microsoft.com/office/drawing/2014/main" id="{4A7020BF-B7B6-E647-B974-34CDEDE76293}"/>
              </a:ext>
            </a:extLst>
          </p:cNvPr>
          <p:cNvSpPr txBox="1"/>
          <p:nvPr/>
        </p:nvSpPr>
        <p:spPr>
          <a:xfrm>
            <a:off x="5943600" y="1285611"/>
            <a:ext cx="476412" cy="369332"/>
          </a:xfrm>
          <a:prstGeom prst="rect">
            <a:avLst/>
          </a:prstGeom>
          <a:noFill/>
        </p:spPr>
        <p:txBody>
          <a:bodyPr wrap="none" rtlCol="0">
            <a:spAutoFit/>
          </a:bodyPr>
          <a:lstStyle/>
          <a:p>
            <a:r>
              <a:rPr kumimoji="1" lang="en-US" altLang="ko-Kore-KR" dirty="0"/>
              <a:t>1,3</a:t>
            </a:r>
            <a:endParaRPr kumimoji="1" lang="ko-Kore-KR" altLang="en-US" dirty="0"/>
          </a:p>
        </p:txBody>
      </p:sp>
    </p:spTree>
    <p:extLst>
      <p:ext uri="{BB962C8B-B14F-4D97-AF65-F5344CB8AC3E}">
        <p14:creationId xmlns:p14="http://schemas.microsoft.com/office/powerpoint/2010/main" val="232888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67" grpId="0" animBg="1"/>
      <p:bldP spid="68" grpId="0"/>
      <p:bldP spid="69" grpId="0" animBg="1"/>
      <p:bldP spid="71" grpId="0"/>
      <p:bldP spid="72" grpId="0" animBg="1"/>
      <p:bldP spid="73" grpId="0"/>
      <p:bldP spid="74" grpId="0"/>
      <p:bldP spid="75" grpId="0" animBg="1"/>
      <p:bldP spid="76" grpId="0" animBg="1"/>
      <p:bldP spid="77" grpId="0" animBg="1"/>
      <p:bldP spid="78" grpId="0"/>
      <p:bldP spid="7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NimbusRomNo9L"/>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3" name="TextBox 12">
            <a:extLst>
              <a:ext uri="{FF2B5EF4-FFF2-40B4-BE49-F238E27FC236}">
                <a16:creationId xmlns:a16="http://schemas.microsoft.com/office/drawing/2014/main" id="{6A051EE3-2F13-E44B-886B-F9778C55D6F5}"/>
              </a:ext>
            </a:extLst>
          </p:cNvPr>
          <p:cNvSpPr txBox="1"/>
          <p:nvPr/>
        </p:nvSpPr>
        <p:spPr>
          <a:xfrm>
            <a:off x="3048000" y="3246792"/>
            <a:ext cx="6096000" cy="369332"/>
          </a:xfrm>
          <a:prstGeom prst="rect">
            <a:avLst/>
          </a:prstGeom>
          <a:noFill/>
        </p:spPr>
        <p:txBody>
          <a:bodyPr wrap="square">
            <a:spAutoFit/>
          </a:bodyPr>
          <a:lstStyle/>
          <a:p>
            <a:r>
              <a:rPr lang="en" altLang="ko-Kore-KR" sz="1800" b="0" dirty="0">
                <a:effectLst/>
                <a:latin typeface="NimbusRomNo9L"/>
              </a:rPr>
              <a:t>Designing Convolutional Cells </a:t>
            </a:r>
            <a:endParaRPr lang="en" altLang="ko-Kore-KR" dirty="0"/>
          </a:p>
        </p:txBody>
      </p:sp>
      <p:pic>
        <p:nvPicPr>
          <p:cNvPr id="3" name="그림 2">
            <a:extLst>
              <a:ext uri="{FF2B5EF4-FFF2-40B4-BE49-F238E27FC236}">
                <a16:creationId xmlns:a16="http://schemas.microsoft.com/office/drawing/2014/main" id="{539E94DD-F853-2345-BE13-87D0F463621E}"/>
              </a:ext>
            </a:extLst>
          </p:cNvPr>
          <p:cNvPicPr>
            <a:picLocks noChangeAspect="1"/>
          </p:cNvPicPr>
          <p:nvPr/>
        </p:nvPicPr>
        <p:blipFill>
          <a:blip r:embed="rId2"/>
          <a:stretch>
            <a:fillRect/>
          </a:stretch>
        </p:blipFill>
        <p:spPr>
          <a:xfrm>
            <a:off x="340240" y="668215"/>
            <a:ext cx="9588500" cy="3352800"/>
          </a:xfrm>
          <a:prstGeom prst="rect">
            <a:avLst/>
          </a:prstGeom>
        </p:spPr>
      </p:pic>
      <p:sp>
        <p:nvSpPr>
          <p:cNvPr id="7" name="TextBox 6">
            <a:extLst>
              <a:ext uri="{FF2B5EF4-FFF2-40B4-BE49-F238E27FC236}">
                <a16:creationId xmlns:a16="http://schemas.microsoft.com/office/drawing/2014/main" id="{2FB7E14C-A343-6145-BC1A-CAEB498A9FF1}"/>
              </a:ext>
            </a:extLst>
          </p:cNvPr>
          <p:cNvSpPr txBox="1"/>
          <p:nvPr/>
        </p:nvSpPr>
        <p:spPr>
          <a:xfrm>
            <a:off x="340240" y="4557478"/>
            <a:ext cx="9666621" cy="1200329"/>
          </a:xfrm>
          <a:prstGeom prst="rect">
            <a:avLst/>
          </a:prstGeom>
          <a:noFill/>
        </p:spPr>
        <p:txBody>
          <a:bodyPr wrap="none" rtlCol="0">
            <a:spAutoFit/>
          </a:bodyPr>
          <a:lstStyle/>
          <a:p>
            <a:r>
              <a:rPr kumimoji="1" lang="en-US" altLang="ko-Kore-KR" dirty="0"/>
              <a:t>macro structure</a:t>
            </a:r>
            <a:r>
              <a:rPr kumimoji="1" lang="ko-Kore-KR" altLang="en-US" dirty="0"/>
              <a:t>는 정해놓고 </a:t>
            </a:r>
            <a:r>
              <a:rPr kumimoji="1" lang="en-US" altLang="ko-Kore-KR" dirty="0"/>
              <a:t>cell </a:t>
            </a:r>
            <a:r>
              <a:rPr kumimoji="1" lang="ko-Kore-KR" altLang="en-US" dirty="0"/>
              <a:t>구조를 </a:t>
            </a:r>
            <a:r>
              <a:rPr kumimoji="1" lang="en-US" altLang="ko-Kore-KR" dirty="0"/>
              <a:t>search </a:t>
            </a:r>
          </a:p>
          <a:p>
            <a:r>
              <a:rPr kumimoji="1" lang="en-US" altLang="ko-Kore-KR" dirty="0"/>
              <a:t>cell</a:t>
            </a:r>
            <a:r>
              <a:rPr kumimoji="1" lang="ko-Kore-KR" altLang="en-US" dirty="0"/>
              <a:t>은 </a:t>
            </a:r>
            <a:r>
              <a:rPr kumimoji="1" lang="en-US" altLang="ko-Kore-KR" dirty="0"/>
              <a:t>normal cell</a:t>
            </a:r>
            <a:r>
              <a:rPr kumimoji="1" lang="ko-Kore-KR" altLang="en-US" dirty="0"/>
              <a:t>과 </a:t>
            </a:r>
            <a:r>
              <a:rPr kumimoji="1" lang="en-US" altLang="ko-Kore-KR" dirty="0"/>
              <a:t>reduction cell</a:t>
            </a:r>
            <a:r>
              <a:rPr kumimoji="1" lang="ko-Kore-KR" altLang="en-US" dirty="0"/>
              <a:t>이 있는데</a:t>
            </a:r>
            <a:r>
              <a:rPr kumimoji="1" lang="en-US" altLang="ko-Kore-KR" dirty="0"/>
              <a:t>, </a:t>
            </a:r>
            <a:r>
              <a:rPr kumimoji="1" lang="ko-Kore-KR" altLang="en-US" dirty="0"/>
              <a:t>같은 종류의 </a:t>
            </a:r>
            <a:r>
              <a:rPr kumimoji="1" lang="en-US" altLang="ko-Kore-KR" dirty="0"/>
              <a:t>cell </a:t>
            </a:r>
            <a:r>
              <a:rPr kumimoji="1" lang="ko-Kore-KR" altLang="en-US" dirty="0"/>
              <a:t>끼리는 모두 동일한 구조를 가진다</a:t>
            </a:r>
            <a:r>
              <a:rPr kumimoji="1" lang="en-US" altLang="ko-Kore-KR" dirty="0"/>
              <a:t>. </a:t>
            </a:r>
          </a:p>
          <a:p>
            <a:endParaRPr kumimoji="1" lang="en-US" altLang="ko-Kore-KR" dirty="0"/>
          </a:p>
          <a:p>
            <a:endParaRPr kumimoji="1" lang="ko-Kore-KR" altLang="en-US" dirty="0"/>
          </a:p>
        </p:txBody>
      </p:sp>
    </p:spTree>
    <p:extLst>
      <p:ext uri="{BB962C8B-B14F-4D97-AF65-F5344CB8AC3E}">
        <p14:creationId xmlns:p14="http://schemas.microsoft.com/office/powerpoint/2010/main" val="4104367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NimbusRomNo9L"/>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2" name="그림 1">
            <a:extLst>
              <a:ext uri="{FF2B5EF4-FFF2-40B4-BE49-F238E27FC236}">
                <a16:creationId xmlns:a16="http://schemas.microsoft.com/office/drawing/2014/main" id="{E4666CC5-9F50-7949-99BF-AF6C14F4A300}"/>
              </a:ext>
            </a:extLst>
          </p:cNvPr>
          <p:cNvPicPr>
            <a:picLocks noChangeAspect="1"/>
          </p:cNvPicPr>
          <p:nvPr/>
        </p:nvPicPr>
        <p:blipFill>
          <a:blip r:embed="rId2"/>
          <a:stretch>
            <a:fillRect/>
          </a:stretch>
        </p:blipFill>
        <p:spPr>
          <a:xfrm>
            <a:off x="8622890" y="1376174"/>
            <a:ext cx="2646122" cy="3923071"/>
          </a:xfrm>
          <a:prstGeom prst="rect">
            <a:avLst/>
          </a:prstGeom>
        </p:spPr>
      </p:pic>
      <p:sp>
        <p:nvSpPr>
          <p:cNvPr id="5" name="TextBox 4">
            <a:extLst>
              <a:ext uri="{FF2B5EF4-FFF2-40B4-BE49-F238E27FC236}">
                <a16:creationId xmlns:a16="http://schemas.microsoft.com/office/drawing/2014/main" id="{C002E80C-C3D1-504C-9E30-2A901E22D2C6}"/>
              </a:ext>
            </a:extLst>
          </p:cNvPr>
          <p:cNvSpPr txBox="1"/>
          <p:nvPr/>
        </p:nvSpPr>
        <p:spPr>
          <a:xfrm>
            <a:off x="1435510" y="953729"/>
            <a:ext cx="11149462" cy="923330"/>
          </a:xfrm>
          <a:prstGeom prst="rect">
            <a:avLst/>
          </a:prstGeom>
          <a:noFill/>
        </p:spPr>
        <p:txBody>
          <a:bodyPr wrap="none" rtlCol="0">
            <a:spAutoFit/>
          </a:bodyPr>
          <a:lstStyle/>
          <a:p>
            <a:r>
              <a:rPr kumimoji="1" lang="en-US" altLang="ko-Kore-KR" dirty="0"/>
              <a:t>conv cell</a:t>
            </a:r>
            <a:r>
              <a:rPr kumimoji="1" lang="ko-Kore-KR" altLang="en-US" dirty="0"/>
              <a:t>을 찾을 때는 </a:t>
            </a:r>
            <a:r>
              <a:rPr kumimoji="1" lang="en-US" altLang="ko-Kore-KR" dirty="0"/>
              <a:t>search space </a:t>
            </a:r>
            <a:r>
              <a:rPr kumimoji="1" lang="ko-Kore-KR" altLang="en-US" dirty="0"/>
              <a:t>를 </a:t>
            </a:r>
            <a:r>
              <a:rPr kumimoji="1" lang="en-US" altLang="ko-Kore-KR" dirty="0"/>
              <a:t>DAG with</a:t>
            </a:r>
            <a:r>
              <a:rPr kumimoji="1" lang="ko-Kore-KR" altLang="en-US" dirty="0"/>
              <a:t> </a:t>
            </a:r>
            <a:r>
              <a:rPr kumimoji="1" lang="en-US" altLang="ko-Kore-KR" dirty="0"/>
              <a:t>B block</a:t>
            </a:r>
            <a:r>
              <a:rPr kumimoji="1" lang="en-US" altLang="ko-KR" dirty="0"/>
              <a:t>s </a:t>
            </a:r>
            <a:r>
              <a:rPr kumimoji="1" lang="ko-KR" altLang="en-US" dirty="0" err="1"/>
              <a:t>으로</a:t>
            </a:r>
            <a:r>
              <a:rPr kumimoji="1" lang="ko-KR" altLang="en-US" dirty="0"/>
              <a:t> 정의하는데 </a:t>
            </a:r>
            <a:r>
              <a:rPr kumimoji="1" lang="ko-KR" altLang="en-US" dirty="0" err="1"/>
              <a:t>노드랑</a:t>
            </a:r>
            <a:r>
              <a:rPr kumimoji="1" lang="ko-KR" altLang="en-US" dirty="0"/>
              <a:t> 같은 방식이라고 볼 수 있다</a:t>
            </a:r>
            <a:r>
              <a:rPr kumimoji="1" lang="en-US" altLang="ko-KR" dirty="0"/>
              <a:t>. </a:t>
            </a:r>
          </a:p>
          <a:p>
            <a:r>
              <a:rPr kumimoji="1" lang="ko-Kore-KR" altLang="en-US" dirty="0"/>
              <a:t>첫 </a:t>
            </a:r>
            <a:r>
              <a:rPr kumimoji="1" lang="en-US" altLang="ko-Kore-KR" dirty="0"/>
              <a:t>2</a:t>
            </a:r>
            <a:r>
              <a:rPr kumimoji="1" lang="ko-Kore-KR" altLang="en-US" dirty="0"/>
              <a:t>개의 블록은 </a:t>
            </a:r>
            <a:r>
              <a:rPr kumimoji="1" lang="en-US" altLang="ko-Kore-KR" dirty="0"/>
              <a:t>input node</a:t>
            </a:r>
            <a:r>
              <a:rPr kumimoji="1" lang="ko-Kore-KR" altLang="en-US" dirty="0"/>
              <a:t>이기 때문에 </a:t>
            </a:r>
            <a:r>
              <a:rPr kumimoji="1" lang="en-US" altLang="ko-Kore-KR" dirty="0"/>
              <a:t>RNN controller</a:t>
            </a:r>
            <a:r>
              <a:rPr kumimoji="1" lang="ko-Kore-KR" altLang="en-US" dirty="0"/>
              <a:t>는 </a:t>
            </a:r>
            <a:r>
              <a:rPr kumimoji="1" lang="en-US" altLang="ko-Kore-KR" dirty="0"/>
              <a:t>B-2</a:t>
            </a:r>
            <a:r>
              <a:rPr kumimoji="1" lang="ko-Kore-KR" altLang="en-US" dirty="0"/>
              <a:t>개의 블록에 대해서 구조를 결정하면 된다</a:t>
            </a:r>
            <a:r>
              <a:rPr kumimoji="1" lang="en-US" altLang="ko-Kore-KR" dirty="0"/>
              <a:t>. </a:t>
            </a:r>
          </a:p>
          <a:p>
            <a:endParaRPr kumimoji="1" lang="ko-Kore-KR" altLang="en-US" dirty="0"/>
          </a:p>
        </p:txBody>
      </p:sp>
      <p:sp>
        <p:nvSpPr>
          <p:cNvPr id="14" name="TextBox 13">
            <a:extLst>
              <a:ext uri="{FF2B5EF4-FFF2-40B4-BE49-F238E27FC236}">
                <a16:creationId xmlns:a16="http://schemas.microsoft.com/office/drawing/2014/main" id="{9BECD8BC-2211-1445-AB41-B492B51AEBE4}"/>
              </a:ext>
            </a:extLst>
          </p:cNvPr>
          <p:cNvSpPr txBox="1"/>
          <p:nvPr/>
        </p:nvSpPr>
        <p:spPr>
          <a:xfrm>
            <a:off x="1435510" y="1720205"/>
            <a:ext cx="6292644" cy="1200329"/>
          </a:xfrm>
          <a:prstGeom prst="rect">
            <a:avLst/>
          </a:prstGeom>
          <a:noFill/>
        </p:spPr>
        <p:txBody>
          <a:bodyPr wrap="square">
            <a:spAutoFit/>
          </a:bodyPr>
          <a:lstStyle/>
          <a:p>
            <a:r>
              <a:rPr lang="en" altLang="ko-Kore-KR" sz="1800" dirty="0">
                <a:effectLst/>
                <a:latin typeface="NimbusRomNo9L"/>
              </a:rPr>
              <a:t>RNN </a:t>
            </a:r>
            <a:r>
              <a:rPr lang="ko-Kore-KR" altLang="en-US" sz="1800" dirty="0">
                <a:effectLst/>
                <a:latin typeface="NimbusRomNo9L"/>
              </a:rPr>
              <a:t>컨트롤러는 다음 </a:t>
            </a:r>
            <a:r>
              <a:rPr lang="en-US" altLang="ko-Kore-KR" dirty="0">
                <a:latin typeface="NimbusRomNo9L"/>
              </a:rPr>
              <a:t> </a:t>
            </a:r>
            <a:r>
              <a:rPr lang="en-US" altLang="ko-KR" dirty="0">
                <a:latin typeface="NimbusRomNo9L"/>
              </a:rPr>
              <a:t>2</a:t>
            </a:r>
            <a:r>
              <a:rPr lang="ko-KR" altLang="en-US" dirty="0">
                <a:latin typeface="NimbusRomNo9L"/>
              </a:rPr>
              <a:t>개의 결정을 내린다</a:t>
            </a:r>
            <a:r>
              <a:rPr lang="en-US" altLang="ko-KR" dirty="0">
                <a:latin typeface="NimbusRomNo9L"/>
              </a:rPr>
              <a:t>. </a:t>
            </a:r>
            <a:endParaRPr lang="en" altLang="ko-Kore-KR" sz="1800" dirty="0">
              <a:effectLst/>
              <a:latin typeface="NimbusRomNo9L"/>
            </a:endParaRPr>
          </a:p>
          <a:p>
            <a:pPr marL="342900" indent="-342900">
              <a:buAutoNum type="arabicParenR"/>
            </a:pPr>
            <a:r>
              <a:rPr lang="en" altLang="ko-Kore-KR" sz="1800" dirty="0">
                <a:effectLst/>
                <a:latin typeface="NimbusRomNo9L"/>
              </a:rPr>
              <a:t>two previous nodes to be used as inputs to the current node </a:t>
            </a:r>
          </a:p>
          <a:p>
            <a:pPr marL="342900" indent="-342900">
              <a:buAutoNum type="arabicParenR"/>
            </a:pPr>
            <a:r>
              <a:rPr lang="en" altLang="ko-Kore-KR" sz="1800" dirty="0">
                <a:effectLst/>
                <a:latin typeface="NimbusRomNo9L"/>
              </a:rPr>
              <a:t>two operations to apply to the two sampled nodes. </a:t>
            </a:r>
            <a:endParaRPr lang="en" altLang="ko-Kore-KR" dirty="0"/>
          </a:p>
          <a:p>
            <a:r>
              <a:rPr lang="en" altLang="ko-Kore-KR" sz="1800" dirty="0">
                <a:effectLst/>
                <a:latin typeface="NimbusRomNo9L"/>
              </a:rPr>
              <a:t> </a:t>
            </a:r>
            <a:endParaRPr lang="en" altLang="ko-Kore-KR" dirty="0"/>
          </a:p>
        </p:txBody>
      </p:sp>
      <p:sp>
        <p:nvSpPr>
          <p:cNvPr id="10" name="TextBox 9">
            <a:extLst>
              <a:ext uri="{FF2B5EF4-FFF2-40B4-BE49-F238E27FC236}">
                <a16:creationId xmlns:a16="http://schemas.microsoft.com/office/drawing/2014/main" id="{927FC191-B860-3641-9F6C-5CE7769DF7A8}"/>
              </a:ext>
            </a:extLst>
          </p:cNvPr>
          <p:cNvSpPr txBox="1"/>
          <p:nvPr/>
        </p:nvSpPr>
        <p:spPr>
          <a:xfrm>
            <a:off x="1641987" y="3067665"/>
            <a:ext cx="1854995" cy="369332"/>
          </a:xfrm>
          <a:prstGeom prst="rect">
            <a:avLst/>
          </a:prstGeom>
          <a:noFill/>
        </p:spPr>
        <p:txBody>
          <a:bodyPr wrap="none" rtlCol="0">
            <a:spAutoFit/>
          </a:bodyPr>
          <a:lstStyle/>
          <a:p>
            <a:r>
              <a:rPr kumimoji="1" lang="en-US" altLang="ko-Kore-KR" dirty="0"/>
              <a:t>B=4 </a:t>
            </a:r>
            <a:r>
              <a:rPr kumimoji="1" lang="ko-Kore-KR" altLang="en-US" dirty="0"/>
              <a:t>일 경우 예시</a:t>
            </a:r>
            <a:endParaRPr kumimoji="1" lang="en-US" altLang="ko-Kore-KR" dirty="0"/>
          </a:p>
        </p:txBody>
      </p:sp>
      <p:sp>
        <p:nvSpPr>
          <p:cNvPr id="11" name="TextBox 10">
            <a:extLst>
              <a:ext uri="{FF2B5EF4-FFF2-40B4-BE49-F238E27FC236}">
                <a16:creationId xmlns:a16="http://schemas.microsoft.com/office/drawing/2014/main" id="{AE3FDBB2-713C-4742-AD7C-C0B2A162D79A}"/>
              </a:ext>
            </a:extLst>
          </p:cNvPr>
          <p:cNvSpPr txBox="1"/>
          <p:nvPr/>
        </p:nvSpPr>
        <p:spPr>
          <a:xfrm>
            <a:off x="747251" y="3337710"/>
            <a:ext cx="11593174" cy="2308324"/>
          </a:xfrm>
          <a:prstGeom prst="rect">
            <a:avLst/>
          </a:prstGeom>
          <a:noFill/>
        </p:spPr>
        <p:txBody>
          <a:bodyPr wrap="none" rtlCol="0">
            <a:spAutoFit/>
          </a:bodyPr>
          <a:lstStyle/>
          <a:p>
            <a:r>
              <a:rPr lang="en" altLang="ko-Kore-KR" sz="1800" dirty="0">
                <a:effectLst/>
                <a:latin typeface="NimbusRomNo9L"/>
              </a:rPr>
              <a:t>Nodes </a:t>
            </a:r>
            <a:r>
              <a:rPr lang="en" altLang="ko-Kore-KR" sz="1800" dirty="0">
                <a:effectLst/>
                <a:latin typeface="LMRoman9"/>
              </a:rPr>
              <a:t>1</a:t>
            </a:r>
            <a:r>
              <a:rPr lang="en" altLang="ko-Kore-KR" sz="1800" dirty="0">
                <a:effectLst/>
                <a:latin typeface="NimbusRomNo9L"/>
              </a:rPr>
              <a:t>, </a:t>
            </a:r>
            <a:r>
              <a:rPr lang="en" altLang="ko-Kore-KR" sz="1800" dirty="0">
                <a:effectLst/>
                <a:latin typeface="LMRoman9"/>
              </a:rPr>
              <a:t>2 </a:t>
            </a:r>
            <a:r>
              <a:rPr lang="en" altLang="ko-Kore-KR" sz="1800" dirty="0">
                <a:effectLst/>
                <a:latin typeface="NimbusRomNo9L"/>
              </a:rPr>
              <a:t>are input nodes, so no decisions are needed for them. Let </a:t>
            </a:r>
            <a:r>
              <a:rPr lang="en" altLang="ko-Kore-KR" sz="1800" dirty="0">
                <a:effectLst/>
                <a:latin typeface="LMMathItalic9"/>
              </a:rPr>
              <a:t>h</a:t>
            </a:r>
            <a:r>
              <a:rPr lang="en" altLang="ko-Kore-KR" sz="1800" dirty="0">
                <a:effectLst/>
                <a:latin typeface="LMRoman6"/>
              </a:rPr>
              <a:t>1</a:t>
            </a:r>
            <a:r>
              <a:rPr lang="en" altLang="ko-Kore-KR" sz="1800" dirty="0">
                <a:effectLst/>
                <a:latin typeface="NimbusRomNo9L"/>
              </a:rPr>
              <a:t>, </a:t>
            </a:r>
            <a:r>
              <a:rPr lang="en" altLang="ko-Kore-KR" sz="1800" dirty="0">
                <a:effectLst/>
                <a:latin typeface="LMMathItalic9"/>
              </a:rPr>
              <a:t>h</a:t>
            </a:r>
            <a:r>
              <a:rPr lang="en" altLang="ko-Kore-KR" sz="1800" dirty="0">
                <a:effectLst/>
                <a:latin typeface="LMRoman6"/>
              </a:rPr>
              <a:t>2 </a:t>
            </a:r>
            <a:r>
              <a:rPr lang="en" altLang="ko-Kore-KR" sz="1800" dirty="0">
                <a:effectLst/>
                <a:latin typeface="NimbusRomNo9L"/>
              </a:rPr>
              <a:t>be the outputs of these nodes. </a:t>
            </a:r>
            <a:endParaRPr lang="en" altLang="ko-Kore-KR" dirty="0"/>
          </a:p>
          <a:p>
            <a:r>
              <a:rPr lang="en" altLang="ko-Kore-KR" sz="1800" dirty="0">
                <a:effectLst/>
                <a:latin typeface="NimbusRomNo9L"/>
              </a:rPr>
              <a:t>At node 3: the controller samples two previous nodes and two operations. </a:t>
            </a:r>
          </a:p>
          <a:p>
            <a:r>
              <a:rPr lang="en" altLang="ko-Kore-KR" dirty="0">
                <a:latin typeface="NimbusRomNo9L"/>
              </a:rPr>
              <a:t>	</a:t>
            </a:r>
            <a:r>
              <a:rPr lang="en" altLang="ko-Kore-KR" sz="1800" dirty="0">
                <a:effectLst/>
                <a:latin typeface="NimbusRomNo9L"/>
              </a:rPr>
              <a:t>In Figure </a:t>
            </a:r>
            <a:r>
              <a:rPr lang="en" altLang="ko-Kore-KR" sz="1800" dirty="0">
                <a:solidFill>
                  <a:srgbClr val="001470"/>
                </a:solidFill>
                <a:effectLst/>
                <a:latin typeface="NimbusRomNo9L"/>
              </a:rPr>
              <a:t>5 </a:t>
            </a:r>
            <a:r>
              <a:rPr lang="en" altLang="ko-Kore-KR" sz="1800" i="1" dirty="0">
                <a:effectLst/>
                <a:latin typeface="NimbusRomNo9L"/>
              </a:rPr>
              <a:t>Top Left</a:t>
            </a:r>
            <a:r>
              <a:rPr lang="en" altLang="ko-Kore-KR" sz="1800" dirty="0">
                <a:effectLst/>
                <a:latin typeface="NimbusRomNo9L"/>
              </a:rPr>
              <a:t>, it samples </a:t>
            </a:r>
            <a:r>
              <a:rPr lang="en" altLang="ko-Kore-KR" sz="1800" i="1" dirty="0">
                <a:effectLst/>
                <a:latin typeface="NimbusRomNo9L"/>
              </a:rPr>
              <a:t>node 2</a:t>
            </a:r>
            <a:r>
              <a:rPr lang="en" altLang="ko-Kore-KR" sz="1800" dirty="0">
                <a:effectLst/>
                <a:latin typeface="NimbusRomNo9L"/>
              </a:rPr>
              <a:t>, </a:t>
            </a:r>
            <a:r>
              <a:rPr lang="en" altLang="ko-Kore-KR" sz="1800" i="1" dirty="0">
                <a:effectLst/>
                <a:latin typeface="NimbusRomNo9L"/>
              </a:rPr>
              <a:t>node 2</a:t>
            </a:r>
            <a:r>
              <a:rPr lang="en" altLang="ko-Kore-KR" sz="1800" dirty="0">
                <a:effectLst/>
                <a:latin typeface="NimbusRomNo9L"/>
              </a:rPr>
              <a:t>, </a:t>
            </a:r>
            <a:r>
              <a:rPr lang="en" altLang="ko-Kore-KR" sz="1800" i="1" dirty="0">
                <a:effectLst/>
                <a:latin typeface="NimbusRomNo9L"/>
              </a:rPr>
              <a:t>separable conv 5x5</a:t>
            </a:r>
            <a:r>
              <a:rPr lang="en" altLang="ko-Kore-KR" sz="1800" dirty="0">
                <a:effectLst/>
                <a:latin typeface="NimbusRomNo9L"/>
              </a:rPr>
              <a:t>, and </a:t>
            </a:r>
            <a:r>
              <a:rPr lang="en" altLang="ko-Kore-KR" sz="1800" i="1" dirty="0">
                <a:effectLst/>
                <a:latin typeface="NimbusRomNo9L"/>
              </a:rPr>
              <a:t>identity</a:t>
            </a:r>
            <a:r>
              <a:rPr lang="en" altLang="ko-Kore-KR" sz="1800" dirty="0">
                <a:effectLst/>
                <a:latin typeface="NimbusRomNo9L"/>
              </a:rPr>
              <a:t>. </a:t>
            </a:r>
          </a:p>
          <a:p>
            <a:r>
              <a:rPr lang="en" altLang="ko-Kore-KR" dirty="0">
                <a:latin typeface="NimbusRomNo9L"/>
              </a:rPr>
              <a:t>	</a:t>
            </a:r>
            <a:r>
              <a:rPr lang="en" altLang="ko-Kore-KR" sz="1800" dirty="0">
                <a:effectLst/>
                <a:latin typeface="NimbusRomNo9L"/>
              </a:rPr>
              <a:t>This means that </a:t>
            </a:r>
            <a:r>
              <a:rPr lang="en" altLang="ko-Kore-KR" sz="1800" dirty="0">
                <a:effectLst/>
                <a:latin typeface="LMMathItalic9"/>
              </a:rPr>
              <a:t>h</a:t>
            </a:r>
            <a:r>
              <a:rPr lang="en" altLang="ko-Kore-KR" sz="1800" dirty="0">
                <a:effectLst/>
                <a:latin typeface="LMRoman6"/>
              </a:rPr>
              <a:t>3 </a:t>
            </a:r>
            <a:r>
              <a:rPr lang="en" altLang="ko-Kore-KR" sz="1800" dirty="0">
                <a:effectLst/>
                <a:latin typeface="LMRoman9"/>
              </a:rPr>
              <a:t>= </a:t>
            </a:r>
            <a:r>
              <a:rPr lang="en" altLang="ko-Kore-KR" sz="1800" dirty="0" err="1">
                <a:effectLst/>
                <a:latin typeface="NimbusRomNo9L"/>
              </a:rPr>
              <a:t>sep</a:t>
            </a:r>
            <a:r>
              <a:rPr lang="en" altLang="ko-Kore-KR" sz="1800" dirty="0">
                <a:effectLst/>
                <a:latin typeface="NimbusRomNo9L"/>
              </a:rPr>
              <a:t> conv 5x5</a:t>
            </a:r>
            <a:r>
              <a:rPr lang="en" altLang="ko-Kore-KR" sz="1800" dirty="0">
                <a:effectLst/>
                <a:latin typeface="LMRoman9"/>
              </a:rPr>
              <a:t>(</a:t>
            </a:r>
            <a:r>
              <a:rPr lang="en" altLang="ko-Kore-KR" sz="1800" dirty="0">
                <a:effectLst/>
                <a:latin typeface="LMMathItalic9"/>
              </a:rPr>
              <a:t>h</a:t>
            </a:r>
            <a:r>
              <a:rPr lang="en" altLang="ko-Kore-KR" sz="1800" dirty="0">
                <a:effectLst/>
                <a:latin typeface="LMRoman6"/>
              </a:rPr>
              <a:t>2</a:t>
            </a:r>
            <a:r>
              <a:rPr lang="en" altLang="ko-Kore-KR" sz="1800" dirty="0">
                <a:effectLst/>
                <a:latin typeface="LMRoman9"/>
              </a:rPr>
              <a:t>) + </a:t>
            </a:r>
            <a:r>
              <a:rPr lang="en" altLang="ko-Kore-KR" sz="1800" dirty="0">
                <a:effectLst/>
                <a:latin typeface="NimbusRomNo9L"/>
              </a:rPr>
              <a:t>id</a:t>
            </a:r>
            <a:r>
              <a:rPr lang="en" altLang="ko-Kore-KR" sz="1800" dirty="0">
                <a:effectLst/>
                <a:latin typeface="LMRoman9"/>
              </a:rPr>
              <a:t>(</a:t>
            </a:r>
            <a:r>
              <a:rPr lang="en" altLang="ko-Kore-KR" sz="1800" dirty="0">
                <a:effectLst/>
                <a:latin typeface="LMMathItalic9"/>
              </a:rPr>
              <a:t>h</a:t>
            </a:r>
            <a:r>
              <a:rPr lang="en" altLang="ko-Kore-KR" sz="1800" dirty="0">
                <a:effectLst/>
                <a:latin typeface="LMRoman6"/>
              </a:rPr>
              <a:t>2</a:t>
            </a:r>
            <a:r>
              <a:rPr lang="en" altLang="ko-Kore-KR" sz="1800" dirty="0">
                <a:effectLst/>
                <a:latin typeface="LMRoman9"/>
              </a:rPr>
              <a:t>)</a:t>
            </a:r>
            <a:r>
              <a:rPr lang="en" altLang="ko-Kore-KR" sz="1800" dirty="0">
                <a:effectLst/>
                <a:latin typeface="NimbusRomNo9L"/>
              </a:rPr>
              <a:t>. </a:t>
            </a:r>
            <a:endParaRPr lang="en" altLang="ko-Kore-KR" dirty="0"/>
          </a:p>
          <a:p>
            <a:r>
              <a:rPr lang="en" altLang="ko-Kore-KR" sz="1800" dirty="0">
                <a:effectLst/>
                <a:latin typeface="NimbusRomNo9L"/>
              </a:rPr>
              <a:t>At node 4: the controller samples </a:t>
            </a:r>
            <a:r>
              <a:rPr lang="en" altLang="ko-Kore-KR" sz="1800" i="1" dirty="0">
                <a:effectLst/>
                <a:latin typeface="NimbusRomNo9L"/>
              </a:rPr>
              <a:t>node 3</a:t>
            </a:r>
            <a:r>
              <a:rPr lang="en" altLang="ko-Kore-KR" sz="1800" dirty="0">
                <a:effectLst/>
                <a:latin typeface="NimbusRomNo9L"/>
              </a:rPr>
              <a:t>, </a:t>
            </a:r>
            <a:r>
              <a:rPr lang="en" altLang="ko-Kore-KR" sz="1800" i="1" dirty="0">
                <a:effectLst/>
                <a:latin typeface="NimbusRomNo9L"/>
              </a:rPr>
              <a:t>node 1</a:t>
            </a:r>
            <a:r>
              <a:rPr lang="en" altLang="ko-Kore-KR" sz="1800" dirty="0">
                <a:effectLst/>
                <a:latin typeface="NimbusRomNo9L"/>
              </a:rPr>
              <a:t>, </a:t>
            </a:r>
            <a:r>
              <a:rPr lang="en" altLang="ko-Kore-KR" sz="1800" i="1" dirty="0">
                <a:effectLst/>
                <a:latin typeface="NimbusRomNo9L"/>
              </a:rPr>
              <a:t>avg pool 3x3</a:t>
            </a:r>
            <a:r>
              <a:rPr lang="en" altLang="ko-Kore-KR" sz="1800" dirty="0">
                <a:effectLst/>
                <a:latin typeface="NimbusRomNo9L"/>
              </a:rPr>
              <a:t>, and </a:t>
            </a:r>
            <a:r>
              <a:rPr lang="en" altLang="ko-Kore-KR" sz="1800" i="1" dirty="0" err="1">
                <a:effectLst/>
                <a:latin typeface="NimbusRomNo9L"/>
              </a:rPr>
              <a:t>sep</a:t>
            </a:r>
            <a:r>
              <a:rPr lang="en" altLang="ko-Kore-KR" sz="1800" i="1" dirty="0">
                <a:effectLst/>
                <a:latin typeface="NimbusRomNo9L"/>
              </a:rPr>
              <a:t> conv 3x3</a:t>
            </a:r>
            <a:r>
              <a:rPr lang="en" altLang="ko-Kore-KR" sz="1800" dirty="0">
                <a:effectLst/>
                <a:latin typeface="NimbusRomNo9L"/>
              </a:rPr>
              <a:t>. </a:t>
            </a:r>
          </a:p>
          <a:p>
            <a:r>
              <a:rPr lang="en" altLang="ko-Kore-KR" dirty="0">
                <a:latin typeface="NimbusRomNo9L"/>
              </a:rPr>
              <a:t>	</a:t>
            </a:r>
            <a:r>
              <a:rPr lang="en" altLang="ko-Kore-KR" sz="1800" dirty="0">
                <a:effectLst/>
                <a:latin typeface="NimbusRomNo9L"/>
              </a:rPr>
              <a:t>This means that </a:t>
            </a:r>
            <a:r>
              <a:rPr lang="en" altLang="ko-Kore-KR" sz="1800" dirty="0">
                <a:effectLst/>
                <a:latin typeface="LMMathItalic9"/>
              </a:rPr>
              <a:t>h</a:t>
            </a:r>
            <a:r>
              <a:rPr lang="en" altLang="ko-Kore-KR" sz="1800" dirty="0">
                <a:effectLst/>
                <a:latin typeface="LMRoman6"/>
              </a:rPr>
              <a:t>4 </a:t>
            </a:r>
            <a:r>
              <a:rPr lang="en" altLang="ko-Kore-KR" sz="1800" dirty="0">
                <a:effectLst/>
                <a:latin typeface="LMRoman9"/>
              </a:rPr>
              <a:t>= </a:t>
            </a:r>
            <a:r>
              <a:rPr lang="en" altLang="ko-Kore-KR" sz="1800" dirty="0">
                <a:effectLst/>
                <a:latin typeface="NimbusRomNo9L"/>
              </a:rPr>
              <a:t>avg pool 3x3</a:t>
            </a:r>
            <a:r>
              <a:rPr lang="en" altLang="ko-Kore-KR" sz="1800" dirty="0">
                <a:effectLst/>
                <a:latin typeface="LMRoman9"/>
              </a:rPr>
              <a:t>(</a:t>
            </a:r>
            <a:r>
              <a:rPr lang="en" altLang="ko-Kore-KR" sz="1800" dirty="0">
                <a:effectLst/>
                <a:latin typeface="LMMathItalic9"/>
              </a:rPr>
              <a:t>h</a:t>
            </a:r>
            <a:r>
              <a:rPr lang="en" altLang="ko-Kore-KR" sz="1800" dirty="0">
                <a:effectLst/>
                <a:latin typeface="LMRoman6"/>
              </a:rPr>
              <a:t>3</a:t>
            </a:r>
            <a:r>
              <a:rPr lang="en" altLang="ko-Kore-KR" sz="1800" dirty="0">
                <a:effectLst/>
                <a:latin typeface="LMRoman9"/>
              </a:rPr>
              <a:t>) + </a:t>
            </a:r>
            <a:r>
              <a:rPr lang="en" altLang="ko-Kore-KR" sz="1800" dirty="0" err="1">
                <a:effectLst/>
                <a:latin typeface="NimbusRomNo9L"/>
              </a:rPr>
              <a:t>sep</a:t>
            </a:r>
            <a:r>
              <a:rPr lang="en" altLang="ko-Kore-KR" sz="1800" dirty="0">
                <a:effectLst/>
                <a:latin typeface="NimbusRomNo9L"/>
              </a:rPr>
              <a:t> conv 3x3</a:t>
            </a:r>
            <a:r>
              <a:rPr lang="en" altLang="ko-Kore-KR" sz="1800" dirty="0">
                <a:effectLst/>
                <a:latin typeface="LMRoman9"/>
              </a:rPr>
              <a:t>(</a:t>
            </a:r>
            <a:r>
              <a:rPr lang="en" altLang="ko-Kore-KR" sz="1800" dirty="0">
                <a:effectLst/>
                <a:latin typeface="LMMathItalic9"/>
              </a:rPr>
              <a:t>h</a:t>
            </a:r>
            <a:r>
              <a:rPr lang="en" altLang="ko-Kore-KR" sz="1800" dirty="0">
                <a:effectLst/>
                <a:latin typeface="LMRoman6"/>
              </a:rPr>
              <a:t>1</a:t>
            </a:r>
            <a:r>
              <a:rPr lang="en" altLang="ko-Kore-KR" sz="1800" dirty="0">
                <a:effectLst/>
                <a:latin typeface="LMRoman9"/>
              </a:rPr>
              <a:t>)</a:t>
            </a:r>
            <a:r>
              <a:rPr lang="en" altLang="ko-Kore-KR" sz="1800" dirty="0">
                <a:effectLst/>
                <a:latin typeface="NimbusRomNo9L"/>
              </a:rPr>
              <a:t>. </a:t>
            </a:r>
            <a:endParaRPr lang="en" altLang="ko-Kore-KR" dirty="0"/>
          </a:p>
          <a:p>
            <a:r>
              <a:rPr lang="en" altLang="ko-Kore-KR" sz="1800" dirty="0">
                <a:effectLst/>
                <a:latin typeface="NimbusRomNo9L"/>
              </a:rPr>
              <a:t>Since all nodes but </a:t>
            </a:r>
            <a:r>
              <a:rPr lang="en" altLang="ko-Kore-KR" sz="1800" dirty="0">
                <a:effectLst/>
                <a:latin typeface="LMMathItalic9"/>
              </a:rPr>
              <a:t>h</a:t>
            </a:r>
            <a:r>
              <a:rPr lang="en" altLang="ko-Kore-KR" sz="1800" dirty="0">
                <a:effectLst/>
                <a:latin typeface="LMRoman6"/>
              </a:rPr>
              <a:t>4 </a:t>
            </a:r>
            <a:r>
              <a:rPr lang="en" altLang="ko-Kore-KR" sz="1800" dirty="0">
                <a:effectLst/>
                <a:latin typeface="NimbusRomNo9L"/>
              </a:rPr>
              <a:t>were used as inputs to at least another node, the only loose end, </a:t>
            </a:r>
            <a:r>
              <a:rPr lang="en" altLang="ko-Kore-KR" sz="1800" dirty="0">
                <a:effectLst/>
                <a:latin typeface="LMMathItalic9"/>
              </a:rPr>
              <a:t>h</a:t>
            </a:r>
            <a:r>
              <a:rPr lang="en" altLang="ko-Kore-KR" sz="1800" dirty="0">
                <a:effectLst/>
                <a:latin typeface="LMRoman6"/>
              </a:rPr>
              <a:t>4</a:t>
            </a:r>
            <a:r>
              <a:rPr lang="en" altLang="ko-Kore-KR" sz="1800" dirty="0">
                <a:effectLst/>
                <a:latin typeface="NimbusRomNo9L"/>
              </a:rPr>
              <a:t>, is treated as the cell’s output. </a:t>
            </a:r>
            <a:endParaRPr lang="en" altLang="ko-Kore-KR" dirty="0"/>
          </a:p>
          <a:p>
            <a:endParaRPr kumimoji="1" lang="ko-Kore-KR" altLang="en-US" dirty="0"/>
          </a:p>
        </p:txBody>
      </p:sp>
    </p:spTree>
    <p:extLst>
      <p:ext uri="{BB962C8B-B14F-4D97-AF65-F5344CB8AC3E}">
        <p14:creationId xmlns:p14="http://schemas.microsoft.com/office/powerpoint/2010/main" val="3943387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kumimoji="1" lang="en" altLang="ko-Kore-KR" dirty="0">
                <a:latin typeface="Times New Roman" panose="02020603050405020304" pitchFamily="18" charset="0"/>
                <a:cs typeface="Times New Roman" panose="02020603050405020304" pitchFamily="18" charset="0"/>
              </a:rPr>
              <a:t>3 aspects of NAS research</a:t>
            </a:r>
            <a:endParaRPr kumimoji="1" lang="ko-Kore-KR" alt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A079C37-0934-7240-A82B-CAE3C4B3E520}"/>
              </a:ext>
            </a:extLst>
          </p:cNvPr>
          <p:cNvSpPr txBox="1"/>
          <p:nvPr/>
        </p:nvSpPr>
        <p:spPr>
          <a:xfrm>
            <a:off x="278233" y="668215"/>
            <a:ext cx="11332911" cy="378885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Search Space</a:t>
            </a:r>
          </a:p>
          <a:p>
            <a:pPr marL="742950" lvl="1" indent="-285750">
              <a:lnSpc>
                <a:spcPct val="150000"/>
              </a:lnSpc>
              <a:buFont typeface="Arial" panose="020B0604020202020204" pitchFamily="34" charset="0"/>
              <a:buChar char="•"/>
            </a:pPr>
            <a:r>
              <a:rPr kumimoji="1" lang="en-US" altLang="ko-Kore-KR" dirty="0">
                <a:latin typeface="Times New Roman" panose="02020603050405020304" pitchFamily="18" charset="0"/>
                <a:cs typeface="Times New Roman" panose="02020603050405020304" pitchFamily="18" charset="0"/>
              </a:rPr>
              <a:t>The search space defines which architectures can be represented in principle.</a:t>
            </a:r>
          </a:p>
          <a:p>
            <a:pPr marL="742950" lvl="1" indent="-285750">
              <a:lnSpc>
                <a:spcPct val="150000"/>
              </a:lnSpc>
              <a:buFont typeface="Arial" panose="020B0604020202020204" pitchFamily="34" charset="0"/>
              <a:buChar char="•"/>
            </a:pPr>
            <a:r>
              <a:rPr kumimoji="1" lang="en-US" altLang="ko-Kore-KR" dirty="0">
                <a:latin typeface="Times New Roman" panose="02020603050405020304" pitchFamily="18" charset="0"/>
                <a:cs typeface="Times New Roman" panose="02020603050405020304" pitchFamily="18" charset="0"/>
              </a:rPr>
              <a:t>DAG, hyper-</a:t>
            </a:r>
            <a:r>
              <a:rPr kumimoji="1" lang="en-US" altLang="ko-Kore-KR" dirty="0" err="1">
                <a:latin typeface="Times New Roman" panose="02020603050405020304" pitchFamily="18" charset="0"/>
                <a:cs typeface="Times New Roman" panose="02020603050405020304" pitchFamily="18" charset="0"/>
              </a:rPr>
              <a:t>paramerter</a:t>
            </a:r>
            <a:r>
              <a:rPr kumimoji="1" lang="en-US" altLang="ko-Kore-KR" dirty="0">
                <a:latin typeface="Times New Roman" panose="02020603050405020304" pitchFamily="18" charset="0"/>
                <a:cs typeface="Times New Roman" panose="02020603050405020304" pitchFamily="18" charset="0"/>
              </a:rPr>
              <a:t> of operation</a:t>
            </a:r>
            <a:r>
              <a:rPr kumimoji="1" lang="ko-KR" altLang="en-US" dirty="0">
                <a:latin typeface="Times New Roman" panose="02020603050405020304" pitchFamily="18" charset="0"/>
                <a:cs typeface="Times New Roman" panose="02020603050405020304" pitchFamily="18" charset="0"/>
              </a:rPr>
              <a:t> </a:t>
            </a:r>
            <a:r>
              <a:rPr kumimoji="1" lang="en-US" altLang="ko-KR" dirty="0">
                <a:latin typeface="Times New Roman" panose="02020603050405020304" pitchFamily="18" charset="0"/>
                <a:cs typeface="Times New Roman" panose="02020603050405020304" pitchFamily="18" charset="0"/>
              </a:rPr>
              <a:t>…</a:t>
            </a:r>
            <a:r>
              <a:rPr kumimoji="1" lang="ko-KR" altLang="en-US" dirty="0">
                <a:latin typeface="Times New Roman" panose="02020603050405020304" pitchFamily="18" charset="0"/>
                <a:cs typeface="Times New Roman" panose="02020603050405020304" pitchFamily="18" charset="0"/>
              </a:rPr>
              <a:t> </a:t>
            </a:r>
            <a:endParaRPr kumimoji="1" lang="en-US" altLang="ko-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Search Strategy</a:t>
            </a:r>
          </a:p>
          <a:p>
            <a:pPr marL="742950" lvl="1" indent="-285750">
              <a:lnSpc>
                <a:spcPct val="150000"/>
              </a:lnSpc>
              <a:buFont typeface="Arial" panose="020B0604020202020204" pitchFamily="34" charset="0"/>
              <a:buChar char="•"/>
            </a:pPr>
            <a:r>
              <a:rPr kumimoji="1" lang="en-US" altLang="ko-Kore-KR" dirty="0">
                <a:latin typeface="Times New Roman" panose="02020603050405020304" pitchFamily="18" charset="0"/>
                <a:cs typeface="Times New Roman" panose="02020603050405020304" pitchFamily="18" charset="0"/>
              </a:rPr>
              <a:t>The search strategy details how to explore the search space</a:t>
            </a:r>
          </a:p>
          <a:p>
            <a:pPr marL="742950" lvl="1" indent="-285750">
              <a:lnSpc>
                <a:spcPct val="150000"/>
              </a:lnSpc>
              <a:buFont typeface="Arial" panose="020B0604020202020204" pitchFamily="34" charset="0"/>
              <a:buChar char="•"/>
            </a:pPr>
            <a:r>
              <a:rPr kumimoji="1" lang="en-US" altLang="ko-Kore-KR" dirty="0">
                <a:latin typeface="Times New Roman" panose="02020603050405020304" pitchFamily="18" charset="0"/>
                <a:cs typeface="Times New Roman" panose="02020603050405020304" pitchFamily="18" charset="0"/>
              </a:rPr>
              <a:t>search algorithm, gradient-based, RL-based, EV-based …</a:t>
            </a:r>
          </a:p>
          <a:p>
            <a:pPr marL="285750" indent="-285750">
              <a:lnSpc>
                <a:spcPct val="150000"/>
              </a:lnSpc>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Performance Estimation Strategy </a:t>
            </a:r>
          </a:p>
          <a:p>
            <a:pPr marL="742950" lvl="1" indent="-285750">
              <a:lnSpc>
                <a:spcPct val="150000"/>
              </a:lnSpc>
              <a:buFont typeface="Arial" panose="020B0604020202020204" pitchFamily="34" charset="0"/>
              <a:buChar char="•"/>
            </a:pPr>
            <a:r>
              <a:rPr kumimoji="1" lang="en-US" altLang="ko-Kore-KR" dirty="0">
                <a:latin typeface="Times New Roman" panose="02020603050405020304" pitchFamily="18" charset="0"/>
                <a:cs typeface="Times New Roman" panose="02020603050405020304" pitchFamily="18" charset="0"/>
              </a:rPr>
              <a:t>The objective of NAS is typically to find architectures that achieve high predictive performance on unseen data.</a:t>
            </a:r>
          </a:p>
          <a:p>
            <a:pPr marL="742950" lvl="1" indent="-285750">
              <a:lnSpc>
                <a:spcPct val="150000"/>
              </a:lnSpc>
              <a:buFont typeface="Arial" panose="020B0604020202020204" pitchFamily="34" charset="0"/>
              <a:buChar char="•"/>
            </a:pPr>
            <a:r>
              <a:rPr kumimoji="1" lang="en-US" altLang="ko-Kore-KR" dirty="0">
                <a:latin typeface="Times New Roman" panose="02020603050405020304" pitchFamily="18" charset="0"/>
                <a:cs typeface="Times New Roman" panose="02020603050405020304" pitchFamily="18" charset="0"/>
              </a:rPr>
              <a:t>standard training &amp; validation, regression </a:t>
            </a:r>
          </a:p>
        </p:txBody>
      </p:sp>
      <p:sp>
        <p:nvSpPr>
          <p:cNvPr id="12" name="갈매기형 수장[C] 11">
            <a:extLst>
              <a:ext uri="{FF2B5EF4-FFF2-40B4-BE49-F238E27FC236}">
                <a16:creationId xmlns:a16="http://schemas.microsoft.com/office/drawing/2014/main" id="{FD887F1A-7739-E947-AD07-C57040A668BF}"/>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3033991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NimbusRomNo9L"/>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16" name="그림 15">
            <a:extLst>
              <a:ext uri="{FF2B5EF4-FFF2-40B4-BE49-F238E27FC236}">
                <a16:creationId xmlns:a16="http://schemas.microsoft.com/office/drawing/2014/main" id="{D95DF6FF-8BC2-C549-B424-990AD123F22E}"/>
              </a:ext>
            </a:extLst>
          </p:cNvPr>
          <p:cNvPicPr>
            <a:picLocks noChangeAspect="1"/>
          </p:cNvPicPr>
          <p:nvPr/>
        </p:nvPicPr>
        <p:blipFill>
          <a:blip r:embed="rId2"/>
          <a:stretch>
            <a:fillRect/>
          </a:stretch>
        </p:blipFill>
        <p:spPr>
          <a:xfrm>
            <a:off x="236135" y="2370743"/>
            <a:ext cx="1373705" cy="1933931"/>
          </a:xfrm>
          <a:prstGeom prst="rect">
            <a:avLst/>
          </a:prstGeom>
        </p:spPr>
      </p:pic>
      <p:sp>
        <p:nvSpPr>
          <p:cNvPr id="12" name="TextBox 11">
            <a:extLst>
              <a:ext uri="{FF2B5EF4-FFF2-40B4-BE49-F238E27FC236}">
                <a16:creationId xmlns:a16="http://schemas.microsoft.com/office/drawing/2014/main" id="{AC59E2E9-9E82-F14F-AE64-38C103C357EE}"/>
              </a:ext>
            </a:extLst>
          </p:cNvPr>
          <p:cNvSpPr txBox="1"/>
          <p:nvPr/>
        </p:nvSpPr>
        <p:spPr>
          <a:xfrm>
            <a:off x="340240" y="4304674"/>
            <a:ext cx="976549" cy="369332"/>
          </a:xfrm>
          <a:prstGeom prst="rect">
            <a:avLst/>
          </a:prstGeom>
          <a:noFill/>
        </p:spPr>
        <p:txBody>
          <a:bodyPr wrap="none" rtlCol="0">
            <a:spAutoFit/>
          </a:bodyPr>
          <a:lstStyle/>
          <a:p>
            <a:r>
              <a:rPr kumimoji="1" lang="en-US" altLang="ko-Kore-KR" dirty="0"/>
              <a:t>N=4 B=</a:t>
            </a:r>
            <a:r>
              <a:rPr kumimoji="1" lang="en-US" altLang="ko-KR" dirty="0"/>
              <a:t>4</a:t>
            </a:r>
            <a:endParaRPr kumimoji="1" lang="ko-Kore-KR" altLang="en-US" dirty="0"/>
          </a:p>
        </p:txBody>
      </p:sp>
      <p:sp>
        <p:nvSpPr>
          <p:cNvPr id="17" name="직사각형 16">
            <a:extLst>
              <a:ext uri="{FF2B5EF4-FFF2-40B4-BE49-F238E27FC236}">
                <a16:creationId xmlns:a16="http://schemas.microsoft.com/office/drawing/2014/main" id="{70B2C7FC-166F-4A40-BD29-D214D6145880}"/>
              </a:ext>
            </a:extLst>
          </p:cNvPr>
          <p:cNvSpPr/>
          <p:nvPr/>
        </p:nvSpPr>
        <p:spPr>
          <a:xfrm>
            <a:off x="5514082" y="2624269"/>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3" name="TextBox 2">
            <a:extLst>
              <a:ext uri="{FF2B5EF4-FFF2-40B4-BE49-F238E27FC236}">
                <a16:creationId xmlns:a16="http://schemas.microsoft.com/office/drawing/2014/main" id="{DBB35CE5-6908-DF45-B5C6-3300CCFE5723}"/>
              </a:ext>
            </a:extLst>
          </p:cNvPr>
          <p:cNvSpPr txBox="1"/>
          <p:nvPr/>
        </p:nvSpPr>
        <p:spPr>
          <a:xfrm>
            <a:off x="1609840" y="472619"/>
            <a:ext cx="1107996" cy="369332"/>
          </a:xfrm>
          <a:prstGeom prst="rect">
            <a:avLst/>
          </a:prstGeom>
          <a:noFill/>
        </p:spPr>
        <p:txBody>
          <a:bodyPr wrap="none" rtlCol="0">
            <a:spAutoFit/>
          </a:bodyPr>
          <a:lstStyle/>
          <a:p>
            <a:r>
              <a:rPr kumimoji="1" lang="ko-Kore-KR" altLang="en-US" dirty="0"/>
              <a:t>컨트롤러</a:t>
            </a:r>
          </a:p>
        </p:txBody>
      </p:sp>
      <p:sp>
        <p:nvSpPr>
          <p:cNvPr id="7" name="직사각형 6">
            <a:extLst>
              <a:ext uri="{FF2B5EF4-FFF2-40B4-BE49-F238E27FC236}">
                <a16:creationId xmlns:a16="http://schemas.microsoft.com/office/drawing/2014/main" id="{82CD5C76-0425-494A-A9F2-93CEBFB12E2D}"/>
              </a:ext>
            </a:extLst>
          </p:cNvPr>
          <p:cNvSpPr/>
          <p:nvPr/>
        </p:nvSpPr>
        <p:spPr>
          <a:xfrm>
            <a:off x="9899152" y="4619346"/>
            <a:ext cx="1190045" cy="822482"/>
          </a:xfrm>
          <a:prstGeom prst="rect">
            <a:avLst/>
          </a:prstGeom>
          <a:solidFill>
            <a:schemeClr val="bg2">
              <a:lumMod val="9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cxnSp>
        <p:nvCxnSpPr>
          <p:cNvPr id="21" name="직선 연결선[R] 20">
            <a:extLst>
              <a:ext uri="{FF2B5EF4-FFF2-40B4-BE49-F238E27FC236}">
                <a16:creationId xmlns:a16="http://schemas.microsoft.com/office/drawing/2014/main" id="{B71D3FB7-C7FC-9D49-B9D9-75E0BDEBECBD}"/>
              </a:ext>
            </a:extLst>
          </p:cNvPr>
          <p:cNvCxnSpPr/>
          <p:nvPr/>
        </p:nvCxnSpPr>
        <p:spPr>
          <a:xfrm flipV="1">
            <a:off x="6758988" y="1174060"/>
            <a:ext cx="2221684" cy="145020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97F4CF03-2FBD-E24D-BB64-7E76ECE87AC0}"/>
              </a:ext>
            </a:extLst>
          </p:cNvPr>
          <p:cNvCxnSpPr>
            <a:cxnSpLocks/>
          </p:cNvCxnSpPr>
          <p:nvPr/>
        </p:nvCxnSpPr>
        <p:spPr>
          <a:xfrm>
            <a:off x="6769583" y="2965793"/>
            <a:ext cx="2072347" cy="1721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B1903605-DEC8-4849-968C-B0E0BA98FFBE}"/>
              </a:ext>
            </a:extLst>
          </p:cNvPr>
          <p:cNvSpPr/>
          <p:nvPr/>
        </p:nvSpPr>
        <p:spPr>
          <a:xfrm>
            <a:off x="9899151" y="3506669"/>
            <a:ext cx="1190045" cy="822482"/>
          </a:xfrm>
          <a:prstGeom prst="rect">
            <a:avLst/>
          </a:prstGeom>
          <a:solidFill>
            <a:schemeClr val="bg2">
              <a:lumMod val="9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7" name="직사각형 26">
            <a:extLst>
              <a:ext uri="{FF2B5EF4-FFF2-40B4-BE49-F238E27FC236}">
                <a16:creationId xmlns:a16="http://schemas.microsoft.com/office/drawing/2014/main" id="{5065E716-A038-684C-AA14-C69450A17911}"/>
              </a:ext>
            </a:extLst>
          </p:cNvPr>
          <p:cNvSpPr/>
          <p:nvPr/>
        </p:nvSpPr>
        <p:spPr>
          <a:xfrm>
            <a:off x="7694625" y="2166223"/>
            <a:ext cx="1732596" cy="1200063"/>
          </a:xfrm>
          <a:prstGeom prst="rect">
            <a:avLst/>
          </a:prstGeom>
          <a:solidFill>
            <a:schemeClr val="bg2">
              <a:lumMod val="9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8" name="직사각형 27">
            <a:extLst>
              <a:ext uri="{FF2B5EF4-FFF2-40B4-BE49-F238E27FC236}">
                <a16:creationId xmlns:a16="http://schemas.microsoft.com/office/drawing/2014/main" id="{9EA46143-2FC7-9D4F-8529-8FCD723BB683}"/>
              </a:ext>
            </a:extLst>
          </p:cNvPr>
          <p:cNvSpPr/>
          <p:nvPr/>
        </p:nvSpPr>
        <p:spPr>
          <a:xfrm>
            <a:off x="9899151" y="750110"/>
            <a:ext cx="1732596" cy="1187051"/>
          </a:xfrm>
          <a:prstGeom prst="rect">
            <a:avLst/>
          </a:prstGeom>
          <a:solidFill>
            <a:schemeClr val="bg2">
              <a:lumMod val="9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pic>
        <p:nvPicPr>
          <p:cNvPr id="29" name="그림 28">
            <a:extLst>
              <a:ext uri="{FF2B5EF4-FFF2-40B4-BE49-F238E27FC236}">
                <a16:creationId xmlns:a16="http://schemas.microsoft.com/office/drawing/2014/main" id="{568C2053-1D98-B047-96FC-74938642F927}"/>
              </a:ext>
            </a:extLst>
          </p:cNvPr>
          <p:cNvPicPr>
            <a:picLocks noChangeAspect="1"/>
          </p:cNvPicPr>
          <p:nvPr/>
        </p:nvPicPr>
        <p:blipFill>
          <a:blip r:embed="rId3"/>
          <a:stretch>
            <a:fillRect/>
          </a:stretch>
        </p:blipFill>
        <p:spPr>
          <a:xfrm>
            <a:off x="1696649" y="965316"/>
            <a:ext cx="4820127" cy="1250093"/>
          </a:xfrm>
          <a:prstGeom prst="rect">
            <a:avLst/>
          </a:prstGeom>
        </p:spPr>
      </p:pic>
      <p:sp>
        <p:nvSpPr>
          <p:cNvPr id="30" name="TextBox 29">
            <a:extLst>
              <a:ext uri="{FF2B5EF4-FFF2-40B4-BE49-F238E27FC236}">
                <a16:creationId xmlns:a16="http://schemas.microsoft.com/office/drawing/2014/main" id="{E1402CAA-FB15-764C-8B3E-3AEFCCB3A157}"/>
              </a:ext>
            </a:extLst>
          </p:cNvPr>
          <p:cNvSpPr txBox="1"/>
          <p:nvPr/>
        </p:nvSpPr>
        <p:spPr>
          <a:xfrm>
            <a:off x="10552015" y="5199590"/>
            <a:ext cx="601447" cy="276999"/>
          </a:xfrm>
          <a:prstGeom prst="rect">
            <a:avLst/>
          </a:prstGeom>
          <a:noFill/>
        </p:spPr>
        <p:txBody>
          <a:bodyPr wrap="none" rtlCol="0">
            <a:spAutoFit/>
          </a:bodyPr>
          <a:lstStyle/>
          <a:p>
            <a:r>
              <a:rPr kumimoji="1" lang="en-US" altLang="ko-Kore-KR" sz="1200" dirty="0"/>
              <a:t>Node1</a:t>
            </a:r>
            <a:endParaRPr kumimoji="1" lang="ko-Kore-KR" altLang="en-US" sz="1200" dirty="0"/>
          </a:p>
        </p:txBody>
      </p:sp>
      <p:sp>
        <p:nvSpPr>
          <p:cNvPr id="31" name="TextBox 30">
            <a:extLst>
              <a:ext uri="{FF2B5EF4-FFF2-40B4-BE49-F238E27FC236}">
                <a16:creationId xmlns:a16="http://schemas.microsoft.com/office/drawing/2014/main" id="{319445C6-5FF3-B749-95D3-4CBAE0161823}"/>
              </a:ext>
            </a:extLst>
          </p:cNvPr>
          <p:cNvSpPr txBox="1"/>
          <p:nvPr/>
        </p:nvSpPr>
        <p:spPr>
          <a:xfrm>
            <a:off x="10552015" y="4069532"/>
            <a:ext cx="601447" cy="276999"/>
          </a:xfrm>
          <a:prstGeom prst="rect">
            <a:avLst/>
          </a:prstGeom>
          <a:noFill/>
        </p:spPr>
        <p:txBody>
          <a:bodyPr wrap="none" rtlCol="0">
            <a:spAutoFit/>
          </a:bodyPr>
          <a:lstStyle/>
          <a:p>
            <a:r>
              <a:rPr kumimoji="1" lang="en-US" altLang="ko-Kore-KR" sz="1200" dirty="0"/>
              <a:t>Node2</a:t>
            </a:r>
            <a:endParaRPr kumimoji="1" lang="ko-Kore-KR" altLang="en-US" sz="1200" dirty="0"/>
          </a:p>
        </p:txBody>
      </p:sp>
      <p:sp>
        <p:nvSpPr>
          <p:cNvPr id="32" name="TextBox 31">
            <a:extLst>
              <a:ext uri="{FF2B5EF4-FFF2-40B4-BE49-F238E27FC236}">
                <a16:creationId xmlns:a16="http://schemas.microsoft.com/office/drawing/2014/main" id="{EF8E653C-4437-604C-995E-FDE1EDA511E5}"/>
              </a:ext>
            </a:extLst>
          </p:cNvPr>
          <p:cNvSpPr txBox="1"/>
          <p:nvPr/>
        </p:nvSpPr>
        <p:spPr>
          <a:xfrm>
            <a:off x="7694625" y="2166223"/>
            <a:ext cx="601447" cy="276999"/>
          </a:xfrm>
          <a:prstGeom prst="rect">
            <a:avLst/>
          </a:prstGeom>
          <a:noFill/>
        </p:spPr>
        <p:txBody>
          <a:bodyPr wrap="none" rtlCol="0">
            <a:spAutoFit/>
          </a:bodyPr>
          <a:lstStyle/>
          <a:p>
            <a:r>
              <a:rPr kumimoji="1" lang="en-US" altLang="ko-Kore-KR" sz="1200" dirty="0"/>
              <a:t>Node3</a:t>
            </a:r>
            <a:endParaRPr kumimoji="1" lang="ko-Kore-KR" altLang="en-US" sz="1200" dirty="0"/>
          </a:p>
        </p:txBody>
      </p:sp>
      <p:sp>
        <p:nvSpPr>
          <p:cNvPr id="33" name="TextBox 32">
            <a:extLst>
              <a:ext uri="{FF2B5EF4-FFF2-40B4-BE49-F238E27FC236}">
                <a16:creationId xmlns:a16="http://schemas.microsoft.com/office/drawing/2014/main" id="{DA2331AB-42C4-3D40-A4DB-BD94562AC703}"/>
              </a:ext>
            </a:extLst>
          </p:cNvPr>
          <p:cNvSpPr txBox="1"/>
          <p:nvPr/>
        </p:nvSpPr>
        <p:spPr>
          <a:xfrm>
            <a:off x="9892726" y="732730"/>
            <a:ext cx="601447" cy="276999"/>
          </a:xfrm>
          <a:prstGeom prst="rect">
            <a:avLst/>
          </a:prstGeom>
          <a:noFill/>
        </p:spPr>
        <p:txBody>
          <a:bodyPr wrap="none" rtlCol="0">
            <a:spAutoFit/>
          </a:bodyPr>
          <a:lstStyle/>
          <a:p>
            <a:r>
              <a:rPr kumimoji="1" lang="en-US" altLang="ko-Kore-KR" sz="1200" dirty="0"/>
              <a:t>Node4</a:t>
            </a:r>
            <a:endParaRPr kumimoji="1" lang="ko-Kore-KR" altLang="en-US" sz="1200" dirty="0"/>
          </a:p>
        </p:txBody>
      </p:sp>
      <p:sp>
        <p:nvSpPr>
          <p:cNvPr id="35" name="TextBox 34">
            <a:extLst>
              <a:ext uri="{FF2B5EF4-FFF2-40B4-BE49-F238E27FC236}">
                <a16:creationId xmlns:a16="http://schemas.microsoft.com/office/drawing/2014/main" id="{31100DE4-3AE5-E845-B70A-0DE132D4126A}"/>
              </a:ext>
            </a:extLst>
          </p:cNvPr>
          <p:cNvSpPr txBox="1"/>
          <p:nvPr/>
        </p:nvSpPr>
        <p:spPr>
          <a:xfrm>
            <a:off x="10265598" y="4778409"/>
            <a:ext cx="423514" cy="369332"/>
          </a:xfrm>
          <a:prstGeom prst="rect">
            <a:avLst/>
          </a:prstGeom>
          <a:noFill/>
        </p:spPr>
        <p:txBody>
          <a:bodyPr wrap="none" rtlCol="0">
            <a:spAutoFit/>
          </a:bodyPr>
          <a:lstStyle/>
          <a:p>
            <a:r>
              <a:rPr kumimoji="1" lang="en-US" altLang="ko-Kore-KR" dirty="0"/>
              <a:t>h1</a:t>
            </a:r>
            <a:endParaRPr kumimoji="1" lang="ko-Kore-KR" altLang="en-US" dirty="0"/>
          </a:p>
        </p:txBody>
      </p:sp>
      <p:sp>
        <p:nvSpPr>
          <p:cNvPr id="36" name="TextBox 35">
            <a:extLst>
              <a:ext uri="{FF2B5EF4-FFF2-40B4-BE49-F238E27FC236}">
                <a16:creationId xmlns:a16="http://schemas.microsoft.com/office/drawing/2014/main" id="{A75E7C56-281A-6F4D-9D53-8381BBBD79C6}"/>
              </a:ext>
            </a:extLst>
          </p:cNvPr>
          <p:cNvSpPr txBox="1"/>
          <p:nvPr/>
        </p:nvSpPr>
        <p:spPr>
          <a:xfrm>
            <a:off x="10265598" y="3700200"/>
            <a:ext cx="423514" cy="369332"/>
          </a:xfrm>
          <a:prstGeom prst="rect">
            <a:avLst/>
          </a:prstGeom>
          <a:noFill/>
        </p:spPr>
        <p:txBody>
          <a:bodyPr wrap="none" rtlCol="0">
            <a:spAutoFit/>
          </a:bodyPr>
          <a:lstStyle/>
          <a:p>
            <a:r>
              <a:rPr kumimoji="1" lang="en-US" altLang="ko-Kore-KR" dirty="0"/>
              <a:t>h2</a:t>
            </a:r>
            <a:endParaRPr kumimoji="1" lang="ko-Kore-KR" altLang="en-US" dirty="0"/>
          </a:p>
        </p:txBody>
      </p:sp>
      <p:sp>
        <p:nvSpPr>
          <p:cNvPr id="37" name="TextBox 36">
            <a:extLst>
              <a:ext uri="{FF2B5EF4-FFF2-40B4-BE49-F238E27FC236}">
                <a16:creationId xmlns:a16="http://schemas.microsoft.com/office/drawing/2014/main" id="{C6378A48-9A3E-584E-8E4C-E5123738945E}"/>
              </a:ext>
            </a:extLst>
          </p:cNvPr>
          <p:cNvSpPr txBox="1"/>
          <p:nvPr/>
        </p:nvSpPr>
        <p:spPr>
          <a:xfrm>
            <a:off x="1696649" y="703836"/>
            <a:ext cx="649537" cy="307777"/>
          </a:xfrm>
          <a:prstGeom prst="rect">
            <a:avLst/>
          </a:prstGeom>
          <a:noFill/>
        </p:spPr>
        <p:txBody>
          <a:bodyPr wrap="none" rtlCol="0">
            <a:spAutoFit/>
          </a:bodyPr>
          <a:lstStyle/>
          <a:p>
            <a:r>
              <a:rPr kumimoji="1" lang="en-US" altLang="ko-Kore-KR" sz="1400" dirty="0">
                <a:solidFill>
                  <a:srgbClr val="FF0000"/>
                </a:solidFill>
              </a:rPr>
              <a:t>node2</a:t>
            </a:r>
            <a:endParaRPr kumimoji="1" lang="ko-Kore-KR" altLang="en-US" dirty="0">
              <a:solidFill>
                <a:srgbClr val="FF0000"/>
              </a:solidFill>
            </a:endParaRPr>
          </a:p>
        </p:txBody>
      </p:sp>
      <p:sp>
        <p:nvSpPr>
          <p:cNvPr id="38" name="TextBox 37">
            <a:extLst>
              <a:ext uri="{FF2B5EF4-FFF2-40B4-BE49-F238E27FC236}">
                <a16:creationId xmlns:a16="http://schemas.microsoft.com/office/drawing/2014/main" id="{8C4E673A-1DD4-E844-8C5A-21774D728EB1}"/>
              </a:ext>
            </a:extLst>
          </p:cNvPr>
          <p:cNvSpPr txBox="1"/>
          <p:nvPr/>
        </p:nvSpPr>
        <p:spPr>
          <a:xfrm>
            <a:off x="2255072" y="695595"/>
            <a:ext cx="649537" cy="307777"/>
          </a:xfrm>
          <a:prstGeom prst="rect">
            <a:avLst/>
          </a:prstGeom>
          <a:noFill/>
        </p:spPr>
        <p:txBody>
          <a:bodyPr wrap="none" rtlCol="0">
            <a:spAutoFit/>
          </a:bodyPr>
          <a:lstStyle/>
          <a:p>
            <a:r>
              <a:rPr kumimoji="1" lang="en-US" altLang="ko-Kore-KR" sz="1400" dirty="0">
                <a:solidFill>
                  <a:srgbClr val="FF0000"/>
                </a:solidFill>
              </a:rPr>
              <a:t>node2</a:t>
            </a:r>
            <a:endParaRPr kumimoji="1" lang="ko-Kore-KR" altLang="en-US" dirty="0">
              <a:solidFill>
                <a:srgbClr val="FF0000"/>
              </a:solidFill>
            </a:endParaRPr>
          </a:p>
        </p:txBody>
      </p:sp>
      <p:sp>
        <p:nvSpPr>
          <p:cNvPr id="40" name="TextBox 39">
            <a:extLst>
              <a:ext uri="{FF2B5EF4-FFF2-40B4-BE49-F238E27FC236}">
                <a16:creationId xmlns:a16="http://schemas.microsoft.com/office/drawing/2014/main" id="{F9005A13-DE81-A943-89F9-0C131FE3DCF7}"/>
              </a:ext>
            </a:extLst>
          </p:cNvPr>
          <p:cNvSpPr txBox="1"/>
          <p:nvPr/>
        </p:nvSpPr>
        <p:spPr>
          <a:xfrm>
            <a:off x="2900304" y="697867"/>
            <a:ext cx="700833" cy="307777"/>
          </a:xfrm>
          <a:prstGeom prst="rect">
            <a:avLst/>
          </a:prstGeom>
          <a:noFill/>
        </p:spPr>
        <p:txBody>
          <a:bodyPr wrap="none" rtlCol="0">
            <a:spAutoFit/>
          </a:bodyPr>
          <a:lstStyle/>
          <a:p>
            <a:r>
              <a:rPr kumimoji="1" lang="en-US" altLang="ko-Kore-KR" sz="1400" dirty="0">
                <a:solidFill>
                  <a:srgbClr val="FF0000"/>
                </a:solidFill>
              </a:rPr>
              <a:t>sep5x5</a:t>
            </a:r>
            <a:endParaRPr kumimoji="1" lang="ko-Kore-KR" altLang="en-US" dirty="0">
              <a:solidFill>
                <a:srgbClr val="FF0000"/>
              </a:solidFill>
            </a:endParaRPr>
          </a:p>
        </p:txBody>
      </p:sp>
      <p:sp>
        <p:nvSpPr>
          <p:cNvPr id="41" name="TextBox 40">
            <a:extLst>
              <a:ext uri="{FF2B5EF4-FFF2-40B4-BE49-F238E27FC236}">
                <a16:creationId xmlns:a16="http://schemas.microsoft.com/office/drawing/2014/main" id="{0E111EB9-D95E-3348-8CB8-218AB423FB24}"/>
              </a:ext>
            </a:extLst>
          </p:cNvPr>
          <p:cNvSpPr txBox="1"/>
          <p:nvPr/>
        </p:nvSpPr>
        <p:spPr>
          <a:xfrm>
            <a:off x="3641165" y="701952"/>
            <a:ext cx="320922" cy="307777"/>
          </a:xfrm>
          <a:prstGeom prst="rect">
            <a:avLst/>
          </a:prstGeom>
          <a:noFill/>
        </p:spPr>
        <p:txBody>
          <a:bodyPr wrap="none" rtlCol="0">
            <a:spAutoFit/>
          </a:bodyPr>
          <a:lstStyle/>
          <a:p>
            <a:r>
              <a:rPr kumimoji="1" lang="en-US" altLang="ko-Kore-KR" sz="1400" dirty="0">
                <a:solidFill>
                  <a:srgbClr val="FF0000"/>
                </a:solidFill>
              </a:rPr>
              <a:t>id</a:t>
            </a:r>
            <a:endParaRPr kumimoji="1" lang="ko-Kore-KR" altLang="en-US" dirty="0">
              <a:solidFill>
                <a:srgbClr val="FF0000"/>
              </a:solidFill>
            </a:endParaRPr>
          </a:p>
        </p:txBody>
      </p:sp>
      <p:sp>
        <p:nvSpPr>
          <p:cNvPr id="44" name="직사각형 43">
            <a:extLst>
              <a:ext uri="{FF2B5EF4-FFF2-40B4-BE49-F238E27FC236}">
                <a16:creationId xmlns:a16="http://schemas.microsoft.com/office/drawing/2014/main" id="{BD975A71-52FA-5148-B20A-590059AF24FB}"/>
              </a:ext>
            </a:extLst>
          </p:cNvPr>
          <p:cNvSpPr/>
          <p:nvPr/>
        </p:nvSpPr>
        <p:spPr>
          <a:xfrm>
            <a:off x="8001652" y="2784746"/>
            <a:ext cx="389795" cy="34536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err="1">
                <a:solidFill>
                  <a:schemeClr val="tx1"/>
                </a:solidFill>
              </a:rPr>
              <a:t>sep</a:t>
            </a:r>
            <a:r>
              <a:rPr kumimoji="1" lang="en-US" altLang="ko-Kore-KR" sz="1100" dirty="0">
                <a:solidFill>
                  <a:schemeClr val="tx1"/>
                </a:solidFill>
              </a:rPr>
              <a:t> 5x5</a:t>
            </a:r>
            <a:endParaRPr kumimoji="1" lang="ko-Kore-KR" altLang="en-US" sz="1100" dirty="0">
              <a:solidFill>
                <a:schemeClr val="tx1"/>
              </a:solidFill>
            </a:endParaRPr>
          </a:p>
        </p:txBody>
      </p:sp>
      <p:sp>
        <p:nvSpPr>
          <p:cNvPr id="45" name="직사각형 44">
            <a:extLst>
              <a:ext uri="{FF2B5EF4-FFF2-40B4-BE49-F238E27FC236}">
                <a16:creationId xmlns:a16="http://schemas.microsoft.com/office/drawing/2014/main" id="{59727479-AC87-1444-A94B-C5020EA8B61A}"/>
              </a:ext>
            </a:extLst>
          </p:cNvPr>
          <p:cNvSpPr/>
          <p:nvPr/>
        </p:nvSpPr>
        <p:spPr>
          <a:xfrm>
            <a:off x="8746088" y="2772951"/>
            <a:ext cx="389795" cy="34536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solidFill>
                  <a:schemeClr val="tx1"/>
                </a:solidFill>
              </a:rPr>
              <a:t>id</a:t>
            </a:r>
            <a:endParaRPr kumimoji="1" lang="ko-Kore-KR" altLang="en-US" sz="1100" dirty="0">
              <a:solidFill>
                <a:schemeClr val="tx1"/>
              </a:solidFill>
            </a:endParaRPr>
          </a:p>
        </p:txBody>
      </p:sp>
      <p:sp>
        <p:nvSpPr>
          <p:cNvPr id="46" name="직사각형 45">
            <a:extLst>
              <a:ext uri="{FF2B5EF4-FFF2-40B4-BE49-F238E27FC236}">
                <a16:creationId xmlns:a16="http://schemas.microsoft.com/office/drawing/2014/main" id="{77EF0EE3-D4ED-8A4F-9289-D67BA71FE623}"/>
              </a:ext>
            </a:extLst>
          </p:cNvPr>
          <p:cNvSpPr/>
          <p:nvPr/>
        </p:nvSpPr>
        <p:spPr>
          <a:xfrm>
            <a:off x="8392661" y="2262588"/>
            <a:ext cx="449269" cy="341523"/>
          </a:xfrm>
          <a:prstGeom prst="rect">
            <a:avLst/>
          </a:prstGeom>
          <a:solidFill>
            <a:srgbClr val="90EF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solidFill>
                  <a:schemeClr val="tx1"/>
                </a:solidFill>
              </a:rPr>
              <a:t>add</a:t>
            </a:r>
            <a:endParaRPr kumimoji="1" lang="ko-Kore-KR" altLang="en-US" sz="1100" dirty="0">
              <a:solidFill>
                <a:schemeClr val="tx1"/>
              </a:solidFill>
            </a:endParaRPr>
          </a:p>
        </p:txBody>
      </p:sp>
      <p:cxnSp>
        <p:nvCxnSpPr>
          <p:cNvPr id="48" name="구부러진 연결선[U] 47">
            <a:extLst>
              <a:ext uri="{FF2B5EF4-FFF2-40B4-BE49-F238E27FC236}">
                <a16:creationId xmlns:a16="http://schemas.microsoft.com/office/drawing/2014/main" id="{EF412A94-C128-E749-A761-3D0C0602CD8C}"/>
              </a:ext>
            </a:extLst>
          </p:cNvPr>
          <p:cNvCxnSpPr>
            <a:stCxn id="36" idx="0"/>
            <a:endCxn id="44" idx="2"/>
          </p:cNvCxnSpPr>
          <p:nvPr/>
        </p:nvCxnSpPr>
        <p:spPr>
          <a:xfrm rot="16200000" flipV="1">
            <a:off x="9051910" y="2274754"/>
            <a:ext cx="570086" cy="2280805"/>
          </a:xfrm>
          <a:prstGeom prst="curvedConnector3">
            <a:avLst>
              <a:gd name="adj1" fmla="val -635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구부러진 연결선[U] 51">
            <a:extLst>
              <a:ext uri="{FF2B5EF4-FFF2-40B4-BE49-F238E27FC236}">
                <a16:creationId xmlns:a16="http://schemas.microsoft.com/office/drawing/2014/main" id="{3947F61D-0212-DC4E-AAA0-21B2353C1D88}"/>
              </a:ext>
            </a:extLst>
          </p:cNvPr>
          <p:cNvCxnSpPr>
            <a:cxnSpLocks/>
            <a:stCxn id="36" idx="0"/>
            <a:endCxn id="45" idx="2"/>
          </p:cNvCxnSpPr>
          <p:nvPr/>
        </p:nvCxnSpPr>
        <p:spPr>
          <a:xfrm rot="16200000" flipV="1">
            <a:off x="9418231" y="2641075"/>
            <a:ext cx="581881" cy="1536369"/>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ED2F3126-446B-F74E-8311-47F599E83A14}"/>
              </a:ext>
            </a:extLst>
          </p:cNvPr>
          <p:cNvCxnSpPr>
            <a:endCxn id="46" idx="2"/>
          </p:cNvCxnSpPr>
          <p:nvPr/>
        </p:nvCxnSpPr>
        <p:spPr>
          <a:xfrm flipV="1">
            <a:off x="8196549" y="2604111"/>
            <a:ext cx="420747" cy="168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F03475AD-F4CF-0642-80E1-430418DC7607}"/>
              </a:ext>
            </a:extLst>
          </p:cNvPr>
          <p:cNvCxnSpPr>
            <a:cxnSpLocks/>
            <a:stCxn id="45" idx="0"/>
            <a:endCxn id="46" idx="2"/>
          </p:cNvCxnSpPr>
          <p:nvPr/>
        </p:nvCxnSpPr>
        <p:spPr>
          <a:xfrm flipH="1" flipV="1">
            <a:off x="8617296" y="2604111"/>
            <a:ext cx="323690" cy="168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71E8B82-7EB3-9A4B-9DA5-2DDAE2DDE4A5}"/>
              </a:ext>
            </a:extLst>
          </p:cNvPr>
          <p:cNvSpPr txBox="1"/>
          <p:nvPr/>
        </p:nvSpPr>
        <p:spPr>
          <a:xfrm>
            <a:off x="9415759" y="2186077"/>
            <a:ext cx="2460930" cy="369332"/>
          </a:xfrm>
          <a:prstGeom prst="rect">
            <a:avLst/>
          </a:prstGeom>
          <a:noFill/>
        </p:spPr>
        <p:txBody>
          <a:bodyPr wrap="none" rtlCol="0">
            <a:spAutoFit/>
          </a:bodyPr>
          <a:lstStyle/>
          <a:p>
            <a:r>
              <a:rPr kumimoji="1" lang="en-US" altLang="ko-Kore-KR" dirty="0"/>
              <a:t>h3 = sep5x5(h2) + id(h2)</a:t>
            </a:r>
            <a:endParaRPr kumimoji="1" lang="ko-Kore-KR" altLang="en-US" dirty="0"/>
          </a:p>
        </p:txBody>
      </p:sp>
      <p:sp>
        <p:nvSpPr>
          <p:cNvPr id="62" name="TextBox 61">
            <a:extLst>
              <a:ext uri="{FF2B5EF4-FFF2-40B4-BE49-F238E27FC236}">
                <a16:creationId xmlns:a16="http://schemas.microsoft.com/office/drawing/2014/main" id="{D4D68678-BE27-D441-93AB-51CCE2D7EC38}"/>
              </a:ext>
            </a:extLst>
          </p:cNvPr>
          <p:cNvSpPr txBox="1"/>
          <p:nvPr/>
        </p:nvSpPr>
        <p:spPr>
          <a:xfrm>
            <a:off x="4106712" y="660403"/>
            <a:ext cx="649537" cy="307777"/>
          </a:xfrm>
          <a:prstGeom prst="rect">
            <a:avLst/>
          </a:prstGeom>
          <a:noFill/>
        </p:spPr>
        <p:txBody>
          <a:bodyPr wrap="none" rtlCol="0">
            <a:spAutoFit/>
          </a:bodyPr>
          <a:lstStyle/>
          <a:p>
            <a:r>
              <a:rPr kumimoji="1" lang="en-US" altLang="ko-Kore-KR" sz="1400" dirty="0">
                <a:solidFill>
                  <a:srgbClr val="FF0000"/>
                </a:solidFill>
              </a:rPr>
              <a:t>node3</a:t>
            </a:r>
            <a:endParaRPr kumimoji="1" lang="ko-Kore-KR" altLang="en-US" dirty="0">
              <a:solidFill>
                <a:srgbClr val="FF0000"/>
              </a:solidFill>
            </a:endParaRPr>
          </a:p>
        </p:txBody>
      </p:sp>
      <p:sp>
        <p:nvSpPr>
          <p:cNvPr id="63" name="TextBox 62">
            <a:extLst>
              <a:ext uri="{FF2B5EF4-FFF2-40B4-BE49-F238E27FC236}">
                <a16:creationId xmlns:a16="http://schemas.microsoft.com/office/drawing/2014/main" id="{DAA9D3D0-6CD7-C644-8211-F62DA1BA0DC5}"/>
              </a:ext>
            </a:extLst>
          </p:cNvPr>
          <p:cNvSpPr txBox="1"/>
          <p:nvPr/>
        </p:nvSpPr>
        <p:spPr>
          <a:xfrm>
            <a:off x="4715162" y="660402"/>
            <a:ext cx="649537" cy="307777"/>
          </a:xfrm>
          <a:prstGeom prst="rect">
            <a:avLst/>
          </a:prstGeom>
          <a:noFill/>
        </p:spPr>
        <p:txBody>
          <a:bodyPr wrap="none" rtlCol="0">
            <a:spAutoFit/>
          </a:bodyPr>
          <a:lstStyle/>
          <a:p>
            <a:r>
              <a:rPr kumimoji="1" lang="en-US" altLang="ko-Kore-KR" sz="1400" dirty="0">
                <a:solidFill>
                  <a:srgbClr val="FF0000"/>
                </a:solidFill>
              </a:rPr>
              <a:t>node1</a:t>
            </a:r>
            <a:endParaRPr kumimoji="1" lang="ko-Kore-KR" altLang="en-US" dirty="0">
              <a:solidFill>
                <a:srgbClr val="FF0000"/>
              </a:solidFill>
            </a:endParaRPr>
          </a:p>
        </p:txBody>
      </p:sp>
      <p:sp>
        <p:nvSpPr>
          <p:cNvPr id="64" name="TextBox 63">
            <a:extLst>
              <a:ext uri="{FF2B5EF4-FFF2-40B4-BE49-F238E27FC236}">
                <a16:creationId xmlns:a16="http://schemas.microsoft.com/office/drawing/2014/main" id="{887639B7-3AA5-5A4D-95C9-21B8A90AB63B}"/>
              </a:ext>
            </a:extLst>
          </p:cNvPr>
          <p:cNvSpPr txBox="1"/>
          <p:nvPr/>
        </p:nvSpPr>
        <p:spPr>
          <a:xfrm>
            <a:off x="5272316" y="630159"/>
            <a:ext cx="693844" cy="307777"/>
          </a:xfrm>
          <a:prstGeom prst="rect">
            <a:avLst/>
          </a:prstGeom>
          <a:noFill/>
        </p:spPr>
        <p:txBody>
          <a:bodyPr wrap="none" rtlCol="0">
            <a:spAutoFit/>
          </a:bodyPr>
          <a:lstStyle/>
          <a:p>
            <a:r>
              <a:rPr kumimoji="1" lang="en-US" altLang="ko-Kore-KR" sz="1400" dirty="0">
                <a:solidFill>
                  <a:srgbClr val="FF0000"/>
                </a:solidFill>
              </a:rPr>
              <a:t>avg3x3</a:t>
            </a:r>
            <a:endParaRPr kumimoji="1" lang="ko-Kore-KR" altLang="en-US" dirty="0">
              <a:solidFill>
                <a:srgbClr val="FF0000"/>
              </a:solidFill>
            </a:endParaRPr>
          </a:p>
        </p:txBody>
      </p:sp>
      <p:sp>
        <p:nvSpPr>
          <p:cNvPr id="65" name="TextBox 64">
            <a:extLst>
              <a:ext uri="{FF2B5EF4-FFF2-40B4-BE49-F238E27FC236}">
                <a16:creationId xmlns:a16="http://schemas.microsoft.com/office/drawing/2014/main" id="{06FE69CA-EA9F-0E4B-8AA3-3E7CDA0D67A3}"/>
              </a:ext>
            </a:extLst>
          </p:cNvPr>
          <p:cNvSpPr txBox="1"/>
          <p:nvPr/>
        </p:nvSpPr>
        <p:spPr>
          <a:xfrm>
            <a:off x="5901478" y="630159"/>
            <a:ext cx="700833" cy="307777"/>
          </a:xfrm>
          <a:prstGeom prst="rect">
            <a:avLst/>
          </a:prstGeom>
          <a:noFill/>
        </p:spPr>
        <p:txBody>
          <a:bodyPr wrap="none" rtlCol="0">
            <a:spAutoFit/>
          </a:bodyPr>
          <a:lstStyle/>
          <a:p>
            <a:r>
              <a:rPr kumimoji="1" lang="en-US" altLang="ko-Kore-KR" sz="1400" dirty="0">
                <a:solidFill>
                  <a:srgbClr val="FF0000"/>
                </a:solidFill>
              </a:rPr>
              <a:t>sep3x3</a:t>
            </a:r>
            <a:endParaRPr kumimoji="1" lang="ko-Kore-KR" altLang="en-US" dirty="0">
              <a:solidFill>
                <a:srgbClr val="FF0000"/>
              </a:solidFill>
            </a:endParaRPr>
          </a:p>
        </p:txBody>
      </p:sp>
      <p:sp>
        <p:nvSpPr>
          <p:cNvPr id="66" name="직사각형 65">
            <a:extLst>
              <a:ext uri="{FF2B5EF4-FFF2-40B4-BE49-F238E27FC236}">
                <a16:creationId xmlns:a16="http://schemas.microsoft.com/office/drawing/2014/main" id="{FB276D77-ED1E-E34F-838E-FE4D2C274E39}"/>
              </a:ext>
            </a:extLst>
          </p:cNvPr>
          <p:cNvSpPr/>
          <p:nvPr/>
        </p:nvSpPr>
        <p:spPr>
          <a:xfrm>
            <a:off x="10191004" y="1423748"/>
            <a:ext cx="389795" cy="34536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solidFill>
                  <a:schemeClr val="tx1"/>
                </a:solidFill>
              </a:rPr>
              <a:t>avg 3x3</a:t>
            </a:r>
            <a:endParaRPr kumimoji="1" lang="ko-Kore-KR" altLang="en-US" sz="1100" dirty="0">
              <a:solidFill>
                <a:schemeClr val="tx1"/>
              </a:solidFill>
            </a:endParaRPr>
          </a:p>
        </p:txBody>
      </p:sp>
      <p:sp>
        <p:nvSpPr>
          <p:cNvPr id="67" name="직사각형 66">
            <a:extLst>
              <a:ext uri="{FF2B5EF4-FFF2-40B4-BE49-F238E27FC236}">
                <a16:creationId xmlns:a16="http://schemas.microsoft.com/office/drawing/2014/main" id="{959AFC65-9067-1240-B709-AE650C1D1637}"/>
              </a:ext>
            </a:extLst>
          </p:cNvPr>
          <p:cNvSpPr/>
          <p:nvPr/>
        </p:nvSpPr>
        <p:spPr>
          <a:xfrm>
            <a:off x="10935440" y="1411953"/>
            <a:ext cx="389795" cy="34536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solidFill>
                  <a:schemeClr val="tx1"/>
                </a:solidFill>
              </a:rPr>
              <a:t>sep3x3</a:t>
            </a:r>
            <a:endParaRPr kumimoji="1" lang="ko-Kore-KR" altLang="en-US" sz="1100" dirty="0">
              <a:solidFill>
                <a:schemeClr val="tx1"/>
              </a:solidFill>
            </a:endParaRPr>
          </a:p>
        </p:txBody>
      </p:sp>
      <p:sp>
        <p:nvSpPr>
          <p:cNvPr id="68" name="직사각형 67">
            <a:extLst>
              <a:ext uri="{FF2B5EF4-FFF2-40B4-BE49-F238E27FC236}">
                <a16:creationId xmlns:a16="http://schemas.microsoft.com/office/drawing/2014/main" id="{C84FC6B2-4716-A042-88A3-6093657CEABE}"/>
              </a:ext>
            </a:extLst>
          </p:cNvPr>
          <p:cNvSpPr/>
          <p:nvPr/>
        </p:nvSpPr>
        <p:spPr>
          <a:xfrm>
            <a:off x="10582013" y="901590"/>
            <a:ext cx="449269" cy="341523"/>
          </a:xfrm>
          <a:prstGeom prst="rect">
            <a:avLst/>
          </a:prstGeom>
          <a:solidFill>
            <a:srgbClr val="90EF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solidFill>
                  <a:schemeClr val="tx1"/>
                </a:solidFill>
              </a:rPr>
              <a:t>add</a:t>
            </a:r>
            <a:endParaRPr kumimoji="1" lang="ko-Kore-KR" altLang="en-US" sz="1100" dirty="0">
              <a:solidFill>
                <a:schemeClr val="tx1"/>
              </a:solidFill>
            </a:endParaRPr>
          </a:p>
        </p:txBody>
      </p:sp>
      <p:cxnSp>
        <p:nvCxnSpPr>
          <p:cNvPr id="69" name="직선 화살표 연결선 68">
            <a:extLst>
              <a:ext uri="{FF2B5EF4-FFF2-40B4-BE49-F238E27FC236}">
                <a16:creationId xmlns:a16="http://schemas.microsoft.com/office/drawing/2014/main" id="{D8008A9F-264C-A04C-9CD4-04842C4BDA97}"/>
              </a:ext>
            </a:extLst>
          </p:cNvPr>
          <p:cNvCxnSpPr>
            <a:endCxn id="68" idx="2"/>
          </p:cNvCxnSpPr>
          <p:nvPr/>
        </p:nvCxnSpPr>
        <p:spPr>
          <a:xfrm flipV="1">
            <a:off x="10385901" y="1243113"/>
            <a:ext cx="420747" cy="168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0F348804-2782-4046-B51D-CF0E888173B4}"/>
              </a:ext>
            </a:extLst>
          </p:cNvPr>
          <p:cNvCxnSpPr>
            <a:cxnSpLocks/>
          </p:cNvCxnSpPr>
          <p:nvPr/>
        </p:nvCxnSpPr>
        <p:spPr>
          <a:xfrm flipH="1" flipV="1">
            <a:off x="10806647" y="1252457"/>
            <a:ext cx="323690" cy="1688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구부러진 연결선[U] 70">
            <a:extLst>
              <a:ext uri="{FF2B5EF4-FFF2-40B4-BE49-F238E27FC236}">
                <a16:creationId xmlns:a16="http://schemas.microsoft.com/office/drawing/2014/main" id="{B7468182-5103-D742-BD40-FFCECE6E7829}"/>
              </a:ext>
            </a:extLst>
          </p:cNvPr>
          <p:cNvCxnSpPr>
            <a:cxnSpLocks/>
            <a:stCxn id="27" idx="0"/>
            <a:endCxn id="66" idx="2"/>
          </p:cNvCxnSpPr>
          <p:nvPr/>
        </p:nvCxnSpPr>
        <p:spPr>
          <a:xfrm rot="5400000" flipH="1" flipV="1">
            <a:off x="9274859" y="1055181"/>
            <a:ext cx="397107" cy="1824979"/>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구부러진 연결선[U] 73">
            <a:extLst>
              <a:ext uri="{FF2B5EF4-FFF2-40B4-BE49-F238E27FC236}">
                <a16:creationId xmlns:a16="http://schemas.microsoft.com/office/drawing/2014/main" id="{585BC190-4FAB-1E4A-B87C-16458AD6C481}"/>
              </a:ext>
            </a:extLst>
          </p:cNvPr>
          <p:cNvCxnSpPr>
            <a:cxnSpLocks/>
            <a:stCxn id="35" idx="0"/>
            <a:endCxn id="67" idx="2"/>
          </p:cNvCxnSpPr>
          <p:nvPr/>
        </p:nvCxnSpPr>
        <p:spPr>
          <a:xfrm rot="5400000" flipH="1" flipV="1">
            <a:off x="9293302" y="2941374"/>
            <a:ext cx="3021088" cy="652983"/>
          </a:xfrm>
          <a:prstGeom prst="curvedConnector3">
            <a:avLst>
              <a:gd name="adj1" fmla="val 6261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1469448-2CA3-4C47-A4AC-7DF4D92996DD}"/>
              </a:ext>
            </a:extLst>
          </p:cNvPr>
          <p:cNvSpPr txBox="1"/>
          <p:nvPr/>
        </p:nvSpPr>
        <p:spPr>
          <a:xfrm>
            <a:off x="9133665" y="293993"/>
            <a:ext cx="2830647" cy="369332"/>
          </a:xfrm>
          <a:prstGeom prst="rect">
            <a:avLst/>
          </a:prstGeom>
          <a:noFill/>
        </p:spPr>
        <p:txBody>
          <a:bodyPr wrap="none" rtlCol="0">
            <a:spAutoFit/>
          </a:bodyPr>
          <a:lstStyle/>
          <a:p>
            <a:r>
              <a:rPr kumimoji="1" lang="en-US" altLang="ko-Kore-KR" dirty="0"/>
              <a:t>h4 = avg3x3(h3)+sep3x3(h1)</a:t>
            </a:r>
            <a:endParaRPr kumimoji="1" lang="ko-Kore-KR" altLang="en-US" dirty="0"/>
          </a:p>
        </p:txBody>
      </p:sp>
      <p:sp>
        <p:nvSpPr>
          <p:cNvPr id="80" name="타원 79">
            <a:extLst>
              <a:ext uri="{FF2B5EF4-FFF2-40B4-BE49-F238E27FC236}">
                <a16:creationId xmlns:a16="http://schemas.microsoft.com/office/drawing/2014/main" id="{68958F07-DD0E-0F4B-8D3E-F5A529D8A80A}"/>
              </a:ext>
            </a:extLst>
          </p:cNvPr>
          <p:cNvSpPr/>
          <p:nvPr/>
        </p:nvSpPr>
        <p:spPr>
          <a:xfrm>
            <a:off x="2163838" y="5764085"/>
            <a:ext cx="645850" cy="62129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dirty="0"/>
              <a:t>1</a:t>
            </a:r>
            <a:endParaRPr kumimoji="1" lang="ko-Kore-KR" altLang="en-US" dirty="0"/>
          </a:p>
        </p:txBody>
      </p:sp>
      <p:sp>
        <p:nvSpPr>
          <p:cNvPr id="81" name="타원 80">
            <a:extLst>
              <a:ext uri="{FF2B5EF4-FFF2-40B4-BE49-F238E27FC236}">
                <a16:creationId xmlns:a16="http://schemas.microsoft.com/office/drawing/2014/main" id="{E47B3439-9B01-8A47-A651-E2F3019E0694}"/>
              </a:ext>
            </a:extLst>
          </p:cNvPr>
          <p:cNvSpPr/>
          <p:nvPr/>
        </p:nvSpPr>
        <p:spPr>
          <a:xfrm>
            <a:off x="4069312" y="5480445"/>
            <a:ext cx="645850" cy="62129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dirty="0"/>
              <a:t>2</a:t>
            </a:r>
            <a:endParaRPr kumimoji="1" lang="ko-Kore-KR" altLang="en-US" dirty="0"/>
          </a:p>
        </p:txBody>
      </p:sp>
      <p:sp>
        <p:nvSpPr>
          <p:cNvPr id="82" name="타원 81">
            <a:extLst>
              <a:ext uri="{FF2B5EF4-FFF2-40B4-BE49-F238E27FC236}">
                <a16:creationId xmlns:a16="http://schemas.microsoft.com/office/drawing/2014/main" id="{05C16AA6-24B8-2F4F-869F-D8560EA980C2}"/>
              </a:ext>
            </a:extLst>
          </p:cNvPr>
          <p:cNvSpPr/>
          <p:nvPr/>
        </p:nvSpPr>
        <p:spPr>
          <a:xfrm>
            <a:off x="2394911" y="3751126"/>
            <a:ext cx="645850" cy="62129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dirty="0"/>
              <a:t>3</a:t>
            </a:r>
            <a:endParaRPr kumimoji="1" lang="ko-Kore-KR" altLang="en-US" dirty="0"/>
          </a:p>
        </p:txBody>
      </p:sp>
      <p:sp>
        <p:nvSpPr>
          <p:cNvPr id="83" name="타원 82">
            <a:extLst>
              <a:ext uri="{FF2B5EF4-FFF2-40B4-BE49-F238E27FC236}">
                <a16:creationId xmlns:a16="http://schemas.microsoft.com/office/drawing/2014/main" id="{B502BE6E-6173-B947-9BFB-3EE94AF3727D}"/>
              </a:ext>
            </a:extLst>
          </p:cNvPr>
          <p:cNvSpPr/>
          <p:nvPr/>
        </p:nvSpPr>
        <p:spPr>
          <a:xfrm>
            <a:off x="4118883" y="3226631"/>
            <a:ext cx="645850" cy="62129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dirty="0"/>
              <a:t>4</a:t>
            </a:r>
            <a:endParaRPr kumimoji="1" lang="ko-Kore-KR" altLang="en-US" dirty="0"/>
          </a:p>
        </p:txBody>
      </p:sp>
      <p:cxnSp>
        <p:nvCxnSpPr>
          <p:cNvPr id="85" name="직선 화살표 연결선 84">
            <a:extLst>
              <a:ext uri="{FF2B5EF4-FFF2-40B4-BE49-F238E27FC236}">
                <a16:creationId xmlns:a16="http://schemas.microsoft.com/office/drawing/2014/main" id="{0798D55B-D135-2148-9383-EEAE73ED9BC3}"/>
              </a:ext>
            </a:extLst>
          </p:cNvPr>
          <p:cNvCxnSpPr>
            <a:stCxn id="80" idx="0"/>
            <a:endCxn id="82" idx="4"/>
          </p:cNvCxnSpPr>
          <p:nvPr/>
        </p:nvCxnSpPr>
        <p:spPr>
          <a:xfrm flipV="1">
            <a:off x="2486763" y="4372422"/>
            <a:ext cx="231073" cy="1391663"/>
          </a:xfrm>
          <a:prstGeom prst="straightConnector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77D1E56-51D9-2C4D-8AE4-B32931F27974}"/>
              </a:ext>
            </a:extLst>
          </p:cNvPr>
          <p:cNvCxnSpPr>
            <a:stCxn id="82" idx="6"/>
            <a:endCxn id="83" idx="2"/>
          </p:cNvCxnSpPr>
          <p:nvPr/>
        </p:nvCxnSpPr>
        <p:spPr>
          <a:xfrm flipV="1">
            <a:off x="3040761" y="3537279"/>
            <a:ext cx="1078122" cy="524495"/>
          </a:xfrm>
          <a:prstGeom prst="straightConnector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5D1832B6-EDC7-4746-B95E-D72308F6FFCE}"/>
              </a:ext>
            </a:extLst>
          </p:cNvPr>
          <p:cNvCxnSpPr>
            <a:stCxn id="80" idx="7"/>
            <a:endCxn id="83" idx="3"/>
          </p:cNvCxnSpPr>
          <p:nvPr/>
        </p:nvCxnSpPr>
        <p:spPr>
          <a:xfrm flipV="1">
            <a:off x="2715105" y="3756940"/>
            <a:ext cx="1498361" cy="2098132"/>
          </a:xfrm>
          <a:prstGeom prst="straightConnector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2F049B0E-9591-CD4F-83F2-A16CC4D3D97F}"/>
              </a:ext>
            </a:extLst>
          </p:cNvPr>
          <p:cNvCxnSpPr>
            <a:stCxn id="81" idx="0"/>
            <a:endCxn id="83" idx="4"/>
          </p:cNvCxnSpPr>
          <p:nvPr/>
        </p:nvCxnSpPr>
        <p:spPr>
          <a:xfrm flipV="1">
            <a:off x="4392237" y="3847927"/>
            <a:ext cx="49571" cy="1632518"/>
          </a:xfrm>
          <a:prstGeom prst="straightConnector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528BA779-2E18-E349-A6DB-C5F0EB9D1DB2}"/>
              </a:ext>
            </a:extLst>
          </p:cNvPr>
          <p:cNvCxnSpPr>
            <a:stCxn id="80" idx="6"/>
            <a:endCxn id="81" idx="2"/>
          </p:cNvCxnSpPr>
          <p:nvPr/>
        </p:nvCxnSpPr>
        <p:spPr>
          <a:xfrm flipV="1">
            <a:off x="2809688" y="5791093"/>
            <a:ext cx="1259624" cy="283640"/>
          </a:xfrm>
          <a:prstGeom prst="straightConnector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70087156-759F-4B48-86EC-0BF9300A02DE}"/>
              </a:ext>
            </a:extLst>
          </p:cNvPr>
          <p:cNvCxnSpPr>
            <a:stCxn id="81" idx="1"/>
            <a:endCxn id="82" idx="5"/>
          </p:cNvCxnSpPr>
          <p:nvPr/>
        </p:nvCxnSpPr>
        <p:spPr>
          <a:xfrm flipH="1" flipV="1">
            <a:off x="2946178" y="4281435"/>
            <a:ext cx="1217717" cy="1289997"/>
          </a:xfrm>
          <a:prstGeom prst="straightConnector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EC1E438-48A7-0B40-A2DD-DA96219D9961}"/>
              </a:ext>
            </a:extLst>
          </p:cNvPr>
          <p:cNvSpPr txBox="1"/>
          <p:nvPr/>
        </p:nvSpPr>
        <p:spPr>
          <a:xfrm>
            <a:off x="2483459" y="2984825"/>
            <a:ext cx="601190" cy="369332"/>
          </a:xfrm>
          <a:prstGeom prst="rect">
            <a:avLst/>
          </a:prstGeom>
          <a:noFill/>
        </p:spPr>
        <p:txBody>
          <a:bodyPr wrap="none" rtlCol="0">
            <a:spAutoFit/>
          </a:bodyPr>
          <a:lstStyle/>
          <a:p>
            <a:r>
              <a:rPr kumimoji="1" lang="en-US" altLang="ko-Kore-KR" dirty="0"/>
              <a:t>DAG</a:t>
            </a:r>
            <a:endParaRPr kumimoji="1" lang="ko-Kore-KR" altLang="en-US" dirty="0"/>
          </a:p>
        </p:txBody>
      </p:sp>
      <p:cxnSp>
        <p:nvCxnSpPr>
          <p:cNvPr id="100" name="직선 화살표 연결선 99">
            <a:extLst>
              <a:ext uri="{FF2B5EF4-FFF2-40B4-BE49-F238E27FC236}">
                <a16:creationId xmlns:a16="http://schemas.microsoft.com/office/drawing/2014/main" id="{F7C0DD77-B73B-E048-8645-1DD833BB3038}"/>
              </a:ext>
            </a:extLst>
          </p:cNvPr>
          <p:cNvCxnSpPr/>
          <p:nvPr/>
        </p:nvCxnSpPr>
        <p:spPr>
          <a:xfrm flipH="1" flipV="1">
            <a:off x="2956773" y="4285623"/>
            <a:ext cx="1217717" cy="128999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구부러진 연결선[U] 101">
            <a:extLst>
              <a:ext uri="{FF2B5EF4-FFF2-40B4-BE49-F238E27FC236}">
                <a16:creationId xmlns:a16="http://schemas.microsoft.com/office/drawing/2014/main" id="{1E166C71-94F0-1A40-A35D-1D290ED4FAA7}"/>
              </a:ext>
            </a:extLst>
          </p:cNvPr>
          <p:cNvCxnSpPr>
            <a:stCxn id="81" idx="1"/>
            <a:endCxn id="82" idx="6"/>
          </p:cNvCxnSpPr>
          <p:nvPr/>
        </p:nvCxnSpPr>
        <p:spPr>
          <a:xfrm rot="16200000" flipV="1">
            <a:off x="2847499" y="4255036"/>
            <a:ext cx="1509658" cy="1123134"/>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7A4E67B4-1449-EE44-AB5C-D2CD77308428}"/>
              </a:ext>
            </a:extLst>
          </p:cNvPr>
          <p:cNvCxnSpPr>
            <a:cxnSpLocks/>
            <a:stCxn id="82" idx="6"/>
            <a:endCxn id="83" idx="2"/>
          </p:cNvCxnSpPr>
          <p:nvPr/>
        </p:nvCxnSpPr>
        <p:spPr>
          <a:xfrm flipV="1">
            <a:off x="3040761" y="3537279"/>
            <a:ext cx="1078122" cy="5244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767B2CC7-853A-AE43-B14A-FCBF4F8D66C2}"/>
              </a:ext>
            </a:extLst>
          </p:cNvPr>
          <p:cNvCxnSpPr>
            <a:cxnSpLocks/>
            <a:endCxn id="83" idx="3"/>
          </p:cNvCxnSpPr>
          <p:nvPr/>
        </p:nvCxnSpPr>
        <p:spPr>
          <a:xfrm flipV="1">
            <a:off x="2715105" y="3756940"/>
            <a:ext cx="1498361" cy="20902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D270895-C973-FE4F-9530-56D725DBB100}"/>
              </a:ext>
            </a:extLst>
          </p:cNvPr>
          <p:cNvSpPr txBox="1"/>
          <p:nvPr/>
        </p:nvSpPr>
        <p:spPr>
          <a:xfrm>
            <a:off x="3150439" y="6215796"/>
            <a:ext cx="6763903" cy="276999"/>
          </a:xfrm>
          <a:prstGeom prst="rect">
            <a:avLst/>
          </a:prstGeom>
          <a:noFill/>
        </p:spPr>
        <p:txBody>
          <a:bodyPr wrap="none" rtlCol="0">
            <a:spAutoFit/>
          </a:bodyPr>
          <a:lstStyle/>
          <a:p>
            <a:r>
              <a:rPr kumimoji="1" lang="ko-Kore-KR" altLang="en-US" sz="1200" dirty="0"/>
              <a:t>전체 </a:t>
            </a:r>
            <a:r>
              <a:rPr kumimoji="1" lang="en-US" altLang="ko-Kore-KR" sz="1200" dirty="0"/>
              <a:t>DAG</a:t>
            </a:r>
            <a:r>
              <a:rPr kumimoji="1" lang="ko-Kore-KR" altLang="en-US" sz="1200" dirty="0"/>
              <a:t>에서 하위 그래프이기 때문에 각 </a:t>
            </a:r>
            <a:r>
              <a:rPr kumimoji="1" lang="en-US" altLang="ko-Kore-KR" sz="1200" dirty="0"/>
              <a:t>operation</a:t>
            </a:r>
            <a:r>
              <a:rPr kumimoji="1" lang="ko-Kore-KR" altLang="en-US" sz="1200" dirty="0"/>
              <a:t>의 </a:t>
            </a:r>
            <a:r>
              <a:rPr kumimoji="1" lang="en-US" altLang="ko-Kore-KR" sz="1200" dirty="0"/>
              <a:t>weight</a:t>
            </a:r>
            <a:r>
              <a:rPr kumimoji="1" lang="ko-Kore-KR" altLang="en-US" sz="1200" dirty="0"/>
              <a:t>를 버리지 않고 그대로 가져갈 수 있다</a:t>
            </a:r>
            <a:r>
              <a:rPr kumimoji="1" lang="en-US" altLang="ko-Kore-KR" sz="1200" dirty="0"/>
              <a:t>.</a:t>
            </a:r>
            <a:endParaRPr kumimoji="1" lang="ko-Kore-KR" altLang="en-US" sz="1200" dirty="0"/>
          </a:p>
        </p:txBody>
      </p:sp>
    </p:spTree>
    <p:extLst>
      <p:ext uri="{BB962C8B-B14F-4D97-AF65-F5344CB8AC3E}">
        <p14:creationId xmlns:p14="http://schemas.microsoft.com/office/powerpoint/2010/main" val="58245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0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0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0" grpId="0"/>
      <p:bldP spid="41" grpId="0"/>
      <p:bldP spid="44" grpId="0" animBg="1"/>
      <p:bldP spid="45" grpId="0" animBg="1"/>
      <p:bldP spid="46" grpId="0" animBg="1"/>
      <p:bldP spid="60" grpId="0"/>
      <p:bldP spid="62" grpId="0"/>
      <p:bldP spid="63" grpId="0"/>
      <p:bldP spid="64" grpId="0"/>
      <p:bldP spid="65" grpId="0"/>
      <p:bldP spid="66" grpId="0" animBg="1"/>
      <p:bldP spid="67" grpId="0" animBg="1"/>
      <p:bldP spid="68" grpId="0" animBg="1"/>
      <p:bldP spid="79" grpId="0"/>
      <p:bldP spid="10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NimbusRomNo9L"/>
              </a:rPr>
              <a:t>Result</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1" name="TextBox 10">
            <a:extLst>
              <a:ext uri="{FF2B5EF4-FFF2-40B4-BE49-F238E27FC236}">
                <a16:creationId xmlns:a16="http://schemas.microsoft.com/office/drawing/2014/main" id="{30E749C0-28AB-1641-B91D-C05BD6C8C548}"/>
              </a:ext>
            </a:extLst>
          </p:cNvPr>
          <p:cNvSpPr txBox="1"/>
          <p:nvPr/>
        </p:nvSpPr>
        <p:spPr>
          <a:xfrm>
            <a:off x="233915" y="557858"/>
            <a:ext cx="11958085" cy="1477328"/>
          </a:xfrm>
          <a:prstGeom prst="rect">
            <a:avLst/>
          </a:prstGeom>
          <a:noFill/>
        </p:spPr>
        <p:txBody>
          <a:bodyPr wrap="square">
            <a:spAutoFit/>
          </a:bodyPr>
          <a:lstStyle/>
          <a:p>
            <a:r>
              <a:rPr lang="en" altLang="ko-Kore-KR" dirty="0"/>
              <a:t>A novel method that speeds up NAS by more than 1000x, in terms of GPU hours. </a:t>
            </a:r>
          </a:p>
          <a:p>
            <a:r>
              <a:rPr lang="en" altLang="ko-Kore-KR" dirty="0"/>
              <a:t>ENAS’s key contribution is the </a:t>
            </a:r>
            <a:r>
              <a:rPr lang="en" altLang="ko-Kore-KR" b="1" dirty="0"/>
              <a:t>sharing of parameters </a:t>
            </a:r>
            <a:r>
              <a:rPr lang="en" altLang="ko-Kore-KR" dirty="0"/>
              <a:t>across child models during the search for architectures. </a:t>
            </a:r>
          </a:p>
          <a:p>
            <a:r>
              <a:rPr lang="en" altLang="ko-Kore-KR" dirty="0"/>
              <a:t>This insight is implemented by searching for a </a:t>
            </a:r>
            <a:r>
              <a:rPr lang="en" altLang="ko-Kore-KR" b="1" dirty="0"/>
              <a:t>subgraph within a larger graph</a:t>
            </a:r>
            <a:r>
              <a:rPr lang="en" altLang="ko-Kore-KR" dirty="0"/>
              <a:t> that incorporates architectures in a search space.</a:t>
            </a:r>
          </a:p>
          <a:p>
            <a:r>
              <a:rPr lang="en" altLang="ko-Kore-KR" dirty="0"/>
              <a:t>ENAS’s design of sharing weights between architectures is inspired by the concept of weight inheritance in neural model evolution</a:t>
            </a:r>
          </a:p>
        </p:txBody>
      </p:sp>
      <p:pic>
        <p:nvPicPr>
          <p:cNvPr id="7" name="그림 6">
            <a:extLst>
              <a:ext uri="{FF2B5EF4-FFF2-40B4-BE49-F238E27FC236}">
                <a16:creationId xmlns:a16="http://schemas.microsoft.com/office/drawing/2014/main" id="{A482A034-985D-4149-ADBF-31986775DE01}"/>
              </a:ext>
            </a:extLst>
          </p:cNvPr>
          <p:cNvPicPr>
            <a:picLocks noChangeAspect="1"/>
          </p:cNvPicPr>
          <p:nvPr/>
        </p:nvPicPr>
        <p:blipFill>
          <a:blip r:embed="rId2"/>
          <a:stretch>
            <a:fillRect/>
          </a:stretch>
        </p:blipFill>
        <p:spPr>
          <a:xfrm>
            <a:off x="1854200" y="1791642"/>
            <a:ext cx="7467600" cy="4629912"/>
          </a:xfrm>
          <a:prstGeom prst="rect">
            <a:avLst/>
          </a:prstGeom>
        </p:spPr>
      </p:pic>
    </p:spTree>
    <p:extLst>
      <p:ext uri="{BB962C8B-B14F-4D97-AF65-F5344CB8AC3E}">
        <p14:creationId xmlns:p14="http://schemas.microsoft.com/office/powerpoint/2010/main" val="3491124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Autofit/>
          </a:bodyPr>
          <a:lstStyle/>
          <a:p>
            <a:r>
              <a:rPr lang="en" altLang="ko-Kore-KR" dirty="0">
                <a:latin typeface="Times New Roman" panose="02020603050405020304" pitchFamily="18" charset="0"/>
                <a:cs typeface="Times New Roman" panose="02020603050405020304" pitchFamily="18" charset="0"/>
              </a:rPr>
              <a:t>Regularized evolution for image classifier architecture search(</a:t>
            </a:r>
            <a:r>
              <a:rPr lang="en" altLang="ko-Kore-KR" dirty="0" err="1">
                <a:latin typeface="Times New Roman" panose="02020603050405020304" pitchFamily="18" charset="0"/>
                <a:cs typeface="Times New Roman" panose="02020603050405020304" pitchFamily="18" charset="0"/>
              </a:rPr>
              <a:t>AmoebaNet</a:t>
            </a:r>
            <a:r>
              <a:rPr lang="en" altLang="ko-Kore-KR" dirty="0">
                <a:latin typeface="Times New Roman" panose="02020603050405020304" pitchFamily="18" charset="0"/>
                <a:cs typeface="Times New Roman" panose="02020603050405020304" pitchFamily="18" charset="0"/>
              </a:rPr>
              <a:t>-A)</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0" y="3521685"/>
            <a:ext cx="12272655" cy="307777"/>
          </a:xfrm>
          <a:prstGeom prst="rect">
            <a:avLst/>
          </a:prstGeom>
          <a:noFill/>
        </p:spPr>
        <p:txBody>
          <a:bodyPr wrap="none" rtlCol="0">
            <a:spAutoFit/>
          </a:bodyPr>
          <a:lstStyle/>
          <a:p>
            <a:r>
              <a:rPr lang="en" altLang="ko-Kore-KR" sz="1400" dirty="0">
                <a:latin typeface="Times New Roman" panose="02020603050405020304" pitchFamily="18" charset="0"/>
                <a:cs typeface="Times New Roman" panose="02020603050405020304" pitchFamily="18" charset="0"/>
              </a:rPr>
              <a:t>Real, Esteban, et al. "Regularized evolution for image classifier architecture search." </a:t>
            </a:r>
            <a:r>
              <a:rPr lang="en" altLang="ko-Kore-KR" sz="1400" i="1" dirty="0">
                <a:effectLst/>
                <a:latin typeface="Times New Roman" panose="02020603050405020304" pitchFamily="18" charset="0"/>
                <a:cs typeface="Times New Roman" panose="02020603050405020304" pitchFamily="18" charset="0"/>
              </a:rPr>
              <a:t>Proceedings of the </a:t>
            </a:r>
            <a:r>
              <a:rPr lang="en" altLang="ko-Kore-KR" sz="1400" i="1" dirty="0" err="1">
                <a:effectLst/>
                <a:latin typeface="Times New Roman" panose="02020603050405020304" pitchFamily="18" charset="0"/>
                <a:cs typeface="Times New Roman" panose="02020603050405020304" pitchFamily="18" charset="0"/>
              </a:rPr>
              <a:t>aaai</a:t>
            </a:r>
            <a:r>
              <a:rPr lang="en" altLang="ko-Kore-KR" sz="1400" i="1" dirty="0">
                <a:effectLst/>
                <a:latin typeface="Times New Roman" panose="02020603050405020304" pitchFamily="18" charset="0"/>
                <a:cs typeface="Times New Roman" panose="02020603050405020304" pitchFamily="18" charset="0"/>
              </a:rPr>
              <a:t> conference on artificial intelligence</a:t>
            </a:r>
            <a:r>
              <a:rPr lang="en" altLang="ko-Kore-KR" sz="1400" dirty="0">
                <a:latin typeface="Times New Roman" panose="02020603050405020304" pitchFamily="18" charset="0"/>
                <a:cs typeface="Times New Roman" panose="02020603050405020304" pitchFamily="18" charset="0"/>
              </a:rPr>
              <a:t> . Vol. 33. No. 01. 2019.</a:t>
            </a:r>
            <a:endParaRPr kumimoji="1" lang="ko-Kore-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183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390745" y="572443"/>
            <a:ext cx="10560789" cy="54938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p>
          <a:p>
            <a:pPr marL="742950" lvl="1" indent="-285750">
              <a:lnSpc>
                <a:spcPct val="150000"/>
              </a:lnSpc>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Neural Network</a:t>
            </a:r>
            <a:r>
              <a:rPr lang="ko-Kore-KR" altLang="en-US" dirty="0">
                <a:latin typeface="Times New Roman" panose="02020603050405020304" pitchFamily="18" charset="0"/>
                <a:cs typeface="Times New Roman" panose="02020603050405020304" pitchFamily="18" charset="0"/>
              </a:rPr>
              <a:t>를 직접 디자인하는 노력이 </a:t>
            </a:r>
            <a:r>
              <a:rPr lang="en-US" altLang="ko-Kore-KR" dirty="0">
                <a:latin typeface="Times New Roman" panose="02020603050405020304" pitchFamily="18" charset="0"/>
                <a:cs typeface="Times New Roman" panose="02020603050405020304" pitchFamily="18" charset="0"/>
              </a:rPr>
              <a:t>NAS</a:t>
            </a:r>
            <a:r>
              <a:rPr lang="ko-Kore-KR" altLang="en-US" dirty="0">
                <a:latin typeface="Times New Roman" panose="02020603050405020304" pitchFamily="18" charset="0"/>
                <a:cs typeface="Times New Roman" panose="02020603050405020304" pitchFamily="18" charset="0"/>
              </a:rPr>
              <a:t>알고리즘을 사용하여 자동으로 커버할 수 있었다</a:t>
            </a:r>
            <a:r>
              <a:rPr lang="en-US" altLang="ko-KR"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ko-Kore-KR" altLang="en-US" dirty="0">
                <a:latin typeface="Times New Roman" panose="02020603050405020304" pitchFamily="18" charset="0"/>
                <a:cs typeface="Times New Roman" panose="02020603050405020304" pitchFamily="18" charset="0"/>
              </a:rPr>
              <a:t>진화 알고리즘을 이용한 </a:t>
            </a:r>
            <a:r>
              <a:rPr lang="en-US" altLang="ko-Kore-KR" dirty="0">
                <a:latin typeface="Times New Roman" panose="02020603050405020304" pitchFamily="18" charset="0"/>
                <a:cs typeface="Times New Roman" panose="02020603050405020304" pitchFamily="18" charset="0"/>
              </a:rPr>
              <a:t>Architecture Search</a:t>
            </a:r>
            <a:r>
              <a:rPr lang="ko-Kore-KR" altLang="en-US" dirty="0">
                <a:latin typeface="Times New Roman" panose="02020603050405020304" pitchFamily="18" charset="0"/>
                <a:cs typeface="Times New Roman" panose="02020603050405020304" pitchFamily="18" charset="0"/>
              </a:rPr>
              <a:t>가 반복적으로 적용되었지만</a:t>
            </a:r>
            <a:r>
              <a:rPr lang="en-US" altLang="ko-Kore-KR" dirty="0">
                <a:latin typeface="Times New Roman" panose="02020603050405020304" pitchFamily="18" charset="0"/>
                <a:cs typeface="Times New Roman" panose="02020603050405020304" pitchFamily="18" charset="0"/>
              </a:rPr>
              <a:t>, human design architecture</a:t>
            </a:r>
            <a:r>
              <a:rPr lang="ko-Kore-KR" altLang="en-US" dirty="0">
                <a:latin typeface="Times New Roman" panose="02020603050405020304" pitchFamily="18" charset="0"/>
                <a:cs typeface="Times New Roman" panose="02020603050405020304" pitchFamily="18" charset="0"/>
              </a:rPr>
              <a:t>보다 성능이 떨어짐</a:t>
            </a:r>
            <a:r>
              <a:rPr lang="en-US" altLang="ko-Kore-KR" dirty="0">
                <a:latin typeface="Times New Roman" panose="02020603050405020304" pitchFamily="18" charset="0"/>
                <a:cs typeface="Times New Roman" panose="02020603050405020304" pitchFamily="18" charset="0"/>
              </a:rPr>
              <a:t>.</a:t>
            </a:r>
            <a:r>
              <a:rPr lang="ko-Kore-KR" altLang="en-US" dirty="0">
                <a:latin typeface="Times New Roman" panose="02020603050405020304" pitchFamily="18" charset="0"/>
                <a:cs typeface="Times New Roman" panose="02020603050405020304" pitchFamily="18" charset="0"/>
              </a:rPr>
              <a:t> </a:t>
            </a:r>
            <a:endParaRPr lang="en" altLang="ko-Kore-KR"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 altLang="ko-Kore-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lnSpc>
                <a:spcPct val="150000"/>
              </a:lnSpc>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Image Classifier “</a:t>
            </a:r>
            <a:r>
              <a:rPr lang="en-US" altLang="ko-Kore-KR" dirty="0" err="1">
                <a:latin typeface="Times New Roman" panose="02020603050405020304" pitchFamily="18" charset="0"/>
                <a:cs typeface="Times New Roman" panose="02020603050405020304" pitchFamily="18" charset="0"/>
              </a:rPr>
              <a:t>AmoebaNet</a:t>
            </a:r>
            <a:r>
              <a:rPr lang="en-US" altLang="ko-Kore-KR" dirty="0">
                <a:latin typeface="Times New Roman" panose="02020603050405020304" pitchFamily="18" charset="0"/>
                <a:cs typeface="Times New Roman" panose="02020603050405020304" pitchFamily="18" charset="0"/>
              </a:rPr>
              <a:t>-A”</a:t>
            </a:r>
          </a:p>
          <a:p>
            <a:pPr marL="742950" lvl="1" indent="-285750">
              <a:lnSpc>
                <a:spcPct val="150000"/>
              </a:lnSpc>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Change tournament selection to aging evolution or regularized evolution</a:t>
            </a:r>
          </a:p>
          <a:p>
            <a:pPr marL="742950" lvl="1" indent="-285750">
              <a:lnSpc>
                <a:spcPct val="150000"/>
              </a:lnSpc>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Implement search algorithm in </a:t>
            </a:r>
            <a:r>
              <a:rPr lang="en-US" altLang="ko-Kore-KR" dirty="0" err="1">
                <a:latin typeface="Times New Roman" panose="02020603050405020304" pitchFamily="18" charset="0"/>
                <a:cs typeface="Times New Roman" panose="02020603050405020304" pitchFamily="18" charset="0"/>
              </a:rPr>
              <a:t>NASNet</a:t>
            </a:r>
            <a:r>
              <a:rPr lang="en-US" altLang="ko-Kore-KR" dirty="0">
                <a:latin typeface="Times New Roman" panose="02020603050405020304" pitchFamily="18" charset="0"/>
                <a:cs typeface="Times New Roman" panose="02020603050405020304" pitchFamily="18" charset="0"/>
              </a:rPr>
              <a:t> Search space</a:t>
            </a:r>
          </a:p>
          <a:p>
            <a:pPr marL="742950" lvl="1" indent="-285750">
              <a:lnSpc>
                <a:spcPct val="150000"/>
              </a:lnSpc>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Simple mutation set</a:t>
            </a:r>
            <a:endParaRPr kumimoji="1" lang="ko-Kore-KR" altLang="en-US" dirty="0">
              <a:latin typeface="Times New Roman" panose="02020603050405020304" pitchFamily="18" charset="0"/>
              <a:cs typeface="Times New Roman" panose="02020603050405020304" pitchFamily="18" charset="0"/>
            </a:endParaRPr>
          </a:p>
          <a:p>
            <a:pPr lvl="1"/>
            <a:endParaRPr lang="en-US" altLang="ko-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Result</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더 복잡한 </a:t>
            </a:r>
            <a:r>
              <a:rPr lang="en" altLang="ko-Kore-KR" dirty="0">
                <a:latin typeface="Times New Roman" panose="02020603050405020304" pitchFamily="18" charset="0"/>
                <a:cs typeface="Times New Roman" panose="02020603050405020304" pitchFamily="18" charset="0"/>
              </a:rPr>
              <a:t>NAS method</a:t>
            </a:r>
            <a:r>
              <a:rPr lang="ko-KR" altLang="en-US" dirty="0">
                <a:latin typeface="Times New Roman" panose="02020603050405020304" pitchFamily="18" charset="0"/>
                <a:cs typeface="Times New Roman" panose="02020603050405020304" pitchFamily="18" charset="0"/>
              </a:rPr>
              <a:t>로 발견된 </a:t>
            </a:r>
            <a:r>
              <a:rPr lang="en" altLang="ko-Kore-KR" dirty="0">
                <a:latin typeface="Times New Roman" panose="02020603050405020304" pitchFamily="18" charset="0"/>
                <a:cs typeface="Times New Roman" panose="02020603050405020304" pitchFamily="18" charset="0"/>
              </a:rPr>
              <a:t>SOTA </a:t>
            </a:r>
            <a:r>
              <a:rPr lang="en" altLang="ko-Kore-KR" dirty="0" err="1">
                <a:latin typeface="Times New Roman" panose="02020603050405020304" pitchFamily="18" charset="0"/>
                <a:cs typeface="Times New Roman" panose="02020603050405020304" pitchFamily="18" charset="0"/>
              </a:rPr>
              <a:t>imageNet</a:t>
            </a:r>
            <a:r>
              <a:rPr lang="en" altLang="ko-Kore-KR" dirty="0">
                <a:latin typeface="Times New Roman" panose="02020603050405020304" pitchFamily="18" charset="0"/>
                <a:cs typeface="Times New Roman" panose="02020603050405020304" pitchFamily="18" charset="0"/>
              </a:rPr>
              <a:t> model</a:t>
            </a:r>
            <a:r>
              <a:rPr lang="ko-KR" altLang="en-US" dirty="0">
                <a:latin typeface="Times New Roman" panose="02020603050405020304" pitchFamily="18" charset="0"/>
                <a:cs typeface="Times New Roman" panose="02020603050405020304" pitchFamily="18" charset="0"/>
              </a:rPr>
              <a:t>과 비교 가능한 수준 </a:t>
            </a:r>
            <a:r>
              <a:rPr lang="en-US" altLang="ko-KR" dirty="0">
                <a:latin typeface="Times New Roman" panose="02020603050405020304" pitchFamily="18" charset="0"/>
                <a:cs typeface="Times New Roman" panose="02020603050405020304" pitchFamily="18" charset="0"/>
              </a:rPr>
              <a:t>83.9% </a:t>
            </a:r>
            <a:r>
              <a:rPr lang="en" altLang="ko-Kore-KR" dirty="0" err="1">
                <a:latin typeface="Times New Roman" panose="02020603050405020304" pitchFamily="18" charset="0"/>
                <a:cs typeface="Times New Roman" panose="02020603050405020304" pitchFamily="18" charset="0"/>
              </a:rPr>
              <a:t>imageNet</a:t>
            </a:r>
            <a:r>
              <a:rPr lang="en" altLang="ko-Kore-KR" dirty="0">
                <a:latin typeface="Times New Roman" panose="02020603050405020304" pitchFamily="18" charset="0"/>
                <a:cs typeface="Times New Roman" panose="02020603050405020304" pitchFamily="18" charset="0"/>
              </a:rPr>
              <a:t> Acc </a:t>
            </a:r>
            <a:r>
              <a:rPr lang="ko-KR" altLang="en-US" dirty="0">
                <a:latin typeface="Times New Roman" panose="02020603050405020304" pitchFamily="18" charset="0"/>
                <a:cs typeface="Times New Roman" panose="02020603050405020304" pitchFamily="18" charset="0"/>
              </a:rPr>
              <a:t>달성</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당시 </a:t>
            </a:r>
            <a:r>
              <a:rPr lang="en" altLang="ko-Kore-KR" dirty="0">
                <a:latin typeface="Times New Roman" panose="02020603050405020304" pitchFamily="18" charset="0"/>
                <a:cs typeface="Times New Roman" panose="02020603050405020304" pitchFamily="18" charset="0"/>
              </a:rPr>
              <a:t>SOTA) RL method</a:t>
            </a:r>
            <a:r>
              <a:rPr lang="ko-KR" altLang="en-US" dirty="0">
                <a:latin typeface="Times New Roman" panose="02020603050405020304" pitchFamily="18" charset="0"/>
                <a:cs typeface="Times New Roman" panose="02020603050405020304" pitchFamily="18" charset="0"/>
              </a:rPr>
              <a:t>와도 비교를 진행했다</a:t>
            </a:r>
            <a:r>
              <a:rPr lang="en-US" altLang="ko-KR"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2629734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latin typeface="Times New Roman" panose="02020603050405020304" pitchFamily="18" charset="0"/>
                <a:cs typeface="Times New Roman" panose="02020603050405020304" pitchFamily="18" charset="0"/>
              </a:rPr>
              <a:t> : Search space</a:t>
            </a: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9" name="TextBox 8">
            <a:extLst>
              <a:ext uri="{FF2B5EF4-FFF2-40B4-BE49-F238E27FC236}">
                <a16:creationId xmlns:a16="http://schemas.microsoft.com/office/drawing/2014/main" id="{831FE783-A4A0-7C4E-8318-6788FE9FCE57}"/>
              </a:ext>
            </a:extLst>
          </p:cNvPr>
          <p:cNvSpPr txBox="1"/>
          <p:nvPr/>
        </p:nvSpPr>
        <p:spPr>
          <a:xfrm>
            <a:off x="233915" y="668215"/>
            <a:ext cx="9348598" cy="502849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Search space</a:t>
            </a:r>
          </a:p>
          <a:p>
            <a:pPr marL="742950" lvl="1" indent="-285750">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모든 실험은 </a:t>
            </a:r>
            <a:r>
              <a:rPr lang="en" altLang="ko-Kore-KR" dirty="0" err="1">
                <a:latin typeface="Times New Roman" panose="02020603050405020304" pitchFamily="18" charset="0"/>
                <a:cs typeface="Times New Roman" panose="02020603050405020304" pitchFamily="18" charset="0"/>
              </a:rPr>
              <a:t>NASNet</a:t>
            </a:r>
            <a:r>
              <a:rPr lang="en" altLang="ko-Kore-KR" dirty="0">
                <a:latin typeface="Times New Roman" panose="02020603050405020304" pitchFamily="18" charset="0"/>
                <a:cs typeface="Times New Roman" panose="02020603050405020304" pitchFamily="18" charset="0"/>
              </a:rPr>
              <a:t> search space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이용함</a:t>
            </a:r>
            <a:r>
              <a:rPr lang="en-US" altLang="ko-KR" dirty="0">
                <a:latin typeface="Times New Roman" panose="02020603050405020304" pitchFamily="18" charset="0"/>
                <a:cs typeface="Times New Roman" panose="02020603050405020304" pitchFamily="18" charset="0"/>
              </a:rPr>
              <a:t>(</a:t>
            </a:r>
            <a:r>
              <a:rPr lang="en" altLang="ko-Kore-KR" dirty="0">
                <a:latin typeface="Times New Roman" panose="02020603050405020304" pitchFamily="18" charset="0"/>
                <a:cs typeface="Times New Roman" panose="02020603050405020304" pitchFamily="18" charset="0"/>
              </a:rPr>
              <a:t>RL, Cell search space)</a:t>
            </a:r>
          </a:p>
          <a:p>
            <a:pPr marL="742950" lvl="1" indent="-285750">
              <a:lnSpc>
                <a:spcPct val="150000"/>
              </a:lnSpc>
              <a:buFont typeface="Arial" panose="020B0604020202020204" pitchFamily="34" charset="0"/>
              <a:buChar char="•"/>
            </a:pPr>
            <a:r>
              <a:rPr lang="ko-Kore-KR" altLang="en-US" dirty="0">
                <a:latin typeface="Times New Roman" panose="02020603050405020304" pitchFamily="18" charset="0"/>
                <a:cs typeface="Times New Roman" panose="02020603050405020304" pitchFamily="18" charset="0"/>
              </a:rPr>
              <a:t>고정된 </a:t>
            </a:r>
            <a:r>
              <a:rPr lang="en-US" altLang="ko-Kore-KR" dirty="0">
                <a:latin typeface="Times New Roman" panose="02020603050405020304" pitchFamily="18" charset="0"/>
                <a:cs typeface="Times New Roman" panose="02020603050405020304" pitchFamily="18" charset="0"/>
              </a:rPr>
              <a:t>macro structure</a:t>
            </a:r>
          </a:p>
          <a:p>
            <a:pPr marL="285750" indent="-285750">
              <a:lnSpc>
                <a:spcPct val="150000"/>
              </a:lnSpc>
              <a:buFont typeface="Arial" panose="020B0604020202020204" pitchFamily="34" charset="0"/>
              <a:buChar char="•"/>
            </a:pPr>
            <a:endParaRPr lang="en-US" altLang="ko-Kore-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Cell</a:t>
            </a:r>
          </a:p>
          <a:p>
            <a:pPr marL="742950" lvl="1" indent="-285750">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각 </a:t>
            </a: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은 이전 </a:t>
            </a: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로부터 </a:t>
            </a:r>
            <a:r>
              <a:rPr lang="en" altLang="ko-Kore-KR" dirty="0">
                <a:latin typeface="Times New Roman" panose="02020603050405020304" pitchFamily="18" charset="0"/>
                <a:cs typeface="Times New Roman" panose="02020603050405020304" pitchFamily="18" charset="0"/>
              </a:rPr>
              <a:t>directed input</a:t>
            </a:r>
            <a:r>
              <a:rPr lang="ko-KR" altLang="en-US" dirty="0">
                <a:latin typeface="Times New Roman" panose="02020603050405020304" pitchFamily="18" charset="0"/>
                <a:cs typeface="Times New Roman" panose="02020603050405020304" pitchFamily="18" charset="0"/>
              </a:rPr>
              <a:t>과 </a:t>
            </a:r>
            <a:r>
              <a:rPr lang="en" altLang="ko-Kore-KR" dirty="0">
                <a:latin typeface="Times New Roman" panose="02020603050405020304" pitchFamily="18" charset="0"/>
                <a:cs typeface="Times New Roman" panose="02020603050405020304" pitchFamily="18" charset="0"/>
              </a:rPr>
              <a:t>skip input</a:t>
            </a:r>
            <a:r>
              <a:rPr lang="ko-KR" altLang="en-US" dirty="0">
                <a:latin typeface="Times New Roman" panose="02020603050405020304" pitchFamily="18" charset="0"/>
                <a:cs typeface="Times New Roman" panose="02020603050405020304" pitchFamily="18" charset="0"/>
              </a:rPr>
              <a:t>을 받는다</a:t>
            </a:r>
            <a:r>
              <a:rPr lang="en-US" altLang="ko-KR"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fig1. middle </a:t>
            </a:r>
            <a:r>
              <a:rPr lang="ko-KR" altLang="en-US" dirty="0">
                <a:latin typeface="Times New Roman" panose="02020603050405020304" pitchFamily="18" charset="0"/>
                <a:cs typeface="Times New Roman" panose="02020603050405020304" pitchFamily="18" charset="0"/>
              </a:rPr>
              <a:t>참고</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은 </a:t>
            </a:r>
            <a:r>
              <a:rPr lang="en" altLang="ko-Kore-KR" dirty="0">
                <a:latin typeface="Times New Roman" panose="02020603050405020304" pitchFamily="18" charset="0"/>
                <a:cs typeface="Times New Roman" panose="02020603050405020304" pitchFamily="18" charset="0"/>
              </a:rPr>
              <a:t>normal cell</a:t>
            </a:r>
            <a:r>
              <a:rPr lang="ko-KR" altLang="en-US" dirty="0">
                <a:latin typeface="Times New Roman" panose="02020603050405020304" pitchFamily="18" charset="0"/>
                <a:cs typeface="Times New Roman" panose="02020603050405020304" pitchFamily="18" charset="0"/>
              </a:rPr>
              <a:t>과 </a:t>
            </a:r>
            <a:r>
              <a:rPr lang="en" altLang="ko-Kore-KR" dirty="0">
                <a:latin typeface="Times New Roman" panose="02020603050405020304" pitchFamily="18" charset="0"/>
                <a:cs typeface="Times New Roman" panose="02020603050405020304" pitchFamily="18" charset="0"/>
              </a:rPr>
              <a:t>reduction cell 2</a:t>
            </a:r>
            <a:r>
              <a:rPr lang="ko-KR" altLang="en-US" dirty="0">
                <a:latin typeface="Times New Roman" panose="02020603050405020304" pitchFamily="18" charset="0"/>
                <a:cs typeface="Times New Roman" panose="02020603050405020304" pitchFamily="18" charset="0"/>
              </a:rPr>
              <a:t>가지의 타입을 가진다</a:t>
            </a:r>
            <a:r>
              <a:rPr lang="en-US" altLang="ko-KR"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각 </a:t>
            </a: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은 </a:t>
            </a:r>
            <a:r>
              <a:rPr lang="en-US" altLang="ko-KR" dirty="0">
                <a:latin typeface="Times New Roman" panose="02020603050405020304" pitchFamily="18" charset="0"/>
                <a:cs typeface="Times New Roman" panose="02020603050405020304" pitchFamily="18" charset="0"/>
              </a:rPr>
              <a:t>2</a:t>
            </a:r>
            <a:r>
              <a:rPr lang="ko-KR" altLang="en-US" dirty="0">
                <a:latin typeface="Times New Roman" panose="02020603050405020304" pitchFamily="18" charset="0"/>
                <a:cs typeface="Times New Roman" panose="02020603050405020304" pitchFamily="18" charset="0"/>
              </a:rPr>
              <a:t>가지 </a:t>
            </a:r>
            <a:r>
              <a:rPr lang="en" altLang="ko-Kore-KR" dirty="0">
                <a:latin typeface="Times New Roman" panose="02020603050405020304" pitchFamily="18" charset="0"/>
                <a:cs typeface="Times New Roman" panose="02020603050405020304" pitchFamily="18" charset="0"/>
              </a:rPr>
              <a:t>input</a:t>
            </a:r>
            <a:r>
              <a:rPr lang="ko-KR" altLang="en-US" dirty="0">
                <a:latin typeface="Times New Roman" panose="02020603050405020304" pitchFamily="18" charset="0"/>
                <a:cs typeface="Times New Roman" panose="02020603050405020304" pitchFamily="18" charset="0"/>
              </a:rPr>
              <a:t>을 받고 하나의 </a:t>
            </a:r>
            <a:r>
              <a:rPr lang="en" altLang="ko-Kore-KR" dirty="0">
                <a:latin typeface="Times New Roman" panose="02020603050405020304" pitchFamily="18" charset="0"/>
                <a:cs typeface="Times New Roman" panose="02020603050405020304" pitchFamily="18" charset="0"/>
              </a:rPr>
              <a:t>output</a:t>
            </a:r>
            <a:r>
              <a:rPr lang="ko-KR" altLang="en-US" dirty="0">
                <a:latin typeface="Times New Roman" panose="02020603050405020304" pitchFamily="18" charset="0"/>
                <a:cs typeface="Times New Roman" panose="02020603050405020304" pitchFamily="18" charset="0"/>
              </a:rPr>
              <a:t>을 낸다</a:t>
            </a:r>
            <a:endParaRPr lang="en-US" altLang="ko-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완전 처음 </a:t>
            </a:r>
            <a:r>
              <a:rPr lang="en" altLang="ko-Kore-KR" dirty="0">
                <a:latin typeface="Times New Roman" panose="02020603050405020304" pitchFamily="18" charset="0"/>
                <a:cs typeface="Times New Roman" panose="02020603050405020304" pitchFamily="18" charset="0"/>
              </a:rPr>
              <a:t>input</a:t>
            </a:r>
            <a:r>
              <a:rPr lang="ko-KR" altLang="en-US" dirty="0">
                <a:latin typeface="Times New Roman" panose="02020603050405020304" pitchFamily="18" charset="0"/>
                <a:cs typeface="Times New Roman" panose="02020603050405020304" pitchFamily="18" charset="0"/>
              </a:rPr>
              <a:t>은 </a:t>
            </a:r>
            <a:r>
              <a:rPr lang="en" altLang="ko-Kore-KR" dirty="0">
                <a:latin typeface="Times New Roman" panose="02020603050405020304" pitchFamily="18" charset="0"/>
                <a:cs typeface="Times New Roman" panose="02020603050405020304" pitchFamily="18" charset="0"/>
              </a:rPr>
              <a:t>image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copy</a:t>
            </a:r>
            <a:r>
              <a:rPr lang="ko-KR" altLang="en-US" dirty="0">
                <a:latin typeface="Times New Roman" panose="02020603050405020304" pitchFamily="18" charset="0"/>
                <a:cs typeface="Times New Roman" panose="02020603050405020304" pitchFamily="18" charset="0"/>
              </a:rPr>
              <a:t>해서 </a:t>
            </a:r>
            <a:r>
              <a:rPr lang="en-US" altLang="ko-KR" dirty="0">
                <a:latin typeface="Times New Roman" panose="02020603050405020304" pitchFamily="18" charset="0"/>
                <a:cs typeface="Times New Roman" panose="02020603050405020304" pitchFamily="18" charset="0"/>
              </a:rPr>
              <a:t>2</a:t>
            </a:r>
            <a:r>
              <a:rPr lang="ko-KR" altLang="en-US" dirty="0">
                <a:latin typeface="Times New Roman" panose="02020603050405020304" pitchFamily="18" charset="0"/>
                <a:cs typeface="Times New Roman" panose="02020603050405020304" pitchFamily="18" charset="0"/>
              </a:rPr>
              <a:t>개로 가진다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보통은 이전 </a:t>
            </a:r>
            <a:r>
              <a:rPr lang="en-US" altLang="ko-KR" dirty="0">
                <a:latin typeface="Times New Roman" panose="02020603050405020304" pitchFamily="18" charset="0"/>
                <a:cs typeface="Times New Roman" panose="02020603050405020304" pitchFamily="18" charset="0"/>
              </a:rPr>
              <a:t>2</a:t>
            </a:r>
            <a:r>
              <a:rPr lang="ko-KR" altLang="en-US" dirty="0">
                <a:latin typeface="Times New Roman" panose="02020603050405020304" pitchFamily="18" charset="0"/>
                <a:cs typeface="Times New Roman" panose="02020603050405020304" pitchFamily="18" charset="0"/>
              </a:rPr>
              <a:t>개의 </a:t>
            </a: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output</a:t>
            </a:r>
            <a:r>
              <a:rPr lang="ko-KR" altLang="en-US" dirty="0">
                <a:latin typeface="Times New Roman" panose="02020603050405020304" pitchFamily="18" charset="0"/>
                <a:cs typeface="Times New Roman" panose="02020603050405020304" pitchFamily="18" charset="0"/>
              </a:rPr>
              <a:t>을 </a:t>
            </a:r>
            <a:r>
              <a:rPr lang="en" altLang="ko-Kore-KR" dirty="0">
                <a:latin typeface="Times New Roman" panose="02020603050405020304" pitchFamily="18" charset="0"/>
                <a:cs typeface="Times New Roman" panose="02020603050405020304" pitchFamily="18" charset="0"/>
              </a:rPr>
              <a:t>input</a:t>
            </a:r>
            <a:r>
              <a:rPr lang="ko-KR" altLang="en-US" dirty="0" err="1">
                <a:latin typeface="Times New Roman" panose="02020603050405020304" pitchFamily="18" charset="0"/>
                <a:cs typeface="Times New Roman" panose="02020603050405020304" pitchFamily="18" charset="0"/>
              </a:rPr>
              <a:t>으로</a:t>
            </a:r>
            <a:r>
              <a:rPr lang="ko-KR" altLang="en-US" dirty="0">
                <a:latin typeface="Times New Roman" panose="02020603050405020304" pitchFamily="18" charset="0"/>
                <a:cs typeface="Times New Roman" panose="02020603050405020304" pitchFamily="18" charset="0"/>
              </a:rPr>
              <a:t> 가진다</a:t>
            </a:r>
            <a:r>
              <a:rPr lang="en-US" altLang="ko-KR"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endParaRPr lang="en-US" altLang="ko-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p:txBody>
      </p:sp>
      <p:pic>
        <p:nvPicPr>
          <p:cNvPr id="11" name="그림 10">
            <a:extLst>
              <a:ext uri="{FF2B5EF4-FFF2-40B4-BE49-F238E27FC236}">
                <a16:creationId xmlns:a16="http://schemas.microsoft.com/office/drawing/2014/main" id="{CFD5B58C-C226-CB41-96E8-0A04DC484492}"/>
              </a:ext>
            </a:extLst>
          </p:cNvPr>
          <p:cNvPicPr>
            <a:picLocks noChangeAspect="1"/>
          </p:cNvPicPr>
          <p:nvPr/>
        </p:nvPicPr>
        <p:blipFill>
          <a:blip r:embed="rId2"/>
          <a:stretch>
            <a:fillRect/>
          </a:stretch>
        </p:blipFill>
        <p:spPr>
          <a:xfrm>
            <a:off x="5581726" y="786923"/>
            <a:ext cx="6376359" cy="4791076"/>
          </a:xfrm>
          <a:prstGeom prst="rect">
            <a:avLst/>
          </a:prstGeom>
        </p:spPr>
      </p:pic>
    </p:spTree>
    <p:extLst>
      <p:ext uri="{BB962C8B-B14F-4D97-AF65-F5344CB8AC3E}">
        <p14:creationId xmlns:p14="http://schemas.microsoft.com/office/powerpoint/2010/main" val="251862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dirty="0"/>
          </a:p>
        </p:txBody>
      </p:sp>
      <p:sp>
        <p:nvSpPr>
          <p:cNvPr id="13" name="TextBox 12">
            <a:extLst>
              <a:ext uri="{FF2B5EF4-FFF2-40B4-BE49-F238E27FC236}">
                <a16:creationId xmlns:a16="http://schemas.microsoft.com/office/drawing/2014/main" id="{7C3C38E1-463F-7843-B2C7-A66357EC772F}"/>
              </a:ext>
            </a:extLst>
          </p:cNvPr>
          <p:cNvSpPr txBox="1"/>
          <p:nvPr/>
        </p:nvSpPr>
        <p:spPr>
          <a:xfrm>
            <a:off x="340240" y="525940"/>
            <a:ext cx="6096000" cy="369332"/>
          </a:xfrm>
          <a:prstGeom prst="rect">
            <a:avLst/>
          </a:prstGeom>
          <a:noFill/>
        </p:spPr>
        <p:txBody>
          <a:bodyPr wrap="square">
            <a:spAutoFit/>
          </a:bodyPr>
          <a:lstStyle/>
          <a:p>
            <a:r>
              <a:rPr lang="en" altLang="ko-Kore-KR" dirty="0">
                <a:latin typeface="Times New Roman" panose="02020603050405020304" pitchFamily="18" charset="0"/>
                <a:cs typeface="Times New Roman" panose="02020603050405020304" pitchFamily="18" charset="0"/>
              </a:rPr>
              <a:t>Evolutionary algorithm </a:t>
            </a:r>
            <a:endParaRPr lang="ko-Kore-KR" altLang="en-US" dirty="0">
              <a:latin typeface="Times New Roman" panose="02020603050405020304" pitchFamily="18" charset="0"/>
              <a:cs typeface="Times New Roman" panose="02020603050405020304" pitchFamily="18" charset="0"/>
            </a:endParaRPr>
          </a:p>
        </p:txBody>
      </p:sp>
      <p:pic>
        <p:nvPicPr>
          <p:cNvPr id="3" name="그림 2">
            <a:extLst>
              <a:ext uri="{FF2B5EF4-FFF2-40B4-BE49-F238E27FC236}">
                <a16:creationId xmlns:a16="http://schemas.microsoft.com/office/drawing/2014/main" id="{732B2523-0190-C74F-A11E-73C1946CF737}"/>
              </a:ext>
            </a:extLst>
          </p:cNvPr>
          <p:cNvPicPr>
            <a:picLocks noChangeAspect="1"/>
          </p:cNvPicPr>
          <p:nvPr/>
        </p:nvPicPr>
        <p:blipFill>
          <a:blip r:embed="rId2"/>
          <a:stretch>
            <a:fillRect/>
          </a:stretch>
        </p:blipFill>
        <p:spPr>
          <a:xfrm>
            <a:off x="233915" y="848075"/>
            <a:ext cx="4930611" cy="5632311"/>
          </a:xfrm>
          <a:prstGeom prst="rect">
            <a:avLst/>
          </a:prstGeom>
        </p:spPr>
      </p:pic>
      <p:sp>
        <p:nvSpPr>
          <p:cNvPr id="10" name="TextBox 9">
            <a:extLst>
              <a:ext uri="{FF2B5EF4-FFF2-40B4-BE49-F238E27FC236}">
                <a16:creationId xmlns:a16="http://schemas.microsoft.com/office/drawing/2014/main" id="{628F27E8-72D8-5341-98E9-7D0321F7EE82}"/>
              </a:ext>
            </a:extLst>
          </p:cNvPr>
          <p:cNvSpPr txBox="1"/>
          <p:nvPr/>
        </p:nvSpPr>
        <p:spPr>
          <a:xfrm>
            <a:off x="4942457" y="1642674"/>
            <a:ext cx="2987565" cy="307777"/>
          </a:xfrm>
          <a:prstGeom prst="rect">
            <a:avLst/>
          </a:prstGeom>
          <a:noFill/>
        </p:spPr>
        <p:txBody>
          <a:bodyPr wrap="square">
            <a:spAutoFit/>
          </a:bodyPr>
          <a:lstStyle/>
          <a:p>
            <a:r>
              <a:rPr lang="en" altLang="ko-Kore-KR" sz="1400" dirty="0">
                <a:solidFill>
                  <a:srgbClr val="FF0000"/>
                </a:solidFill>
              </a:rPr>
              <a:t>Population size</a:t>
            </a:r>
            <a:r>
              <a:rPr lang="ko-KR" altLang="en-US" sz="1400" dirty="0">
                <a:solidFill>
                  <a:srgbClr val="FF0000"/>
                </a:solidFill>
              </a:rPr>
              <a:t>만큼 반복</a:t>
            </a:r>
          </a:p>
        </p:txBody>
      </p:sp>
      <p:sp>
        <p:nvSpPr>
          <p:cNvPr id="12" name="TextBox 11">
            <a:extLst>
              <a:ext uri="{FF2B5EF4-FFF2-40B4-BE49-F238E27FC236}">
                <a16:creationId xmlns:a16="http://schemas.microsoft.com/office/drawing/2014/main" id="{0BFC6ACA-CE0B-F04C-AF10-0DF921DE3046}"/>
              </a:ext>
            </a:extLst>
          </p:cNvPr>
          <p:cNvSpPr txBox="1"/>
          <p:nvPr/>
        </p:nvSpPr>
        <p:spPr>
          <a:xfrm>
            <a:off x="4942456" y="1869731"/>
            <a:ext cx="2987565" cy="307777"/>
          </a:xfrm>
          <a:prstGeom prst="rect">
            <a:avLst/>
          </a:prstGeom>
          <a:noFill/>
        </p:spPr>
        <p:txBody>
          <a:bodyPr wrap="square">
            <a:spAutoFit/>
          </a:bodyPr>
          <a:lstStyle/>
          <a:p>
            <a:r>
              <a:rPr lang="en" altLang="ko-Kore-KR" sz="1400" dirty="0">
                <a:solidFill>
                  <a:srgbClr val="FF0000"/>
                </a:solidFill>
              </a:rPr>
              <a:t>random architecture</a:t>
            </a:r>
            <a:r>
              <a:rPr lang="ko-KR" altLang="en-US" sz="1400" dirty="0">
                <a:solidFill>
                  <a:srgbClr val="FF0000"/>
                </a:solidFill>
              </a:rPr>
              <a:t> 생성</a:t>
            </a:r>
          </a:p>
        </p:txBody>
      </p:sp>
      <p:sp>
        <p:nvSpPr>
          <p:cNvPr id="14" name="TextBox 13">
            <a:extLst>
              <a:ext uri="{FF2B5EF4-FFF2-40B4-BE49-F238E27FC236}">
                <a16:creationId xmlns:a16="http://schemas.microsoft.com/office/drawing/2014/main" id="{A88F579B-0DEE-574D-9862-BBFC79531086}"/>
              </a:ext>
            </a:extLst>
          </p:cNvPr>
          <p:cNvSpPr txBox="1"/>
          <p:nvPr/>
        </p:nvSpPr>
        <p:spPr>
          <a:xfrm>
            <a:off x="4942456" y="2084709"/>
            <a:ext cx="6532178" cy="307777"/>
          </a:xfrm>
          <a:prstGeom prst="rect">
            <a:avLst/>
          </a:prstGeom>
          <a:noFill/>
        </p:spPr>
        <p:txBody>
          <a:bodyPr wrap="square">
            <a:spAutoFit/>
          </a:bodyPr>
          <a:lstStyle/>
          <a:p>
            <a:r>
              <a:rPr lang="en" altLang="ko-Kore-KR" sz="1400" dirty="0">
                <a:solidFill>
                  <a:srgbClr val="FF0000"/>
                </a:solidFill>
              </a:rPr>
              <a:t>random architecture</a:t>
            </a:r>
            <a:r>
              <a:rPr lang="ko-KR" altLang="en-US" sz="1400" dirty="0" err="1">
                <a:solidFill>
                  <a:srgbClr val="FF0000"/>
                </a:solidFill>
              </a:rPr>
              <a:t>를</a:t>
            </a:r>
            <a:r>
              <a:rPr lang="ko-KR" altLang="en-US" sz="1400" dirty="0">
                <a:solidFill>
                  <a:srgbClr val="FF0000"/>
                </a:solidFill>
              </a:rPr>
              <a:t> </a:t>
            </a:r>
            <a:r>
              <a:rPr lang="en" altLang="ko-Kore-KR" sz="1400" dirty="0">
                <a:solidFill>
                  <a:srgbClr val="FF0000"/>
                </a:solidFill>
              </a:rPr>
              <a:t>training</a:t>
            </a:r>
            <a:r>
              <a:rPr lang="ko-KR" altLang="en-US" sz="1400" dirty="0">
                <a:solidFill>
                  <a:srgbClr val="FF0000"/>
                </a:solidFill>
              </a:rPr>
              <a:t>하고 </a:t>
            </a:r>
            <a:r>
              <a:rPr lang="en" altLang="ko-Kore-KR" sz="1400" dirty="0" err="1">
                <a:solidFill>
                  <a:srgbClr val="FF0000"/>
                </a:solidFill>
              </a:rPr>
              <a:t>evalutation</a:t>
            </a:r>
            <a:r>
              <a:rPr lang="ko-KR" altLang="en-US" sz="1400" dirty="0">
                <a:solidFill>
                  <a:srgbClr val="FF0000"/>
                </a:solidFill>
              </a:rPr>
              <a:t>해서 </a:t>
            </a:r>
            <a:r>
              <a:rPr lang="en" altLang="ko-Kore-KR" sz="1400" dirty="0">
                <a:solidFill>
                  <a:srgbClr val="FF0000"/>
                </a:solidFill>
              </a:rPr>
              <a:t>accuracy</a:t>
            </a:r>
            <a:r>
              <a:rPr lang="ko-KR" altLang="en-US" sz="1400" dirty="0" err="1">
                <a:solidFill>
                  <a:srgbClr val="FF0000"/>
                </a:solidFill>
              </a:rPr>
              <a:t>를</a:t>
            </a:r>
            <a:r>
              <a:rPr lang="ko-KR" altLang="en-US" sz="1400" dirty="0">
                <a:solidFill>
                  <a:srgbClr val="FF0000"/>
                </a:solidFill>
              </a:rPr>
              <a:t> 추출</a:t>
            </a:r>
          </a:p>
        </p:txBody>
      </p:sp>
      <p:sp>
        <p:nvSpPr>
          <p:cNvPr id="17" name="TextBox 16">
            <a:extLst>
              <a:ext uri="{FF2B5EF4-FFF2-40B4-BE49-F238E27FC236}">
                <a16:creationId xmlns:a16="http://schemas.microsoft.com/office/drawing/2014/main" id="{B8444442-B81B-6543-99E7-7CB62E171AFB}"/>
              </a:ext>
            </a:extLst>
          </p:cNvPr>
          <p:cNvSpPr txBox="1"/>
          <p:nvPr/>
        </p:nvSpPr>
        <p:spPr>
          <a:xfrm>
            <a:off x="4949466" y="2321047"/>
            <a:ext cx="6532178" cy="307777"/>
          </a:xfrm>
          <a:prstGeom prst="rect">
            <a:avLst/>
          </a:prstGeom>
          <a:noFill/>
        </p:spPr>
        <p:txBody>
          <a:bodyPr wrap="square">
            <a:spAutoFit/>
          </a:bodyPr>
          <a:lstStyle/>
          <a:p>
            <a:r>
              <a:rPr lang="en" altLang="ko-Kore-KR" sz="1400" dirty="0">
                <a:solidFill>
                  <a:srgbClr val="FF0000"/>
                </a:solidFill>
              </a:rPr>
              <a:t>population queue</a:t>
            </a:r>
            <a:r>
              <a:rPr lang="ko-KR" altLang="en-US" sz="1400" dirty="0">
                <a:solidFill>
                  <a:srgbClr val="FF0000"/>
                </a:solidFill>
              </a:rPr>
              <a:t>의 오른쪽에 </a:t>
            </a:r>
            <a:r>
              <a:rPr lang="en" altLang="ko-Kore-KR" sz="1400" dirty="0">
                <a:solidFill>
                  <a:srgbClr val="FF0000"/>
                </a:solidFill>
              </a:rPr>
              <a:t>model</a:t>
            </a:r>
            <a:r>
              <a:rPr lang="ko-KR" altLang="en-US" sz="1400" dirty="0">
                <a:solidFill>
                  <a:srgbClr val="FF0000"/>
                </a:solidFill>
              </a:rPr>
              <a:t>을 추가</a:t>
            </a:r>
          </a:p>
        </p:txBody>
      </p:sp>
      <p:sp>
        <p:nvSpPr>
          <p:cNvPr id="18" name="TextBox 17">
            <a:extLst>
              <a:ext uri="{FF2B5EF4-FFF2-40B4-BE49-F238E27FC236}">
                <a16:creationId xmlns:a16="http://schemas.microsoft.com/office/drawing/2014/main" id="{7D9F3622-B3BE-1645-A607-5ABA10C8AB97}"/>
              </a:ext>
            </a:extLst>
          </p:cNvPr>
          <p:cNvSpPr txBox="1"/>
          <p:nvPr/>
        </p:nvSpPr>
        <p:spPr>
          <a:xfrm>
            <a:off x="4942456" y="2536025"/>
            <a:ext cx="6505902" cy="307777"/>
          </a:xfrm>
          <a:prstGeom prst="rect">
            <a:avLst/>
          </a:prstGeom>
          <a:noFill/>
        </p:spPr>
        <p:txBody>
          <a:bodyPr wrap="square">
            <a:spAutoFit/>
          </a:bodyPr>
          <a:lstStyle/>
          <a:p>
            <a:r>
              <a:rPr lang="en" altLang="ko-Kore-KR" sz="1400" dirty="0" err="1">
                <a:solidFill>
                  <a:srgbClr val="FF0000"/>
                </a:solidFill>
              </a:rPr>
              <a:t>histroy</a:t>
            </a:r>
            <a:r>
              <a:rPr lang="ko-KR" altLang="en-US" sz="1400" dirty="0">
                <a:solidFill>
                  <a:srgbClr val="FF0000"/>
                </a:solidFill>
              </a:rPr>
              <a:t>집합에 </a:t>
            </a:r>
            <a:r>
              <a:rPr lang="en" altLang="ko-Kore-KR" sz="1400" dirty="0">
                <a:solidFill>
                  <a:srgbClr val="FF0000"/>
                </a:solidFill>
              </a:rPr>
              <a:t>model</a:t>
            </a:r>
            <a:r>
              <a:rPr lang="ko-KR" altLang="en-US" sz="1400" dirty="0">
                <a:solidFill>
                  <a:srgbClr val="FF0000"/>
                </a:solidFill>
              </a:rPr>
              <a:t>을 추가 </a:t>
            </a:r>
            <a:endParaRPr lang="ko-Kore-KR" altLang="en-US" sz="1400" dirty="0"/>
          </a:p>
        </p:txBody>
      </p:sp>
      <p:sp>
        <p:nvSpPr>
          <p:cNvPr id="20" name="TextBox 19">
            <a:extLst>
              <a:ext uri="{FF2B5EF4-FFF2-40B4-BE49-F238E27FC236}">
                <a16:creationId xmlns:a16="http://schemas.microsoft.com/office/drawing/2014/main" id="{474B6829-3484-A843-ABDF-449D65130E66}"/>
              </a:ext>
            </a:extLst>
          </p:cNvPr>
          <p:cNvSpPr txBox="1"/>
          <p:nvPr/>
        </p:nvSpPr>
        <p:spPr>
          <a:xfrm>
            <a:off x="4942456" y="2890357"/>
            <a:ext cx="7249544" cy="523220"/>
          </a:xfrm>
          <a:prstGeom prst="rect">
            <a:avLst/>
          </a:prstGeom>
          <a:noFill/>
        </p:spPr>
        <p:txBody>
          <a:bodyPr wrap="square">
            <a:spAutoFit/>
          </a:bodyPr>
          <a:lstStyle/>
          <a:p>
            <a:r>
              <a:rPr lang="en" altLang="ko-Kore-KR" sz="1400" dirty="0">
                <a:solidFill>
                  <a:srgbClr val="FF0000"/>
                </a:solidFill>
              </a:rPr>
              <a:t>history</a:t>
            </a:r>
            <a:r>
              <a:rPr lang="ko-KR" altLang="en-US" sz="1400" dirty="0">
                <a:solidFill>
                  <a:srgbClr val="FF0000"/>
                </a:solidFill>
              </a:rPr>
              <a:t>안에 </a:t>
            </a:r>
            <a:r>
              <a:rPr lang="en" altLang="ko-Kore-KR" sz="1400" dirty="0">
                <a:solidFill>
                  <a:srgbClr val="FF0000"/>
                </a:solidFill>
              </a:rPr>
              <a:t>arch </a:t>
            </a:r>
            <a:r>
              <a:rPr lang="ko-KR" altLang="en-US" sz="1400" dirty="0">
                <a:solidFill>
                  <a:srgbClr val="FF0000"/>
                </a:solidFill>
              </a:rPr>
              <a:t>수가 </a:t>
            </a:r>
            <a:r>
              <a:rPr lang="en" altLang="ko-Kore-KR" sz="1400" dirty="0">
                <a:solidFill>
                  <a:srgbClr val="FF0000"/>
                </a:solidFill>
              </a:rPr>
              <a:t>C</a:t>
            </a:r>
            <a:r>
              <a:rPr lang="ko-KR" altLang="en-US" sz="1400" dirty="0">
                <a:solidFill>
                  <a:srgbClr val="FF0000"/>
                </a:solidFill>
              </a:rPr>
              <a:t>보다 작을 동안</a:t>
            </a:r>
            <a:r>
              <a:rPr lang="en-US" altLang="ko-KR" sz="1400" dirty="0">
                <a:solidFill>
                  <a:srgbClr val="FF0000"/>
                </a:solidFill>
              </a:rPr>
              <a:t>( </a:t>
            </a:r>
            <a:r>
              <a:rPr lang="en" altLang="ko-Kore-KR" sz="1400" dirty="0">
                <a:solidFill>
                  <a:srgbClr val="FF0000"/>
                </a:solidFill>
              </a:rPr>
              <a:t>C: num of cycles : </a:t>
            </a:r>
            <a:r>
              <a:rPr lang="ko-KR" altLang="en-US" sz="1400" dirty="0">
                <a:solidFill>
                  <a:srgbClr val="FF0000"/>
                </a:solidFill>
              </a:rPr>
              <a:t>전체 몇개의 </a:t>
            </a:r>
            <a:r>
              <a:rPr lang="en" altLang="ko-Kore-KR" sz="1400" dirty="0">
                <a:solidFill>
                  <a:srgbClr val="FF0000"/>
                </a:solidFill>
              </a:rPr>
              <a:t>arch</a:t>
            </a:r>
            <a:r>
              <a:rPr lang="ko-KR" altLang="en-US" sz="1400" dirty="0" err="1">
                <a:solidFill>
                  <a:srgbClr val="FF0000"/>
                </a:solidFill>
              </a:rPr>
              <a:t>를</a:t>
            </a:r>
            <a:r>
              <a:rPr lang="ko-KR" altLang="en-US" sz="1400" dirty="0">
                <a:solidFill>
                  <a:srgbClr val="FF0000"/>
                </a:solidFill>
              </a:rPr>
              <a:t> </a:t>
            </a:r>
            <a:r>
              <a:rPr lang="en" altLang="ko-Kore-KR" sz="1400" dirty="0">
                <a:solidFill>
                  <a:srgbClr val="FF0000"/>
                </a:solidFill>
              </a:rPr>
              <a:t>search</a:t>
            </a:r>
            <a:r>
              <a:rPr lang="ko-KR" altLang="en-US" sz="1400" dirty="0">
                <a:solidFill>
                  <a:srgbClr val="FF0000"/>
                </a:solidFill>
              </a:rPr>
              <a:t>할지 </a:t>
            </a:r>
            <a:r>
              <a:rPr lang="en-US" altLang="ko-KR" sz="1400" dirty="0">
                <a:solidFill>
                  <a:srgbClr val="FF0000"/>
                </a:solidFill>
              </a:rPr>
              <a:t>, 1 </a:t>
            </a:r>
            <a:r>
              <a:rPr lang="en" altLang="ko-Kore-KR" sz="1400" dirty="0">
                <a:solidFill>
                  <a:srgbClr val="FF0000"/>
                </a:solidFill>
              </a:rPr>
              <a:t>cycle</a:t>
            </a:r>
            <a:r>
              <a:rPr lang="ko-KR" altLang="en-US" sz="1400" dirty="0">
                <a:solidFill>
                  <a:srgbClr val="FF0000"/>
                </a:solidFill>
              </a:rPr>
              <a:t>마다 </a:t>
            </a:r>
            <a:r>
              <a:rPr lang="en-US" altLang="ko-KR" sz="1400" dirty="0">
                <a:solidFill>
                  <a:srgbClr val="FF0000"/>
                </a:solidFill>
              </a:rPr>
              <a:t>1</a:t>
            </a:r>
            <a:r>
              <a:rPr lang="en" altLang="ko-Kore-KR" sz="1400" dirty="0">
                <a:solidFill>
                  <a:srgbClr val="FF0000"/>
                </a:solidFill>
              </a:rPr>
              <a:t>arch</a:t>
            </a:r>
            <a:r>
              <a:rPr lang="ko-KR" altLang="en-US" sz="1400" dirty="0">
                <a:solidFill>
                  <a:srgbClr val="FF0000"/>
                </a:solidFill>
              </a:rPr>
              <a:t>가 생성되고 </a:t>
            </a:r>
            <a:r>
              <a:rPr lang="en-US" altLang="ko-KR" sz="1400" dirty="0">
                <a:solidFill>
                  <a:srgbClr val="FF0000"/>
                </a:solidFill>
              </a:rPr>
              <a:t>1</a:t>
            </a:r>
            <a:r>
              <a:rPr lang="en" altLang="ko-Kore-KR" sz="1400" dirty="0">
                <a:solidFill>
                  <a:srgbClr val="FF0000"/>
                </a:solidFill>
              </a:rPr>
              <a:t>arch</a:t>
            </a:r>
            <a:r>
              <a:rPr lang="ko-KR" altLang="en-US" sz="1400" dirty="0">
                <a:solidFill>
                  <a:srgbClr val="FF0000"/>
                </a:solidFill>
              </a:rPr>
              <a:t>가 죽는다</a:t>
            </a:r>
            <a:r>
              <a:rPr lang="en-US" altLang="ko-KR" sz="1400" dirty="0">
                <a:solidFill>
                  <a:srgbClr val="FF0000"/>
                </a:solidFill>
              </a:rPr>
              <a:t>)</a:t>
            </a:r>
          </a:p>
        </p:txBody>
      </p:sp>
      <p:sp>
        <p:nvSpPr>
          <p:cNvPr id="22" name="TextBox 21">
            <a:extLst>
              <a:ext uri="{FF2B5EF4-FFF2-40B4-BE49-F238E27FC236}">
                <a16:creationId xmlns:a16="http://schemas.microsoft.com/office/drawing/2014/main" id="{C7BA63A4-61D7-EC4A-B7B1-3E6767414D76}"/>
              </a:ext>
            </a:extLst>
          </p:cNvPr>
          <p:cNvSpPr txBox="1"/>
          <p:nvPr/>
        </p:nvSpPr>
        <p:spPr>
          <a:xfrm>
            <a:off x="4949466" y="3389749"/>
            <a:ext cx="6290440" cy="830997"/>
          </a:xfrm>
          <a:prstGeom prst="rect">
            <a:avLst/>
          </a:prstGeom>
          <a:noFill/>
        </p:spPr>
        <p:txBody>
          <a:bodyPr wrap="square">
            <a:spAutoFit/>
          </a:bodyPr>
          <a:lstStyle/>
          <a:p>
            <a:r>
              <a:rPr lang="en" altLang="ko-Kore-KR" sz="1200" dirty="0">
                <a:solidFill>
                  <a:srgbClr val="FF0000"/>
                </a:solidFill>
              </a:rPr>
              <a:t>sample </a:t>
            </a:r>
            <a:r>
              <a:rPr lang="ko-KR" altLang="en-US" sz="1200" dirty="0">
                <a:solidFill>
                  <a:srgbClr val="FF0000"/>
                </a:solidFill>
              </a:rPr>
              <a:t>집합의 원소 수가 </a:t>
            </a:r>
            <a:r>
              <a:rPr lang="en" altLang="ko-Kore-KR" sz="1200" dirty="0">
                <a:solidFill>
                  <a:srgbClr val="FF0000"/>
                </a:solidFill>
              </a:rPr>
              <a:t>S</a:t>
            </a:r>
            <a:r>
              <a:rPr lang="ko-KR" altLang="en-US" sz="1200" dirty="0">
                <a:solidFill>
                  <a:srgbClr val="FF0000"/>
                </a:solidFill>
              </a:rPr>
              <a:t>보다 작을 동안 </a:t>
            </a:r>
            <a:r>
              <a:rPr lang="en-US" altLang="ko-KR" sz="1200" dirty="0">
                <a:solidFill>
                  <a:srgbClr val="FF0000"/>
                </a:solidFill>
              </a:rPr>
              <a:t>(</a:t>
            </a:r>
            <a:r>
              <a:rPr lang="en" altLang="ko-Kore-KR" sz="1200" dirty="0">
                <a:solidFill>
                  <a:srgbClr val="FF0000"/>
                </a:solidFill>
              </a:rPr>
              <a:t>S</a:t>
            </a:r>
            <a:r>
              <a:rPr lang="ko-KR" altLang="en-US" sz="1200" dirty="0">
                <a:solidFill>
                  <a:srgbClr val="FF0000"/>
                </a:solidFill>
              </a:rPr>
              <a:t>는 </a:t>
            </a:r>
            <a:r>
              <a:rPr lang="en" altLang="ko-Kore-KR" sz="1200" dirty="0">
                <a:solidFill>
                  <a:srgbClr val="FF0000"/>
                </a:solidFill>
              </a:rPr>
              <a:t>sample size : </a:t>
            </a:r>
            <a:r>
              <a:rPr lang="ko-KR" altLang="en-US" sz="1200" dirty="0">
                <a:solidFill>
                  <a:srgbClr val="FF0000"/>
                </a:solidFill>
              </a:rPr>
              <a:t>몇개의 </a:t>
            </a:r>
            <a:r>
              <a:rPr lang="en" altLang="ko-Kore-KR" sz="1200" dirty="0">
                <a:solidFill>
                  <a:srgbClr val="FF0000"/>
                </a:solidFill>
              </a:rPr>
              <a:t>arch</a:t>
            </a:r>
            <a:r>
              <a:rPr lang="ko-KR" altLang="en-US" sz="1200" dirty="0" err="1">
                <a:solidFill>
                  <a:srgbClr val="FF0000"/>
                </a:solidFill>
              </a:rPr>
              <a:t>를</a:t>
            </a:r>
            <a:r>
              <a:rPr lang="ko-KR" altLang="en-US" sz="1200" dirty="0">
                <a:solidFill>
                  <a:srgbClr val="FF0000"/>
                </a:solidFill>
              </a:rPr>
              <a:t> </a:t>
            </a:r>
            <a:r>
              <a:rPr lang="ko-KR" altLang="en-US" sz="1200" dirty="0" err="1">
                <a:solidFill>
                  <a:srgbClr val="FF0000"/>
                </a:solidFill>
              </a:rPr>
              <a:t>진화시킬것인가</a:t>
            </a:r>
            <a:r>
              <a:rPr lang="en-US" altLang="ko-KR" sz="1200" dirty="0">
                <a:solidFill>
                  <a:srgbClr val="FF0000"/>
                </a:solidFill>
              </a:rPr>
              <a:t>) </a:t>
            </a:r>
          </a:p>
          <a:p>
            <a:pPr lvl="1"/>
            <a:r>
              <a:rPr lang="en" altLang="ko-Kore-KR" sz="1200" dirty="0">
                <a:solidFill>
                  <a:srgbClr val="FF0000"/>
                </a:solidFill>
              </a:rPr>
              <a:t>candidate &lt;— population</a:t>
            </a:r>
            <a:r>
              <a:rPr lang="ko-KR" altLang="en-US" sz="1200" dirty="0">
                <a:solidFill>
                  <a:srgbClr val="FF0000"/>
                </a:solidFill>
              </a:rPr>
              <a:t>에서 </a:t>
            </a:r>
            <a:r>
              <a:rPr lang="en" altLang="ko-Kore-KR" sz="1200" dirty="0">
                <a:solidFill>
                  <a:srgbClr val="FF0000"/>
                </a:solidFill>
              </a:rPr>
              <a:t>random</a:t>
            </a:r>
            <a:r>
              <a:rPr lang="ko-KR" altLang="en-US" sz="1200" dirty="0">
                <a:solidFill>
                  <a:srgbClr val="FF0000"/>
                </a:solidFill>
              </a:rPr>
              <a:t>하게 </a:t>
            </a:r>
            <a:r>
              <a:rPr lang="en" altLang="ko-Kore-KR" sz="1200" dirty="0">
                <a:solidFill>
                  <a:srgbClr val="FF0000"/>
                </a:solidFill>
              </a:rPr>
              <a:t>arch </a:t>
            </a:r>
            <a:r>
              <a:rPr lang="ko-KR" altLang="en-US" sz="1200" dirty="0">
                <a:solidFill>
                  <a:srgbClr val="FF0000"/>
                </a:solidFill>
              </a:rPr>
              <a:t>추출</a:t>
            </a:r>
          </a:p>
          <a:p>
            <a:pPr lvl="1"/>
            <a:r>
              <a:rPr lang="en" altLang="ko-Kore-KR" sz="1200" dirty="0">
                <a:solidFill>
                  <a:srgbClr val="FF0000"/>
                </a:solidFill>
              </a:rPr>
              <a:t>candidate</a:t>
            </a:r>
            <a:r>
              <a:rPr lang="ko-KR" altLang="en-US" sz="1200" dirty="0" err="1">
                <a:solidFill>
                  <a:srgbClr val="FF0000"/>
                </a:solidFill>
              </a:rPr>
              <a:t>를</a:t>
            </a:r>
            <a:r>
              <a:rPr lang="ko-KR" altLang="en-US" sz="1200" dirty="0">
                <a:solidFill>
                  <a:srgbClr val="FF0000"/>
                </a:solidFill>
              </a:rPr>
              <a:t> </a:t>
            </a:r>
            <a:r>
              <a:rPr lang="en" altLang="ko-Kore-KR" sz="1200" dirty="0">
                <a:solidFill>
                  <a:srgbClr val="FF0000"/>
                </a:solidFill>
              </a:rPr>
              <a:t>sample</a:t>
            </a:r>
            <a:r>
              <a:rPr lang="ko-KR" altLang="en-US" sz="1200" dirty="0">
                <a:solidFill>
                  <a:srgbClr val="FF0000"/>
                </a:solidFill>
              </a:rPr>
              <a:t>로 추가 </a:t>
            </a:r>
            <a:r>
              <a:rPr lang="en-US" altLang="ko-KR" sz="1200" dirty="0">
                <a:solidFill>
                  <a:srgbClr val="FF0000"/>
                </a:solidFill>
              </a:rPr>
              <a:t>————— </a:t>
            </a:r>
            <a:r>
              <a:rPr lang="ko-KR" altLang="en-US" sz="1200" dirty="0">
                <a:solidFill>
                  <a:srgbClr val="FF0000"/>
                </a:solidFill>
              </a:rPr>
              <a:t>이 과정은 </a:t>
            </a:r>
            <a:r>
              <a:rPr lang="en" altLang="ko-Kore-KR" sz="1200" dirty="0">
                <a:solidFill>
                  <a:srgbClr val="FF0000"/>
                </a:solidFill>
              </a:rPr>
              <a:t>sample size</a:t>
            </a:r>
            <a:r>
              <a:rPr lang="ko-KR" altLang="en-US" sz="1200" dirty="0">
                <a:solidFill>
                  <a:srgbClr val="FF0000"/>
                </a:solidFill>
              </a:rPr>
              <a:t>만큼 </a:t>
            </a:r>
            <a:r>
              <a:rPr lang="en" altLang="ko-Kore-KR" sz="1200" dirty="0">
                <a:solidFill>
                  <a:srgbClr val="FF0000"/>
                </a:solidFill>
              </a:rPr>
              <a:t>population</a:t>
            </a:r>
            <a:r>
              <a:rPr lang="ko-KR" altLang="en-US" sz="1200" dirty="0">
                <a:solidFill>
                  <a:srgbClr val="FF0000"/>
                </a:solidFill>
              </a:rPr>
              <a:t>에서 추출하는 과정</a:t>
            </a:r>
          </a:p>
        </p:txBody>
      </p:sp>
      <p:sp>
        <p:nvSpPr>
          <p:cNvPr id="24" name="TextBox 23">
            <a:extLst>
              <a:ext uri="{FF2B5EF4-FFF2-40B4-BE49-F238E27FC236}">
                <a16:creationId xmlns:a16="http://schemas.microsoft.com/office/drawing/2014/main" id="{F7501D05-0312-4446-A5A0-EE21141BB54A}"/>
              </a:ext>
            </a:extLst>
          </p:cNvPr>
          <p:cNvSpPr txBox="1"/>
          <p:nvPr/>
        </p:nvSpPr>
        <p:spPr>
          <a:xfrm>
            <a:off x="4949466" y="4320285"/>
            <a:ext cx="6290440" cy="1169551"/>
          </a:xfrm>
          <a:prstGeom prst="rect">
            <a:avLst/>
          </a:prstGeom>
          <a:noFill/>
        </p:spPr>
        <p:txBody>
          <a:bodyPr wrap="square">
            <a:spAutoFit/>
          </a:bodyPr>
          <a:lstStyle/>
          <a:p>
            <a:r>
              <a:rPr lang="en" altLang="ko-Kore-KR" sz="1400" dirty="0">
                <a:solidFill>
                  <a:srgbClr val="FF0000"/>
                </a:solidFill>
              </a:rPr>
              <a:t>sample</a:t>
            </a:r>
            <a:r>
              <a:rPr lang="ko-KR" altLang="en-US" sz="1400" dirty="0">
                <a:solidFill>
                  <a:srgbClr val="FF0000"/>
                </a:solidFill>
              </a:rPr>
              <a:t>에서 가장 높은 </a:t>
            </a:r>
            <a:r>
              <a:rPr lang="en" altLang="ko-Kore-KR" sz="1400" dirty="0">
                <a:solidFill>
                  <a:srgbClr val="FF0000"/>
                </a:solidFill>
              </a:rPr>
              <a:t>acc</a:t>
            </a:r>
            <a:r>
              <a:rPr lang="ko-KR" altLang="en-US" sz="1400" dirty="0" err="1">
                <a:solidFill>
                  <a:srgbClr val="FF0000"/>
                </a:solidFill>
              </a:rPr>
              <a:t>를</a:t>
            </a:r>
            <a:r>
              <a:rPr lang="ko-KR" altLang="en-US" sz="1400" dirty="0">
                <a:solidFill>
                  <a:srgbClr val="FF0000"/>
                </a:solidFill>
              </a:rPr>
              <a:t> 가지는 </a:t>
            </a:r>
            <a:r>
              <a:rPr lang="en" altLang="ko-Kore-KR" sz="1400" dirty="0">
                <a:solidFill>
                  <a:srgbClr val="FF0000"/>
                </a:solidFill>
              </a:rPr>
              <a:t>model</a:t>
            </a:r>
            <a:r>
              <a:rPr lang="ko-KR" altLang="en-US" sz="1400" dirty="0">
                <a:solidFill>
                  <a:srgbClr val="FF0000"/>
                </a:solidFill>
              </a:rPr>
              <a:t>을 </a:t>
            </a:r>
            <a:r>
              <a:rPr lang="en" altLang="ko-Kore-KR" sz="1400" dirty="0">
                <a:solidFill>
                  <a:srgbClr val="FF0000"/>
                </a:solidFill>
              </a:rPr>
              <a:t>parent arch</a:t>
            </a:r>
            <a:r>
              <a:rPr lang="ko-KR" altLang="en-US" sz="1400" dirty="0">
                <a:solidFill>
                  <a:srgbClr val="FF0000"/>
                </a:solidFill>
              </a:rPr>
              <a:t>로 설정</a:t>
            </a:r>
          </a:p>
          <a:p>
            <a:r>
              <a:rPr lang="en" altLang="ko-Kore-KR" sz="1400" dirty="0">
                <a:solidFill>
                  <a:srgbClr val="FF0000"/>
                </a:solidFill>
              </a:rPr>
              <a:t>parent arch</a:t>
            </a:r>
            <a:r>
              <a:rPr lang="ko-KR" altLang="en-US" sz="1400" dirty="0">
                <a:solidFill>
                  <a:srgbClr val="FF0000"/>
                </a:solidFill>
              </a:rPr>
              <a:t>에다가 </a:t>
            </a:r>
            <a:r>
              <a:rPr lang="en" altLang="ko-Kore-KR" sz="1400" dirty="0">
                <a:solidFill>
                  <a:srgbClr val="FF0000"/>
                </a:solidFill>
              </a:rPr>
              <a:t>mutation</a:t>
            </a:r>
            <a:r>
              <a:rPr lang="ko-KR" altLang="en-US" sz="1400" dirty="0">
                <a:solidFill>
                  <a:srgbClr val="FF0000"/>
                </a:solidFill>
              </a:rPr>
              <a:t>을 적용하여 </a:t>
            </a:r>
            <a:r>
              <a:rPr lang="en" altLang="ko-Kore-KR" sz="1400" dirty="0">
                <a:solidFill>
                  <a:srgbClr val="FF0000"/>
                </a:solidFill>
              </a:rPr>
              <a:t>child </a:t>
            </a:r>
            <a:r>
              <a:rPr lang="en" altLang="ko-Kore-KR" sz="1400" dirty="0" err="1">
                <a:solidFill>
                  <a:srgbClr val="FF0000"/>
                </a:solidFill>
              </a:rPr>
              <a:t>arhcitecture</a:t>
            </a:r>
            <a:r>
              <a:rPr lang="ko-KR" altLang="en-US" sz="1400" dirty="0" err="1">
                <a:solidFill>
                  <a:srgbClr val="FF0000"/>
                </a:solidFill>
              </a:rPr>
              <a:t>를</a:t>
            </a:r>
            <a:r>
              <a:rPr lang="ko-KR" altLang="en-US" sz="1400" dirty="0">
                <a:solidFill>
                  <a:srgbClr val="FF0000"/>
                </a:solidFill>
              </a:rPr>
              <a:t> 생성</a:t>
            </a:r>
          </a:p>
          <a:p>
            <a:r>
              <a:rPr lang="en" altLang="ko-Kore-KR" sz="1400" dirty="0">
                <a:solidFill>
                  <a:srgbClr val="FF0000"/>
                </a:solidFill>
              </a:rPr>
              <a:t>child architecture</a:t>
            </a:r>
            <a:r>
              <a:rPr lang="ko-KR" altLang="en-US" sz="1400" dirty="0" err="1">
                <a:solidFill>
                  <a:srgbClr val="FF0000"/>
                </a:solidFill>
              </a:rPr>
              <a:t>를</a:t>
            </a:r>
            <a:r>
              <a:rPr lang="ko-KR" altLang="en-US" sz="1400" dirty="0">
                <a:solidFill>
                  <a:srgbClr val="FF0000"/>
                </a:solidFill>
              </a:rPr>
              <a:t> </a:t>
            </a:r>
            <a:r>
              <a:rPr lang="en" altLang="ko-Kore-KR" sz="1400" dirty="0">
                <a:solidFill>
                  <a:srgbClr val="FF0000"/>
                </a:solidFill>
              </a:rPr>
              <a:t>training and </a:t>
            </a:r>
            <a:r>
              <a:rPr lang="en" altLang="ko-Kore-KR" sz="1400" dirty="0" err="1">
                <a:solidFill>
                  <a:srgbClr val="FF0000"/>
                </a:solidFill>
              </a:rPr>
              <a:t>evalutation</a:t>
            </a:r>
            <a:r>
              <a:rPr lang="ko-KR" altLang="en-US" sz="1400" dirty="0">
                <a:solidFill>
                  <a:srgbClr val="FF0000"/>
                </a:solidFill>
              </a:rPr>
              <a:t>해서 </a:t>
            </a:r>
            <a:r>
              <a:rPr lang="en" altLang="ko-Kore-KR" sz="1400" dirty="0">
                <a:solidFill>
                  <a:srgbClr val="FF0000"/>
                </a:solidFill>
              </a:rPr>
              <a:t>acc </a:t>
            </a:r>
            <a:r>
              <a:rPr lang="ko-KR" altLang="en-US" sz="1400" dirty="0">
                <a:solidFill>
                  <a:srgbClr val="FF0000"/>
                </a:solidFill>
              </a:rPr>
              <a:t>추출</a:t>
            </a:r>
          </a:p>
          <a:p>
            <a:r>
              <a:rPr lang="en" altLang="ko-Kore-KR" sz="1400" dirty="0">
                <a:solidFill>
                  <a:srgbClr val="FF0000"/>
                </a:solidFill>
              </a:rPr>
              <a:t>child arch</a:t>
            </a:r>
            <a:r>
              <a:rPr lang="ko-KR" altLang="en-US" sz="1400" dirty="0" err="1">
                <a:solidFill>
                  <a:srgbClr val="FF0000"/>
                </a:solidFill>
              </a:rPr>
              <a:t>를</a:t>
            </a:r>
            <a:r>
              <a:rPr lang="ko-KR" altLang="en-US" sz="1400" dirty="0">
                <a:solidFill>
                  <a:srgbClr val="FF0000"/>
                </a:solidFill>
              </a:rPr>
              <a:t> </a:t>
            </a:r>
            <a:r>
              <a:rPr lang="en" altLang="ko-Kore-KR" sz="1400" dirty="0">
                <a:solidFill>
                  <a:srgbClr val="FF0000"/>
                </a:solidFill>
              </a:rPr>
              <a:t>population queue</a:t>
            </a:r>
            <a:r>
              <a:rPr lang="ko-KR" altLang="en-US" sz="1400" dirty="0">
                <a:solidFill>
                  <a:srgbClr val="FF0000"/>
                </a:solidFill>
              </a:rPr>
              <a:t>에 오른쪽에 추가</a:t>
            </a:r>
          </a:p>
          <a:p>
            <a:r>
              <a:rPr lang="en" altLang="ko-Kore-KR" sz="1400" dirty="0">
                <a:solidFill>
                  <a:srgbClr val="FF0000"/>
                </a:solidFill>
              </a:rPr>
              <a:t>child arch</a:t>
            </a:r>
            <a:r>
              <a:rPr lang="ko-KR" altLang="en-US" sz="1400" dirty="0" err="1">
                <a:solidFill>
                  <a:srgbClr val="FF0000"/>
                </a:solidFill>
              </a:rPr>
              <a:t>를</a:t>
            </a:r>
            <a:r>
              <a:rPr lang="ko-KR" altLang="en-US" sz="1400" dirty="0">
                <a:solidFill>
                  <a:srgbClr val="FF0000"/>
                </a:solidFill>
              </a:rPr>
              <a:t> </a:t>
            </a:r>
            <a:r>
              <a:rPr lang="en" altLang="ko-Kore-KR" sz="1400" dirty="0">
                <a:solidFill>
                  <a:srgbClr val="FF0000"/>
                </a:solidFill>
              </a:rPr>
              <a:t>history</a:t>
            </a:r>
            <a:r>
              <a:rPr lang="ko-KR" altLang="en-US" sz="1400" dirty="0">
                <a:solidFill>
                  <a:srgbClr val="FF0000"/>
                </a:solidFill>
              </a:rPr>
              <a:t>집합에 추가</a:t>
            </a:r>
            <a:endParaRPr lang="ko-Kore-KR" altLang="en-US" sz="1400" dirty="0"/>
          </a:p>
        </p:txBody>
      </p:sp>
      <p:sp>
        <p:nvSpPr>
          <p:cNvPr id="26" name="TextBox 25">
            <a:extLst>
              <a:ext uri="{FF2B5EF4-FFF2-40B4-BE49-F238E27FC236}">
                <a16:creationId xmlns:a16="http://schemas.microsoft.com/office/drawing/2014/main" id="{513C854F-00B9-F744-9E10-7C2AC8920911}"/>
              </a:ext>
            </a:extLst>
          </p:cNvPr>
          <p:cNvSpPr txBox="1"/>
          <p:nvPr/>
        </p:nvSpPr>
        <p:spPr>
          <a:xfrm>
            <a:off x="4949466" y="5366493"/>
            <a:ext cx="6290440" cy="307777"/>
          </a:xfrm>
          <a:prstGeom prst="rect">
            <a:avLst/>
          </a:prstGeom>
          <a:noFill/>
        </p:spPr>
        <p:txBody>
          <a:bodyPr wrap="square">
            <a:spAutoFit/>
          </a:bodyPr>
          <a:lstStyle/>
          <a:p>
            <a:r>
              <a:rPr lang="en" altLang="ko-Kore-KR" sz="1400" dirty="0">
                <a:solidFill>
                  <a:srgbClr val="FF0000"/>
                </a:solidFill>
              </a:rPr>
              <a:t>population queue</a:t>
            </a:r>
            <a:r>
              <a:rPr lang="ko-KR" altLang="en-US" sz="1400" dirty="0">
                <a:solidFill>
                  <a:srgbClr val="FF0000"/>
                </a:solidFill>
              </a:rPr>
              <a:t>의 가장 왼쪽 </a:t>
            </a:r>
            <a:r>
              <a:rPr lang="en" altLang="ko-Kore-KR" sz="1400" dirty="0">
                <a:solidFill>
                  <a:srgbClr val="FF0000"/>
                </a:solidFill>
              </a:rPr>
              <a:t>Model</a:t>
            </a:r>
            <a:r>
              <a:rPr lang="ko-KR" altLang="en-US" sz="1400" dirty="0" err="1">
                <a:solidFill>
                  <a:srgbClr val="FF0000"/>
                </a:solidFill>
              </a:rPr>
              <a:t>를</a:t>
            </a:r>
            <a:r>
              <a:rPr lang="ko-KR" altLang="en-US" sz="1400" dirty="0">
                <a:solidFill>
                  <a:srgbClr val="FF0000"/>
                </a:solidFill>
              </a:rPr>
              <a:t> 제거 </a:t>
            </a:r>
            <a:r>
              <a:rPr lang="en-US" altLang="ko-KR" sz="1400" dirty="0">
                <a:solidFill>
                  <a:srgbClr val="FF0000"/>
                </a:solidFill>
              </a:rPr>
              <a:t>(</a:t>
            </a:r>
            <a:r>
              <a:rPr lang="ko-KR" altLang="en-US" sz="1400" dirty="0">
                <a:solidFill>
                  <a:srgbClr val="FF0000"/>
                </a:solidFill>
              </a:rPr>
              <a:t>가장 오래된 모델 </a:t>
            </a:r>
            <a:r>
              <a:rPr lang="en" altLang="ko-Kore-KR" sz="1400" dirty="0">
                <a:solidFill>
                  <a:srgbClr val="FF0000"/>
                </a:solidFill>
              </a:rPr>
              <a:t>killing)</a:t>
            </a:r>
            <a:endParaRPr lang="ko-Kore-KR" altLang="en-US" sz="1400" dirty="0"/>
          </a:p>
        </p:txBody>
      </p:sp>
      <p:sp>
        <p:nvSpPr>
          <p:cNvPr id="28" name="TextBox 27">
            <a:extLst>
              <a:ext uri="{FF2B5EF4-FFF2-40B4-BE49-F238E27FC236}">
                <a16:creationId xmlns:a16="http://schemas.microsoft.com/office/drawing/2014/main" id="{FA560EC9-2991-824E-8121-10E0375A013B}"/>
              </a:ext>
            </a:extLst>
          </p:cNvPr>
          <p:cNvSpPr txBox="1"/>
          <p:nvPr/>
        </p:nvSpPr>
        <p:spPr>
          <a:xfrm>
            <a:off x="5073835" y="6853571"/>
            <a:ext cx="6269420" cy="1169551"/>
          </a:xfrm>
          <a:prstGeom prst="rect">
            <a:avLst/>
          </a:prstGeom>
          <a:noFill/>
        </p:spPr>
        <p:txBody>
          <a:bodyPr wrap="square">
            <a:spAutoFit/>
          </a:bodyPr>
          <a:lstStyle/>
          <a:p>
            <a:r>
              <a:rPr lang="en" altLang="ko-Kore-KR" sz="1000" dirty="0">
                <a:solidFill>
                  <a:srgbClr val="FF0000"/>
                </a:solidFill>
              </a:rPr>
              <a:t>mutation</a:t>
            </a:r>
            <a:r>
              <a:rPr lang="ko-KR" altLang="en-US" sz="1000" dirty="0">
                <a:solidFill>
                  <a:srgbClr val="FF0000"/>
                </a:solidFill>
              </a:rPr>
              <a:t>에 대해서</a:t>
            </a:r>
          </a:p>
          <a:p>
            <a:r>
              <a:rPr lang="ko-KR" altLang="en-US" sz="1000" dirty="0">
                <a:solidFill>
                  <a:srgbClr val="FF0000"/>
                </a:solidFill>
              </a:rPr>
              <a:t>각 </a:t>
            </a:r>
            <a:r>
              <a:rPr lang="en" altLang="ko-Kore-KR" sz="1000" dirty="0">
                <a:solidFill>
                  <a:srgbClr val="FF0000"/>
                </a:solidFill>
              </a:rPr>
              <a:t>cycle</a:t>
            </a:r>
            <a:r>
              <a:rPr lang="ko-KR" altLang="en-US" sz="1000" dirty="0">
                <a:solidFill>
                  <a:srgbClr val="FF0000"/>
                </a:solidFill>
              </a:rPr>
              <a:t>에서 </a:t>
            </a:r>
            <a:r>
              <a:rPr lang="en" altLang="ko-Kore-KR" sz="1000" dirty="0">
                <a:solidFill>
                  <a:srgbClr val="FF0000"/>
                </a:solidFill>
              </a:rPr>
              <a:t>S</a:t>
            </a:r>
            <a:r>
              <a:rPr lang="ko-KR" altLang="en-US" sz="1000" dirty="0">
                <a:solidFill>
                  <a:srgbClr val="FF0000"/>
                </a:solidFill>
              </a:rPr>
              <a:t>개의 </a:t>
            </a:r>
            <a:r>
              <a:rPr lang="en" altLang="ko-Kore-KR" sz="1000" dirty="0">
                <a:solidFill>
                  <a:srgbClr val="FF0000"/>
                </a:solidFill>
              </a:rPr>
              <a:t>random</a:t>
            </a:r>
            <a:r>
              <a:rPr lang="ko-KR" altLang="en-US" sz="1000" dirty="0">
                <a:solidFill>
                  <a:srgbClr val="FF0000"/>
                </a:solidFill>
              </a:rPr>
              <a:t>한 </a:t>
            </a:r>
            <a:r>
              <a:rPr lang="en" altLang="ko-Kore-KR" sz="1000" dirty="0">
                <a:solidFill>
                  <a:srgbClr val="FF0000"/>
                </a:solidFill>
              </a:rPr>
              <a:t>model(from population)</a:t>
            </a:r>
            <a:r>
              <a:rPr lang="ko-KR" altLang="en-US" sz="1000" dirty="0">
                <a:solidFill>
                  <a:srgbClr val="FF0000"/>
                </a:solidFill>
              </a:rPr>
              <a:t>을 </a:t>
            </a:r>
            <a:r>
              <a:rPr lang="en" altLang="ko-Kore-KR" sz="1000" dirty="0">
                <a:solidFill>
                  <a:srgbClr val="FF0000"/>
                </a:solidFill>
              </a:rPr>
              <a:t>sampling</a:t>
            </a:r>
            <a:r>
              <a:rPr lang="ko-KR" altLang="en-US" sz="1000" dirty="0">
                <a:solidFill>
                  <a:srgbClr val="FF0000"/>
                </a:solidFill>
              </a:rPr>
              <a:t>한다</a:t>
            </a:r>
            <a:r>
              <a:rPr lang="en-US" altLang="ko-KR" sz="1000" dirty="0">
                <a:solidFill>
                  <a:srgbClr val="FF0000"/>
                </a:solidFill>
              </a:rPr>
              <a:t>(</a:t>
            </a:r>
            <a:r>
              <a:rPr lang="ko-KR" altLang="en-US" sz="1000" dirty="0" err="1">
                <a:solidFill>
                  <a:srgbClr val="FF0000"/>
                </a:solidFill>
              </a:rPr>
              <a:t>복원추출</a:t>
            </a:r>
            <a:r>
              <a:rPr lang="en-US" altLang="ko-KR" sz="1000" dirty="0">
                <a:solidFill>
                  <a:srgbClr val="FF0000"/>
                </a:solidFill>
              </a:rPr>
              <a:t>) </a:t>
            </a:r>
            <a:r>
              <a:rPr lang="en" altLang="ko-Kore-KR" sz="1000" dirty="0">
                <a:solidFill>
                  <a:srgbClr val="FF0000"/>
                </a:solidFill>
              </a:rPr>
              <a:t>sample</a:t>
            </a:r>
            <a:r>
              <a:rPr lang="ko-KR" altLang="en-US" sz="1000" dirty="0">
                <a:solidFill>
                  <a:srgbClr val="FF0000"/>
                </a:solidFill>
              </a:rPr>
              <a:t>에서 가장 높은 </a:t>
            </a:r>
            <a:r>
              <a:rPr lang="en" altLang="ko-Kore-KR" sz="1000" dirty="0" err="1">
                <a:solidFill>
                  <a:srgbClr val="FF0000"/>
                </a:solidFill>
              </a:rPr>
              <a:t>validaton</a:t>
            </a:r>
            <a:r>
              <a:rPr lang="en" altLang="ko-Kore-KR" sz="1000" dirty="0">
                <a:solidFill>
                  <a:srgbClr val="FF0000"/>
                </a:solidFill>
              </a:rPr>
              <a:t> fitness</a:t>
            </a:r>
            <a:r>
              <a:rPr lang="ko-KR" altLang="en-US" sz="1000" dirty="0" err="1">
                <a:solidFill>
                  <a:srgbClr val="FF0000"/>
                </a:solidFill>
              </a:rPr>
              <a:t>를</a:t>
            </a:r>
            <a:r>
              <a:rPr lang="ko-KR" altLang="en-US" sz="1000" dirty="0">
                <a:solidFill>
                  <a:srgbClr val="FF0000"/>
                </a:solidFill>
              </a:rPr>
              <a:t> 가지는 </a:t>
            </a:r>
            <a:r>
              <a:rPr lang="en" altLang="ko-Kore-KR" sz="1000" dirty="0">
                <a:solidFill>
                  <a:srgbClr val="FF0000"/>
                </a:solidFill>
              </a:rPr>
              <a:t>model</a:t>
            </a:r>
            <a:r>
              <a:rPr lang="ko-KR" altLang="en-US" sz="1000" dirty="0">
                <a:solidFill>
                  <a:srgbClr val="FF0000"/>
                </a:solidFill>
              </a:rPr>
              <a:t>은 </a:t>
            </a:r>
            <a:r>
              <a:rPr lang="en" altLang="ko-Kore-KR" sz="1000" dirty="0">
                <a:solidFill>
                  <a:srgbClr val="FF0000"/>
                </a:solidFill>
              </a:rPr>
              <a:t>parent</a:t>
            </a:r>
            <a:r>
              <a:rPr lang="ko-KR" altLang="en-US" sz="1000" dirty="0">
                <a:solidFill>
                  <a:srgbClr val="FF0000"/>
                </a:solidFill>
              </a:rPr>
              <a:t>로 선정되고</a:t>
            </a:r>
            <a:r>
              <a:rPr lang="en-US" altLang="ko-KR" sz="1000" dirty="0">
                <a:solidFill>
                  <a:srgbClr val="FF0000"/>
                </a:solidFill>
              </a:rPr>
              <a:t>, </a:t>
            </a:r>
            <a:r>
              <a:rPr lang="en" altLang="ko-Kore-KR" sz="1000" dirty="0">
                <a:solidFill>
                  <a:srgbClr val="FF0000"/>
                </a:solidFill>
              </a:rPr>
              <a:t>child</a:t>
            </a:r>
            <a:r>
              <a:rPr lang="ko-KR" altLang="en-US" sz="1000" dirty="0">
                <a:solidFill>
                  <a:srgbClr val="FF0000"/>
                </a:solidFill>
              </a:rPr>
              <a:t>는 </a:t>
            </a:r>
            <a:r>
              <a:rPr lang="en" altLang="ko-Kore-KR" sz="1000" dirty="0">
                <a:solidFill>
                  <a:srgbClr val="FF0000"/>
                </a:solidFill>
              </a:rPr>
              <a:t>parent model</a:t>
            </a:r>
            <a:r>
              <a:rPr lang="ko-KR" altLang="en-US" sz="1000" dirty="0">
                <a:solidFill>
                  <a:srgbClr val="FF0000"/>
                </a:solidFill>
              </a:rPr>
              <a:t>에 </a:t>
            </a:r>
            <a:r>
              <a:rPr lang="en" altLang="ko-Kore-KR" sz="1000" dirty="0">
                <a:solidFill>
                  <a:srgbClr val="FF0000"/>
                </a:solidFill>
              </a:rPr>
              <a:t>mutation</a:t>
            </a:r>
            <a:r>
              <a:rPr lang="ko-KR" altLang="en-US" sz="1000" dirty="0">
                <a:solidFill>
                  <a:srgbClr val="FF0000"/>
                </a:solidFill>
              </a:rPr>
              <a:t>을 적용하여 생성 </a:t>
            </a:r>
            <a:r>
              <a:rPr lang="en" altLang="ko-Kore-KR" sz="1000" dirty="0">
                <a:solidFill>
                  <a:srgbClr val="FF0000"/>
                </a:solidFill>
              </a:rPr>
              <a:t>child</a:t>
            </a:r>
            <a:r>
              <a:rPr lang="ko-KR" altLang="en-US" sz="1000" dirty="0">
                <a:solidFill>
                  <a:srgbClr val="FF0000"/>
                </a:solidFill>
              </a:rPr>
              <a:t>가 생성되고 </a:t>
            </a:r>
            <a:r>
              <a:rPr lang="en" altLang="ko-Kore-KR" sz="1000" dirty="0">
                <a:solidFill>
                  <a:srgbClr val="FF0000"/>
                </a:solidFill>
              </a:rPr>
              <a:t>training and evaluation</a:t>
            </a:r>
            <a:r>
              <a:rPr lang="ko-KR" altLang="en-US" sz="1000" dirty="0">
                <a:solidFill>
                  <a:srgbClr val="FF0000"/>
                </a:solidFill>
              </a:rPr>
              <a:t>을 한 다음에 기존 </a:t>
            </a:r>
            <a:r>
              <a:rPr lang="en" altLang="ko-Kore-KR" sz="1000" dirty="0">
                <a:solidFill>
                  <a:srgbClr val="FF0000"/>
                </a:solidFill>
              </a:rPr>
              <a:t>tournament selection </a:t>
            </a:r>
            <a:r>
              <a:rPr lang="ko-KR" altLang="en-US" sz="1000" dirty="0">
                <a:solidFill>
                  <a:srgbClr val="FF0000"/>
                </a:solidFill>
              </a:rPr>
              <a:t>방식은 추가적인 </a:t>
            </a:r>
            <a:r>
              <a:rPr lang="en" altLang="ko-Kore-KR" sz="1000" dirty="0">
                <a:solidFill>
                  <a:srgbClr val="FF0000"/>
                </a:solidFill>
              </a:rPr>
              <a:t>killing </a:t>
            </a:r>
            <a:r>
              <a:rPr lang="ko-KR" altLang="en-US" sz="1000" dirty="0">
                <a:solidFill>
                  <a:srgbClr val="FF0000"/>
                </a:solidFill>
              </a:rPr>
              <a:t>과정이 있어야하지만</a:t>
            </a:r>
            <a:r>
              <a:rPr lang="en-US" altLang="ko-KR" sz="1000" dirty="0">
                <a:solidFill>
                  <a:srgbClr val="FF0000"/>
                </a:solidFill>
              </a:rPr>
              <a:t>, </a:t>
            </a:r>
            <a:r>
              <a:rPr lang="en" altLang="ko-Kore-KR" sz="1000" dirty="0">
                <a:solidFill>
                  <a:srgbClr val="FF0000"/>
                </a:solidFill>
              </a:rPr>
              <a:t>aging </a:t>
            </a:r>
            <a:r>
              <a:rPr lang="ko-KR" altLang="en-US" sz="1000" dirty="0">
                <a:solidFill>
                  <a:srgbClr val="FF0000"/>
                </a:solidFill>
              </a:rPr>
              <a:t>방식에서는 가장 오래된 </a:t>
            </a:r>
            <a:r>
              <a:rPr lang="en" altLang="ko-Kore-KR" sz="1000" dirty="0">
                <a:solidFill>
                  <a:srgbClr val="FF0000"/>
                </a:solidFill>
              </a:rPr>
              <a:t>model</a:t>
            </a:r>
            <a:r>
              <a:rPr lang="ko-KR" altLang="en-US" sz="1000" dirty="0">
                <a:solidFill>
                  <a:srgbClr val="FF0000"/>
                </a:solidFill>
              </a:rPr>
              <a:t>을 제거하는 방식이다</a:t>
            </a:r>
            <a:r>
              <a:rPr lang="en-US" altLang="ko-KR" sz="1000" dirty="0">
                <a:solidFill>
                  <a:srgbClr val="FF0000"/>
                </a:solidFill>
              </a:rPr>
              <a:t>. </a:t>
            </a:r>
            <a:r>
              <a:rPr lang="en" altLang="ko-Kore-KR" sz="1000" dirty="0">
                <a:solidFill>
                  <a:srgbClr val="FF0000"/>
                </a:solidFill>
              </a:rPr>
              <a:t>aging </a:t>
            </a:r>
            <a:r>
              <a:rPr lang="ko-KR" altLang="en-US" sz="1000" dirty="0">
                <a:solidFill>
                  <a:srgbClr val="FF0000"/>
                </a:solidFill>
              </a:rPr>
              <a:t>방식은 알고리즘으로 하여금 </a:t>
            </a:r>
            <a:r>
              <a:rPr lang="en" altLang="ko-Kore-KR" sz="1000" dirty="0">
                <a:solidFill>
                  <a:srgbClr val="FF0000"/>
                </a:solidFill>
              </a:rPr>
              <a:t>search </a:t>
            </a:r>
            <a:r>
              <a:rPr lang="ko-KR" altLang="en-US" sz="1000" dirty="0">
                <a:solidFill>
                  <a:srgbClr val="FF0000"/>
                </a:solidFill>
              </a:rPr>
              <a:t>초기 단계에 더 넓은 </a:t>
            </a:r>
            <a:r>
              <a:rPr lang="en" altLang="ko-Kore-KR" sz="1000" dirty="0">
                <a:solidFill>
                  <a:srgbClr val="FF0000"/>
                </a:solidFill>
              </a:rPr>
              <a:t>space</a:t>
            </a:r>
            <a:r>
              <a:rPr lang="ko-KR" altLang="en-US" sz="1000" dirty="0" err="1">
                <a:solidFill>
                  <a:srgbClr val="FF0000"/>
                </a:solidFill>
              </a:rPr>
              <a:t>를</a:t>
            </a:r>
            <a:r>
              <a:rPr lang="ko-KR" altLang="en-US" sz="1000" dirty="0">
                <a:solidFill>
                  <a:srgbClr val="FF0000"/>
                </a:solidFill>
              </a:rPr>
              <a:t> 탐색하도록 할 수 있다</a:t>
            </a:r>
            <a:r>
              <a:rPr lang="en-US" altLang="ko-KR" sz="1000" dirty="0">
                <a:solidFill>
                  <a:srgbClr val="FF0000"/>
                </a:solidFill>
              </a:rPr>
              <a:t>.(</a:t>
            </a:r>
            <a:r>
              <a:rPr lang="ko-KR" altLang="en-US" sz="1000" dirty="0">
                <a:solidFill>
                  <a:srgbClr val="FF0000"/>
                </a:solidFill>
              </a:rPr>
              <a:t>토너먼트 방식에서 성능이 좋은 </a:t>
            </a:r>
            <a:r>
              <a:rPr lang="en" altLang="ko-Kore-KR" sz="1000" dirty="0">
                <a:solidFill>
                  <a:srgbClr val="FF0000"/>
                </a:solidFill>
              </a:rPr>
              <a:t>model</a:t>
            </a:r>
            <a:r>
              <a:rPr lang="ko-KR" altLang="en-US" sz="1000" dirty="0">
                <a:solidFill>
                  <a:srgbClr val="FF0000"/>
                </a:solidFill>
              </a:rPr>
              <a:t>만 집중적으로 보려고 하는 성질 대신</a:t>
            </a:r>
            <a:r>
              <a:rPr lang="en-US" altLang="ko-KR" sz="1000" dirty="0">
                <a:solidFill>
                  <a:srgbClr val="FF0000"/>
                </a:solidFill>
              </a:rPr>
              <a:t>)</a:t>
            </a:r>
          </a:p>
        </p:txBody>
      </p:sp>
    </p:spTree>
    <p:extLst>
      <p:ext uri="{BB962C8B-B14F-4D97-AF65-F5344CB8AC3E}">
        <p14:creationId xmlns:p14="http://schemas.microsoft.com/office/powerpoint/2010/main" val="2457652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 </a:t>
            </a:r>
            <a:r>
              <a:rPr lang="en-US" altLang="ko-KR" dirty="0">
                <a:effectLst/>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Mutation</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0" name="TextBox 9">
            <a:extLst>
              <a:ext uri="{FF2B5EF4-FFF2-40B4-BE49-F238E27FC236}">
                <a16:creationId xmlns:a16="http://schemas.microsoft.com/office/drawing/2014/main" id="{35B49B01-C2DD-1C48-97AD-639B958D99B5}"/>
              </a:ext>
            </a:extLst>
          </p:cNvPr>
          <p:cNvSpPr txBox="1"/>
          <p:nvPr/>
        </p:nvSpPr>
        <p:spPr>
          <a:xfrm>
            <a:off x="340240" y="668215"/>
            <a:ext cx="11467528" cy="2308324"/>
          </a:xfrm>
          <a:prstGeom prst="rect">
            <a:avLst/>
          </a:prstGeom>
          <a:noFill/>
        </p:spPr>
        <p:txBody>
          <a:bodyPr wrap="square">
            <a:spAutoFit/>
          </a:bodyPr>
          <a:lstStyle/>
          <a:p>
            <a:r>
              <a:rPr lang="en" altLang="ko-Kore-KR" b="1" dirty="0">
                <a:latin typeface="Times New Roman" panose="02020603050405020304" pitchFamily="18" charset="0"/>
                <a:cs typeface="Times New Roman" panose="02020603050405020304" pitchFamily="18" charset="0"/>
              </a:rPr>
              <a:t>Mutation</a:t>
            </a:r>
            <a:endParaRPr lang="en" altLang="ko-Kore-KR" dirty="0">
              <a:latin typeface="Times New Roman" panose="02020603050405020304" pitchFamily="18" charset="0"/>
              <a:cs typeface="Times New Roman" panose="02020603050405020304" pitchFamily="18" charset="0"/>
            </a:endParaRPr>
          </a:p>
          <a:p>
            <a:pPr lvl="1">
              <a:buFont typeface="+mj-lt"/>
              <a:buAutoNum type="arabicPeriod"/>
            </a:pPr>
            <a:r>
              <a:rPr lang="en" altLang="ko-Kore-KR" dirty="0">
                <a:latin typeface="Times New Roman" panose="02020603050405020304" pitchFamily="18" charset="0"/>
                <a:cs typeface="Times New Roman" panose="02020603050405020304" pitchFamily="18" charset="0"/>
              </a:rPr>
              <a:t>hidden state mutation</a:t>
            </a:r>
          </a:p>
          <a:p>
            <a:pPr lvl="1">
              <a:buFont typeface="+mj-lt"/>
              <a:buAutoNum type="arabicPeriod"/>
            </a:pPr>
            <a:r>
              <a:rPr lang="en" altLang="ko-Kore-KR" dirty="0">
                <a:latin typeface="Times New Roman" panose="02020603050405020304" pitchFamily="18" charset="0"/>
                <a:cs typeface="Times New Roman" panose="02020603050405020304" pitchFamily="18" charset="0"/>
              </a:rPr>
              <a:t>operation mutation </a:t>
            </a:r>
            <a:r>
              <a:rPr lang="ko-KR" altLang="en-US" dirty="0">
                <a:latin typeface="Times New Roman" panose="02020603050405020304" pitchFamily="18" charset="0"/>
                <a:cs typeface="Times New Roman" panose="02020603050405020304" pitchFamily="18" charset="0"/>
              </a:rPr>
              <a:t>두 가지 중 하나만 </a:t>
            </a:r>
            <a:r>
              <a:rPr lang="ko-KR" altLang="en-US" dirty="0" err="1">
                <a:latin typeface="Times New Roman" panose="02020603050405020304" pitchFamily="18" charset="0"/>
                <a:cs typeface="Times New Roman" panose="02020603050405020304" pitchFamily="18" charset="0"/>
              </a:rPr>
              <a:t>적용이된다</a:t>
            </a:r>
            <a:r>
              <a:rPr lang="en-US" altLang="ko-KR"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mutation</a:t>
            </a:r>
            <a:r>
              <a:rPr lang="ko-KR" altLang="en-US" dirty="0">
                <a:latin typeface="Times New Roman" panose="02020603050405020304" pitchFamily="18" charset="0"/>
                <a:cs typeface="Times New Roman" panose="02020603050405020304" pitchFamily="18" charset="0"/>
              </a:rPr>
              <a:t>은 먼저 </a:t>
            </a:r>
            <a:r>
              <a:rPr lang="en" altLang="ko-Kore-KR" dirty="0">
                <a:latin typeface="Times New Roman" panose="02020603050405020304" pitchFamily="18" charset="0"/>
                <a:cs typeface="Times New Roman" panose="02020603050405020304" pitchFamily="18" charset="0"/>
              </a:rPr>
              <a:t>normal cell</a:t>
            </a:r>
            <a:r>
              <a:rPr lang="ko-KR" altLang="en-US" dirty="0">
                <a:latin typeface="Times New Roman" panose="02020603050405020304" pitchFamily="18" charset="0"/>
                <a:cs typeface="Times New Roman" panose="02020603050405020304" pitchFamily="18" charset="0"/>
              </a:rPr>
              <a:t>을 선택할지 </a:t>
            </a:r>
            <a:r>
              <a:rPr lang="en" altLang="ko-Kore-KR" dirty="0">
                <a:latin typeface="Times New Roman" panose="02020603050405020304" pitchFamily="18" charset="0"/>
                <a:cs typeface="Times New Roman" panose="02020603050405020304" pitchFamily="18" charset="0"/>
              </a:rPr>
              <a:t>reduction cell</a:t>
            </a:r>
            <a:r>
              <a:rPr lang="ko-KR" altLang="en-US" dirty="0">
                <a:latin typeface="Times New Roman" panose="02020603050405020304" pitchFamily="18" charset="0"/>
                <a:cs typeface="Times New Roman" panose="02020603050405020304" pitchFamily="18" charset="0"/>
              </a:rPr>
              <a:t>을 선택할지 고르고 </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랜덤</a:t>
            </a:r>
            <a:r>
              <a:rPr lang="en-US" altLang="ko-KR" dirty="0">
                <a:latin typeface="Times New Roman" panose="02020603050405020304" pitchFamily="18" charset="0"/>
                <a:cs typeface="Times New Roman" panose="02020603050405020304" pitchFamily="18" charset="0"/>
              </a:rPr>
              <a:t>) </a:t>
            </a:r>
          </a:p>
          <a:p>
            <a:pPr lvl="1">
              <a:buFont typeface="+mj-lt"/>
              <a:buAutoNum type="arabicPeriod"/>
            </a:pPr>
            <a:r>
              <a:rPr lang="en" altLang="ko-Kore-KR" dirty="0">
                <a:latin typeface="Times New Roman" panose="02020603050405020304" pitchFamily="18" charset="0"/>
                <a:cs typeface="Times New Roman" panose="02020603050405020304" pitchFamily="18" charset="0"/>
              </a:rPr>
              <a:t>hidden state mutation</a:t>
            </a:r>
            <a:r>
              <a:rPr lang="ko-KR" altLang="en-US" dirty="0">
                <a:latin typeface="Times New Roman" panose="02020603050405020304" pitchFamily="18" charset="0"/>
                <a:cs typeface="Times New Roman" panose="02020603050405020304" pitchFamily="18" charset="0"/>
              </a:rPr>
              <a:t>은 먼저 어떤 </a:t>
            </a:r>
            <a:r>
              <a:rPr lang="en" altLang="ko-Kore-KR" dirty="0">
                <a:latin typeface="Times New Roman" panose="02020603050405020304" pitchFamily="18" charset="0"/>
                <a:cs typeface="Times New Roman" panose="02020603050405020304" pitchFamily="18" charset="0"/>
              </a:rPr>
              <a:t>hidden state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수정할지 </a:t>
            </a:r>
            <a:r>
              <a:rPr lang="en" altLang="ko-Kore-KR" dirty="0">
                <a:latin typeface="Times New Roman" panose="02020603050405020304" pitchFamily="18" charset="0"/>
                <a:cs typeface="Times New Roman" panose="02020603050405020304" pitchFamily="18" charset="0"/>
              </a:rPr>
              <a:t>random</a:t>
            </a:r>
            <a:r>
              <a:rPr lang="ko-KR" altLang="en-US" dirty="0">
                <a:latin typeface="Times New Roman" panose="02020603050405020304" pitchFamily="18" charset="0"/>
                <a:cs typeface="Times New Roman" panose="02020603050405020304" pitchFamily="18" charset="0"/>
              </a:rPr>
              <a:t>하게 선택한 다음에 그 </a:t>
            </a:r>
            <a:r>
              <a:rPr lang="en" altLang="ko-Kore-KR" dirty="0">
                <a:latin typeface="Times New Roman" panose="02020603050405020304" pitchFamily="18" charset="0"/>
                <a:cs typeface="Times New Roman" panose="02020603050405020304" pitchFamily="18" charset="0"/>
              </a:rPr>
              <a:t>hidden state</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input hidden state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다른 </a:t>
            </a:r>
            <a:r>
              <a:rPr lang="en" altLang="ko-Kore-KR" dirty="0">
                <a:latin typeface="Times New Roman" panose="02020603050405020304" pitchFamily="18" charset="0"/>
                <a:cs typeface="Times New Roman" panose="02020603050405020304" pitchFamily="18" charset="0"/>
              </a:rPr>
              <a:t>hidden state</a:t>
            </a:r>
            <a:r>
              <a:rPr lang="ko-KR" altLang="en-US" dirty="0">
                <a:latin typeface="Times New Roman" panose="02020603050405020304" pitchFamily="18" charset="0"/>
                <a:cs typeface="Times New Roman" panose="02020603050405020304" pitchFamily="18" charset="0"/>
              </a:rPr>
              <a:t>로 </a:t>
            </a:r>
            <a:r>
              <a:rPr lang="ko-KR" altLang="en-US" dirty="0" err="1">
                <a:latin typeface="Times New Roman" panose="02020603050405020304" pitchFamily="18" charset="0"/>
                <a:cs typeface="Times New Roman" panose="02020603050405020304" pitchFamily="18" charset="0"/>
              </a:rPr>
              <a:t>랜덤하게</a:t>
            </a:r>
            <a:r>
              <a:rPr lang="ko-KR" altLang="en-US" dirty="0">
                <a:latin typeface="Times New Roman" panose="02020603050405020304" pitchFamily="18" charset="0"/>
                <a:cs typeface="Times New Roman" panose="02020603050405020304" pitchFamily="18" charset="0"/>
              </a:rPr>
              <a:t> 변경</a:t>
            </a:r>
            <a:r>
              <a:rPr lang="en-US" altLang="ko-KR" dirty="0">
                <a:latin typeface="Times New Roman" panose="02020603050405020304" pitchFamily="18" charset="0"/>
                <a:cs typeface="Times New Roman" panose="02020603050405020304" pitchFamily="18" charset="0"/>
              </a:rPr>
              <a:t>(</a:t>
            </a:r>
            <a:r>
              <a:rPr lang="en" altLang="ko-Kore-KR" dirty="0">
                <a:latin typeface="Times New Roman" panose="02020603050405020304" pitchFamily="18" charset="0"/>
                <a:cs typeface="Times New Roman" panose="02020603050405020304" pitchFamily="18" charset="0"/>
              </a:rPr>
              <a:t>loop </a:t>
            </a:r>
            <a:r>
              <a:rPr lang="ko-KR" altLang="en-US" dirty="0">
                <a:latin typeface="Times New Roman" panose="02020603050405020304" pitchFamily="18" charset="0"/>
                <a:cs typeface="Times New Roman" panose="02020603050405020304" pitchFamily="18" charset="0"/>
              </a:rPr>
              <a:t>생기지 않게</a:t>
            </a:r>
            <a:r>
              <a:rPr lang="en-US" altLang="ko-KR" dirty="0">
                <a:latin typeface="Times New Roman" panose="02020603050405020304" pitchFamily="18" charset="0"/>
                <a:cs typeface="Times New Roman" panose="02020603050405020304" pitchFamily="18" charset="0"/>
              </a:rPr>
              <a:t>)</a:t>
            </a:r>
          </a:p>
          <a:p>
            <a:pPr lvl="1"/>
            <a:r>
              <a:rPr lang="en" altLang="ko-Kore-KR" dirty="0">
                <a:latin typeface="Times New Roman" panose="02020603050405020304" pitchFamily="18" charset="0"/>
                <a:cs typeface="Times New Roman" panose="02020603050405020304" pitchFamily="18" charset="0"/>
              </a:rPr>
              <a:t>operation mutation</a:t>
            </a:r>
            <a:r>
              <a:rPr lang="ko-KR" altLang="en-US" dirty="0">
                <a:latin typeface="Times New Roman" panose="02020603050405020304" pitchFamily="18" charset="0"/>
                <a:cs typeface="Times New Roman" panose="02020603050405020304" pitchFamily="18" charset="0"/>
              </a:rPr>
              <a:t>은 </a:t>
            </a:r>
            <a:r>
              <a:rPr lang="en" altLang="ko-Kore-KR" dirty="0">
                <a:latin typeface="Times New Roman" panose="02020603050405020304" pitchFamily="18" charset="0"/>
                <a:cs typeface="Times New Roman" panose="02020603050405020304" pitchFamily="18" charset="0"/>
              </a:rPr>
              <a:t>hidden state mutation</a:t>
            </a:r>
            <a:r>
              <a:rPr lang="ko-KR" altLang="en-US" dirty="0">
                <a:latin typeface="Times New Roman" panose="02020603050405020304" pitchFamily="18" charset="0"/>
                <a:cs typeface="Times New Roman" panose="02020603050405020304" pitchFamily="18" charset="0"/>
              </a:rPr>
              <a:t>과 같이 </a:t>
            </a:r>
            <a:r>
              <a:rPr lang="en" altLang="ko-Kore-KR" dirty="0">
                <a:latin typeface="Times New Roman" panose="02020603050405020304" pitchFamily="18" charset="0"/>
                <a:cs typeface="Times New Roman" panose="02020603050405020304" pitchFamily="18" charset="0"/>
              </a:rPr>
              <a:t>combination</a:t>
            </a:r>
            <a:r>
              <a:rPr lang="ko-KR" altLang="en-US" dirty="0">
                <a:latin typeface="Times New Roman" panose="02020603050405020304" pitchFamily="18" charset="0"/>
                <a:cs typeface="Times New Roman" panose="02020603050405020304" pitchFamily="18" charset="0"/>
              </a:rPr>
              <a:t>에서 하나의 </a:t>
            </a:r>
            <a:r>
              <a:rPr lang="en" altLang="ko-Kore-KR" dirty="0">
                <a:latin typeface="Times New Roman" panose="02020603050405020304" pitchFamily="18" charset="0"/>
                <a:cs typeface="Times New Roman" panose="02020603050405020304" pitchFamily="18" charset="0"/>
              </a:rPr>
              <a:t>element</a:t>
            </a:r>
            <a:r>
              <a:rPr lang="ko-KR" altLang="en-US" dirty="0">
                <a:latin typeface="Times New Roman" panose="02020603050405020304" pitchFamily="18" charset="0"/>
                <a:cs typeface="Times New Roman" panose="02020603050405020304" pitchFamily="18" charset="0"/>
              </a:rPr>
              <a:t>까지 선택한 다음에 그 </a:t>
            </a:r>
            <a:r>
              <a:rPr lang="en" altLang="ko-Kore-KR" dirty="0">
                <a:latin typeface="Times New Roman" panose="02020603050405020304" pitchFamily="18" charset="0"/>
                <a:cs typeface="Times New Roman" panose="02020603050405020304" pitchFamily="18" charset="0"/>
              </a:rPr>
              <a:t>element</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operation</a:t>
            </a:r>
            <a:r>
              <a:rPr lang="ko-KR" altLang="en-US" dirty="0">
                <a:latin typeface="Times New Roman" panose="02020603050405020304" pitchFamily="18" charset="0"/>
                <a:cs typeface="Times New Roman" panose="02020603050405020304" pitchFamily="18" charset="0"/>
              </a:rPr>
              <a:t>을 수정하는 작업</a:t>
            </a:r>
          </a:p>
        </p:txBody>
      </p:sp>
      <p:pic>
        <p:nvPicPr>
          <p:cNvPr id="5" name="그림 4">
            <a:extLst>
              <a:ext uri="{FF2B5EF4-FFF2-40B4-BE49-F238E27FC236}">
                <a16:creationId xmlns:a16="http://schemas.microsoft.com/office/drawing/2014/main" id="{FFD66AA5-F911-474C-B603-7DFC3F3D4BE0}"/>
              </a:ext>
            </a:extLst>
          </p:cNvPr>
          <p:cNvPicPr>
            <a:picLocks noChangeAspect="1"/>
          </p:cNvPicPr>
          <p:nvPr/>
        </p:nvPicPr>
        <p:blipFill>
          <a:blip r:embed="rId2"/>
          <a:stretch>
            <a:fillRect/>
          </a:stretch>
        </p:blipFill>
        <p:spPr>
          <a:xfrm>
            <a:off x="5781069" y="2658264"/>
            <a:ext cx="4901515" cy="3742536"/>
          </a:xfrm>
          <a:prstGeom prst="rect">
            <a:avLst/>
          </a:prstGeom>
        </p:spPr>
      </p:pic>
    </p:spTree>
    <p:extLst>
      <p:ext uri="{BB962C8B-B14F-4D97-AF65-F5344CB8AC3E}">
        <p14:creationId xmlns:p14="http://schemas.microsoft.com/office/powerpoint/2010/main" val="1968549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5476" y="125487"/>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2" name="그림 1">
            <a:extLst>
              <a:ext uri="{FF2B5EF4-FFF2-40B4-BE49-F238E27FC236}">
                <a16:creationId xmlns:a16="http://schemas.microsoft.com/office/drawing/2014/main" id="{64B59448-AAE8-EB43-BB31-952DC24FEDDC}"/>
              </a:ext>
            </a:extLst>
          </p:cNvPr>
          <p:cNvPicPr>
            <a:picLocks noChangeAspect="1"/>
          </p:cNvPicPr>
          <p:nvPr/>
        </p:nvPicPr>
        <p:blipFill>
          <a:blip r:embed="rId2"/>
          <a:stretch>
            <a:fillRect/>
          </a:stretch>
        </p:blipFill>
        <p:spPr>
          <a:xfrm>
            <a:off x="7012260" y="685093"/>
            <a:ext cx="5118100" cy="1803400"/>
          </a:xfrm>
          <a:prstGeom prst="rect">
            <a:avLst/>
          </a:prstGeom>
        </p:spPr>
      </p:pic>
      <p:sp>
        <p:nvSpPr>
          <p:cNvPr id="3" name="직사각형 2">
            <a:extLst>
              <a:ext uri="{FF2B5EF4-FFF2-40B4-BE49-F238E27FC236}">
                <a16:creationId xmlns:a16="http://schemas.microsoft.com/office/drawing/2014/main" id="{243C16B6-FFDC-CB46-BEB6-AA8DD3DF091B}"/>
              </a:ext>
            </a:extLst>
          </p:cNvPr>
          <p:cNvSpPr/>
          <p:nvPr/>
        </p:nvSpPr>
        <p:spPr>
          <a:xfrm>
            <a:off x="444805"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D225CC78-8359-CF41-841F-1F60ABF974A1}"/>
              </a:ext>
            </a:extLst>
          </p:cNvPr>
          <p:cNvSpPr/>
          <p:nvPr/>
        </p:nvSpPr>
        <p:spPr>
          <a:xfrm>
            <a:off x="879982"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7A513B8D-3DE3-BA4A-92D3-84BAD5579EE0}"/>
              </a:ext>
            </a:extLst>
          </p:cNvPr>
          <p:cNvSpPr/>
          <p:nvPr/>
        </p:nvSpPr>
        <p:spPr>
          <a:xfrm>
            <a:off x="1315159"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B730FEB-3D93-754A-B2EF-3673852FF340}"/>
              </a:ext>
            </a:extLst>
          </p:cNvPr>
          <p:cNvSpPr/>
          <p:nvPr/>
        </p:nvSpPr>
        <p:spPr>
          <a:xfrm>
            <a:off x="1750336"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dirty="0"/>
              <a:t>…</a:t>
            </a:r>
            <a:endParaRPr kumimoji="1" lang="ko-Kore-KR" altLang="en-US" dirty="0"/>
          </a:p>
        </p:txBody>
      </p:sp>
      <p:sp>
        <p:nvSpPr>
          <p:cNvPr id="16" name="직사각형 15">
            <a:extLst>
              <a:ext uri="{FF2B5EF4-FFF2-40B4-BE49-F238E27FC236}">
                <a16:creationId xmlns:a16="http://schemas.microsoft.com/office/drawing/2014/main" id="{C3374ACC-E500-CF4D-80B9-69D08A21204D}"/>
              </a:ext>
            </a:extLst>
          </p:cNvPr>
          <p:cNvSpPr/>
          <p:nvPr/>
        </p:nvSpPr>
        <p:spPr>
          <a:xfrm>
            <a:off x="2185513"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7" name="직사각형 16">
            <a:extLst>
              <a:ext uri="{FF2B5EF4-FFF2-40B4-BE49-F238E27FC236}">
                <a16:creationId xmlns:a16="http://schemas.microsoft.com/office/drawing/2014/main" id="{2F3A4742-6D32-1449-9C9C-8D34E6EBB0ED}"/>
              </a:ext>
            </a:extLst>
          </p:cNvPr>
          <p:cNvSpPr/>
          <p:nvPr/>
        </p:nvSpPr>
        <p:spPr>
          <a:xfrm>
            <a:off x="2620690"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8" name="직사각형 17">
            <a:extLst>
              <a:ext uri="{FF2B5EF4-FFF2-40B4-BE49-F238E27FC236}">
                <a16:creationId xmlns:a16="http://schemas.microsoft.com/office/drawing/2014/main" id="{7C8C0A67-02CE-B548-9FB4-CC7C74B4BB1F}"/>
              </a:ext>
            </a:extLst>
          </p:cNvPr>
          <p:cNvSpPr/>
          <p:nvPr/>
        </p:nvSpPr>
        <p:spPr>
          <a:xfrm>
            <a:off x="3055867"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9" name="직사각형 18">
            <a:extLst>
              <a:ext uri="{FF2B5EF4-FFF2-40B4-BE49-F238E27FC236}">
                <a16:creationId xmlns:a16="http://schemas.microsoft.com/office/drawing/2014/main" id="{84A9273D-452D-2B4D-B8FD-CB564993230A}"/>
              </a:ext>
            </a:extLst>
          </p:cNvPr>
          <p:cNvSpPr/>
          <p:nvPr/>
        </p:nvSpPr>
        <p:spPr>
          <a:xfrm>
            <a:off x="3494543" y="1177705"/>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6A4FA8A2-36E3-D84A-A98F-877A1CE41D2D}"/>
              </a:ext>
            </a:extLst>
          </p:cNvPr>
          <p:cNvSpPr txBox="1"/>
          <p:nvPr/>
        </p:nvSpPr>
        <p:spPr>
          <a:xfrm>
            <a:off x="391027" y="735859"/>
            <a:ext cx="1848263" cy="369332"/>
          </a:xfrm>
          <a:prstGeom prst="rect">
            <a:avLst/>
          </a:prstGeom>
          <a:noFill/>
        </p:spPr>
        <p:txBody>
          <a:bodyPr wrap="none" rtlCol="0">
            <a:spAutoFit/>
          </a:bodyPr>
          <a:lstStyle/>
          <a:p>
            <a:r>
              <a:rPr kumimoji="1" lang="en-US" altLang="ko-Kore-KR" dirty="0"/>
              <a:t>Population queue</a:t>
            </a:r>
            <a:endParaRPr kumimoji="1" lang="ko-Kore-KR" altLang="en-US" dirty="0"/>
          </a:p>
        </p:txBody>
      </p:sp>
      <p:sp>
        <p:nvSpPr>
          <p:cNvPr id="9" name="TextBox 8">
            <a:extLst>
              <a:ext uri="{FF2B5EF4-FFF2-40B4-BE49-F238E27FC236}">
                <a16:creationId xmlns:a16="http://schemas.microsoft.com/office/drawing/2014/main" id="{E4DF8F97-C0F8-0F45-AF21-9DE2164C1AB0}"/>
              </a:ext>
            </a:extLst>
          </p:cNvPr>
          <p:cNvSpPr txBox="1"/>
          <p:nvPr/>
        </p:nvSpPr>
        <p:spPr>
          <a:xfrm>
            <a:off x="392788" y="1787741"/>
            <a:ext cx="828625" cy="369332"/>
          </a:xfrm>
          <a:prstGeom prst="rect">
            <a:avLst/>
          </a:prstGeom>
          <a:noFill/>
        </p:spPr>
        <p:txBody>
          <a:bodyPr wrap="none" rtlCol="0">
            <a:spAutoFit/>
          </a:bodyPr>
          <a:lstStyle/>
          <a:p>
            <a:r>
              <a:rPr kumimoji="1" lang="en-US" altLang="ko-Kore-KR" dirty="0"/>
              <a:t>history</a:t>
            </a:r>
            <a:endParaRPr kumimoji="1" lang="ko-Kore-KR" altLang="en-US" dirty="0"/>
          </a:p>
        </p:txBody>
      </p:sp>
      <p:sp>
        <p:nvSpPr>
          <p:cNvPr id="20" name="양쪽 중괄호 19">
            <a:extLst>
              <a:ext uri="{FF2B5EF4-FFF2-40B4-BE49-F238E27FC236}">
                <a16:creationId xmlns:a16="http://schemas.microsoft.com/office/drawing/2014/main" id="{8586F8B3-BDA3-4744-9589-6B9BE5717013}"/>
              </a:ext>
            </a:extLst>
          </p:cNvPr>
          <p:cNvSpPr/>
          <p:nvPr/>
        </p:nvSpPr>
        <p:spPr>
          <a:xfrm>
            <a:off x="446566" y="2211613"/>
            <a:ext cx="3276600" cy="326571"/>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29" name="TextBox 28">
            <a:extLst>
              <a:ext uri="{FF2B5EF4-FFF2-40B4-BE49-F238E27FC236}">
                <a16:creationId xmlns:a16="http://schemas.microsoft.com/office/drawing/2014/main" id="{D006F4D7-275A-284D-BA3F-EE2A03B541B9}"/>
              </a:ext>
            </a:extLst>
          </p:cNvPr>
          <p:cNvSpPr txBox="1"/>
          <p:nvPr/>
        </p:nvSpPr>
        <p:spPr>
          <a:xfrm>
            <a:off x="3982057" y="735859"/>
            <a:ext cx="1692729" cy="369332"/>
          </a:xfrm>
          <a:prstGeom prst="rect">
            <a:avLst/>
          </a:prstGeom>
          <a:noFill/>
        </p:spPr>
        <p:txBody>
          <a:bodyPr wrap="square">
            <a:spAutoFit/>
          </a:bodyPr>
          <a:lstStyle/>
          <a:p>
            <a:r>
              <a:rPr lang="en" altLang="ko-Kore-KR" sz="1800" dirty="0">
                <a:effectLst/>
                <a:latin typeface="CMMI10"/>
              </a:rPr>
              <a:t>P </a:t>
            </a:r>
            <a:r>
              <a:rPr lang="en" altLang="ko-Kore-KR" sz="1800" dirty="0">
                <a:effectLst/>
                <a:latin typeface="NimbusRomNo9L"/>
              </a:rPr>
              <a:t>=</a:t>
            </a:r>
            <a:r>
              <a:rPr lang="en" altLang="ko-Kore-KR" sz="1800" dirty="0">
                <a:effectLst/>
                <a:latin typeface="CMR10"/>
              </a:rPr>
              <a:t>100</a:t>
            </a:r>
            <a:r>
              <a:rPr lang="en" altLang="ko-Kore-KR" sz="1800" dirty="0">
                <a:effectLst/>
                <a:latin typeface="NimbusRomNo9L"/>
              </a:rPr>
              <a:t>, </a:t>
            </a:r>
            <a:r>
              <a:rPr lang="en" altLang="ko-Kore-KR" sz="1800" dirty="0">
                <a:effectLst/>
                <a:latin typeface="CMMI10"/>
              </a:rPr>
              <a:t>S </a:t>
            </a:r>
            <a:r>
              <a:rPr lang="en" altLang="ko-Kore-KR" sz="1800" dirty="0">
                <a:effectLst/>
                <a:latin typeface="NimbusRomNo9L"/>
              </a:rPr>
              <a:t>=</a:t>
            </a:r>
            <a:r>
              <a:rPr lang="en" altLang="ko-Kore-KR" sz="1800" dirty="0">
                <a:effectLst/>
                <a:latin typeface="CMR10"/>
              </a:rPr>
              <a:t>25 </a:t>
            </a:r>
            <a:endParaRPr lang="en" altLang="ko-Kore-KR" dirty="0"/>
          </a:p>
        </p:txBody>
      </p:sp>
      <p:sp>
        <p:nvSpPr>
          <p:cNvPr id="30" name="TextBox 29">
            <a:extLst>
              <a:ext uri="{FF2B5EF4-FFF2-40B4-BE49-F238E27FC236}">
                <a16:creationId xmlns:a16="http://schemas.microsoft.com/office/drawing/2014/main" id="{62707344-11A3-8644-8166-E19E1F95F075}"/>
              </a:ext>
            </a:extLst>
          </p:cNvPr>
          <p:cNvSpPr txBox="1"/>
          <p:nvPr/>
        </p:nvSpPr>
        <p:spPr>
          <a:xfrm>
            <a:off x="457200" y="3516086"/>
            <a:ext cx="3298339" cy="369332"/>
          </a:xfrm>
          <a:prstGeom prst="rect">
            <a:avLst/>
          </a:prstGeom>
          <a:noFill/>
        </p:spPr>
        <p:txBody>
          <a:bodyPr wrap="none" rtlCol="0">
            <a:spAutoFit/>
          </a:bodyPr>
          <a:lstStyle/>
          <a:p>
            <a:r>
              <a:rPr kumimoji="1" lang="en-US" altLang="ko-Kore-KR" dirty="0"/>
              <a:t>1. generate Random Architecture</a:t>
            </a:r>
            <a:endParaRPr kumimoji="1" lang="ko-Kore-KR" altLang="en-US" dirty="0"/>
          </a:p>
        </p:txBody>
      </p:sp>
      <p:sp>
        <p:nvSpPr>
          <p:cNvPr id="31" name="TextBox 30">
            <a:extLst>
              <a:ext uri="{FF2B5EF4-FFF2-40B4-BE49-F238E27FC236}">
                <a16:creationId xmlns:a16="http://schemas.microsoft.com/office/drawing/2014/main" id="{0281AB26-4215-004F-9D57-D4FED3D881C8}"/>
              </a:ext>
            </a:extLst>
          </p:cNvPr>
          <p:cNvSpPr txBox="1"/>
          <p:nvPr/>
        </p:nvSpPr>
        <p:spPr>
          <a:xfrm>
            <a:off x="446566" y="4027533"/>
            <a:ext cx="9639755" cy="369332"/>
          </a:xfrm>
          <a:prstGeom prst="rect">
            <a:avLst/>
          </a:prstGeom>
          <a:noFill/>
        </p:spPr>
        <p:txBody>
          <a:bodyPr wrap="none" rtlCol="0">
            <a:spAutoFit/>
          </a:bodyPr>
          <a:lstStyle/>
          <a:p>
            <a:r>
              <a:rPr kumimoji="1" lang="en-US" altLang="ko-Kore-KR" dirty="0"/>
              <a:t>2. Train and Eval generated architecture. (get model validation acc) </a:t>
            </a:r>
            <a:r>
              <a:rPr lang="en" altLang="ko-Kore-KR" dirty="0"/>
              <a:t>each model trained for 25 epochs</a:t>
            </a:r>
            <a:endParaRPr kumimoji="1" lang="en-US" altLang="ko-Kore-KR" dirty="0"/>
          </a:p>
        </p:txBody>
      </p:sp>
      <p:sp>
        <p:nvSpPr>
          <p:cNvPr id="32" name="TextBox 31">
            <a:extLst>
              <a:ext uri="{FF2B5EF4-FFF2-40B4-BE49-F238E27FC236}">
                <a16:creationId xmlns:a16="http://schemas.microsoft.com/office/drawing/2014/main" id="{17A2AF9C-7768-574A-B166-E99A631BA52E}"/>
              </a:ext>
            </a:extLst>
          </p:cNvPr>
          <p:cNvSpPr txBox="1"/>
          <p:nvPr/>
        </p:nvSpPr>
        <p:spPr>
          <a:xfrm>
            <a:off x="457200" y="4498129"/>
            <a:ext cx="5677132" cy="369332"/>
          </a:xfrm>
          <a:prstGeom prst="rect">
            <a:avLst/>
          </a:prstGeom>
          <a:noFill/>
        </p:spPr>
        <p:txBody>
          <a:bodyPr wrap="none" rtlCol="0">
            <a:spAutoFit/>
          </a:bodyPr>
          <a:lstStyle/>
          <a:p>
            <a:r>
              <a:rPr kumimoji="1" lang="en-US" altLang="ko-Kore-KR" dirty="0"/>
              <a:t>3. add generated architecture to right of population queue</a:t>
            </a:r>
            <a:endParaRPr kumimoji="1" lang="ko-Kore-KR" altLang="en-US" dirty="0"/>
          </a:p>
        </p:txBody>
      </p:sp>
      <p:sp>
        <p:nvSpPr>
          <p:cNvPr id="33" name="TextBox 32">
            <a:extLst>
              <a:ext uri="{FF2B5EF4-FFF2-40B4-BE49-F238E27FC236}">
                <a16:creationId xmlns:a16="http://schemas.microsoft.com/office/drawing/2014/main" id="{502EBECF-E9F4-2A41-BB2E-8AF251631C66}"/>
              </a:ext>
            </a:extLst>
          </p:cNvPr>
          <p:cNvSpPr txBox="1"/>
          <p:nvPr/>
        </p:nvSpPr>
        <p:spPr>
          <a:xfrm>
            <a:off x="457200" y="4961143"/>
            <a:ext cx="3912802" cy="369332"/>
          </a:xfrm>
          <a:prstGeom prst="rect">
            <a:avLst/>
          </a:prstGeom>
          <a:noFill/>
        </p:spPr>
        <p:txBody>
          <a:bodyPr wrap="none" rtlCol="0">
            <a:spAutoFit/>
          </a:bodyPr>
          <a:lstStyle/>
          <a:p>
            <a:r>
              <a:rPr kumimoji="1" lang="en-US" altLang="ko-Kore-KR" dirty="0"/>
              <a:t>4. add generated architecture to history</a:t>
            </a:r>
            <a:endParaRPr kumimoji="1" lang="ko-Kore-KR" altLang="en-US" dirty="0"/>
          </a:p>
        </p:txBody>
      </p:sp>
      <p:sp>
        <p:nvSpPr>
          <p:cNvPr id="34" name="TextBox 33">
            <a:extLst>
              <a:ext uri="{FF2B5EF4-FFF2-40B4-BE49-F238E27FC236}">
                <a16:creationId xmlns:a16="http://schemas.microsoft.com/office/drawing/2014/main" id="{BEBEA805-7F69-D04B-AFBE-1A31770FEF5E}"/>
              </a:ext>
            </a:extLst>
          </p:cNvPr>
          <p:cNvSpPr txBox="1"/>
          <p:nvPr/>
        </p:nvSpPr>
        <p:spPr>
          <a:xfrm>
            <a:off x="5215748" y="5335136"/>
            <a:ext cx="1542602" cy="369332"/>
          </a:xfrm>
          <a:prstGeom prst="rect">
            <a:avLst/>
          </a:prstGeom>
          <a:noFill/>
        </p:spPr>
        <p:txBody>
          <a:bodyPr wrap="none" rtlCol="0">
            <a:spAutoFit/>
          </a:bodyPr>
          <a:lstStyle/>
          <a:p>
            <a:r>
              <a:rPr kumimoji="1" lang="en-US" altLang="ko-Kore-KR" dirty="0"/>
              <a:t>x 100 </a:t>
            </a:r>
            <a:r>
              <a:rPr kumimoji="1" lang="en-US" altLang="ko-Kore-KR" sz="1600" dirty="0"/>
              <a:t>(size of P)</a:t>
            </a:r>
            <a:endParaRPr kumimoji="1" lang="ko-Kore-KR" altLang="en-US" dirty="0"/>
          </a:p>
        </p:txBody>
      </p:sp>
      <p:sp>
        <p:nvSpPr>
          <p:cNvPr id="35" name="TextBox 34">
            <a:extLst>
              <a:ext uri="{FF2B5EF4-FFF2-40B4-BE49-F238E27FC236}">
                <a16:creationId xmlns:a16="http://schemas.microsoft.com/office/drawing/2014/main" id="{D34D4AFC-A328-7A46-8179-7B35591FFEDE}"/>
              </a:ext>
            </a:extLst>
          </p:cNvPr>
          <p:cNvSpPr txBox="1"/>
          <p:nvPr/>
        </p:nvSpPr>
        <p:spPr>
          <a:xfrm>
            <a:off x="4207938" y="3581400"/>
            <a:ext cx="324128" cy="261610"/>
          </a:xfrm>
          <a:prstGeom prst="rect">
            <a:avLst/>
          </a:prstGeom>
          <a:noFill/>
        </p:spPr>
        <p:txBody>
          <a:bodyPr wrap="none" rtlCol="0">
            <a:spAutoFit/>
          </a:bodyPr>
          <a:lstStyle/>
          <a:p>
            <a:r>
              <a:rPr kumimoji="1" lang="en-US" altLang="ko-Kore-KR" sz="1100" dirty="0">
                <a:solidFill>
                  <a:srgbClr val="FF0000"/>
                </a:solidFill>
              </a:rPr>
              <a:t>a1</a:t>
            </a:r>
            <a:endParaRPr kumimoji="1" lang="ko-Kore-KR" altLang="en-US" sz="1100" dirty="0">
              <a:solidFill>
                <a:srgbClr val="FF0000"/>
              </a:solidFill>
            </a:endParaRPr>
          </a:p>
        </p:txBody>
      </p:sp>
      <p:sp>
        <p:nvSpPr>
          <p:cNvPr id="36" name="TextBox 35">
            <a:extLst>
              <a:ext uri="{FF2B5EF4-FFF2-40B4-BE49-F238E27FC236}">
                <a16:creationId xmlns:a16="http://schemas.microsoft.com/office/drawing/2014/main" id="{0CAE5B06-2BA9-3D46-AC4C-87ED29E2DF2A}"/>
              </a:ext>
            </a:extLst>
          </p:cNvPr>
          <p:cNvSpPr txBox="1"/>
          <p:nvPr/>
        </p:nvSpPr>
        <p:spPr>
          <a:xfrm>
            <a:off x="9995232" y="3925305"/>
            <a:ext cx="604653" cy="430887"/>
          </a:xfrm>
          <a:prstGeom prst="rect">
            <a:avLst/>
          </a:prstGeom>
          <a:noFill/>
        </p:spPr>
        <p:txBody>
          <a:bodyPr wrap="none" rtlCol="0">
            <a:spAutoFit/>
          </a:bodyPr>
          <a:lstStyle/>
          <a:p>
            <a:pPr algn="ctr"/>
            <a:r>
              <a:rPr kumimoji="1" lang="en-US" altLang="ko-Kore-KR" sz="1100" dirty="0">
                <a:solidFill>
                  <a:srgbClr val="FF0000"/>
                </a:solidFill>
              </a:rPr>
              <a:t>a1</a:t>
            </a:r>
          </a:p>
          <a:p>
            <a:pPr algn="ctr"/>
            <a:r>
              <a:rPr kumimoji="1" lang="en-US" altLang="ko-Kore-KR" sz="1100" dirty="0" err="1">
                <a:solidFill>
                  <a:srgbClr val="FF0000"/>
                </a:solidFill>
              </a:rPr>
              <a:t>val_acc</a:t>
            </a:r>
            <a:endParaRPr kumimoji="1" lang="ko-Kore-KR" altLang="en-US" sz="1100" dirty="0">
              <a:solidFill>
                <a:srgbClr val="FF0000"/>
              </a:solidFill>
            </a:endParaRPr>
          </a:p>
        </p:txBody>
      </p:sp>
      <p:sp>
        <p:nvSpPr>
          <p:cNvPr id="37" name="TextBox 36">
            <a:extLst>
              <a:ext uri="{FF2B5EF4-FFF2-40B4-BE49-F238E27FC236}">
                <a16:creationId xmlns:a16="http://schemas.microsoft.com/office/drawing/2014/main" id="{E42A0A7D-5383-1243-9D2D-03FD12B7BD2B}"/>
              </a:ext>
            </a:extLst>
          </p:cNvPr>
          <p:cNvSpPr txBox="1"/>
          <p:nvPr/>
        </p:nvSpPr>
        <p:spPr>
          <a:xfrm>
            <a:off x="360066" y="1135539"/>
            <a:ext cx="604653" cy="430887"/>
          </a:xfrm>
          <a:prstGeom prst="rect">
            <a:avLst/>
          </a:prstGeom>
          <a:noFill/>
        </p:spPr>
        <p:txBody>
          <a:bodyPr wrap="none" rtlCol="0">
            <a:spAutoFit/>
          </a:bodyPr>
          <a:lstStyle/>
          <a:p>
            <a:pPr algn="ctr"/>
            <a:r>
              <a:rPr kumimoji="1" lang="en-US" altLang="ko-Kore-KR" sz="1100" dirty="0">
                <a:solidFill>
                  <a:srgbClr val="FF0000"/>
                </a:solidFill>
              </a:rPr>
              <a:t>a1 </a:t>
            </a:r>
          </a:p>
          <a:p>
            <a:r>
              <a:rPr kumimoji="1" lang="en-US" altLang="ko-Kore-KR" sz="1100" dirty="0" err="1">
                <a:solidFill>
                  <a:srgbClr val="FF0000"/>
                </a:solidFill>
              </a:rPr>
              <a:t>val_acc</a:t>
            </a:r>
            <a:endParaRPr kumimoji="1" lang="ko-Kore-KR" altLang="en-US" sz="1100" dirty="0">
              <a:solidFill>
                <a:srgbClr val="FF0000"/>
              </a:solidFill>
            </a:endParaRPr>
          </a:p>
        </p:txBody>
      </p:sp>
      <p:sp>
        <p:nvSpPr>
          <p:cNvPr id="38" name="TextBox 37">
            <a:extLst>
              <a:ext uri="{FF2B5EF4-FFF2-40B4-BE49-F238E27FC236}">
                <a16:creationId xmlns:a16="http://schemas.microsoft.com/office/drawing/2014/main" id="{79F3F0F3-2116-2842-AF7C-5C44F6A1006C}"/>
              </a:ext>
            </a:extLst>
          </p:cNvPr>
          <p:cNvSpPr txBox="1"/>
          <p:nvPr/>
        </p:nvSpPr>
        <p:spPr>
          <a:xfrm>
            <a:off x="504773" y="2128941"/>
            <a:ext cx="604653" cy="430887"/>
          </a:xfrm>
          <a:prstGeom prst="rect">
            <a:avLst/>
          </a:prstGeom>
          <a:noFill/>
        </p:spPr>
        <p:txBody>
          <a:bodyPr wrap="none" rtlCol="0">
            <a:spAutoFit/>
          </a:bodyPr>
          <a:lstStyle/>
          <a:p>
            <a:pPr algn="ctr"/>
            <a:r>
              <a:rPr kumimoji="1" lang="en-US" altLang="ko-Kore-KR" sz="1100" dirty="0">
                <a:solidFill>
                  <a:srgbClr val="FF0000"/>
                </a:solidFill>
              </a:rPr>
              <a:t>a1</a:t>
            </a:r>
          </a:p>
          <a:p>
            <a:pPr algn="ctr"/>
            <a:r>
              <a:rPr kumimoji="1" lang="en-US" altLang="ko-Kore-KR" sz="1100" dirty="0" err="1">
                <a:solidFill>
                  <a:srgbClr val="FF0000"/>
                </a:solidFill>
              </a:rPr>
              <a:t>val_acc</a:t>
            </a:r>
            <a:endParaRPr kumimoji="1" lang="ko-Kore-KR" altLang="en-US" sz="1100" dirty="0">
              <a:solidFill>
                <a:srgbClr val="FF0000"/>
              </a:solidFill>
            </a:endParaRPr>
          </a:p>
        </p:txBody>
      </p:sp>
      <p:sp>
        <p:nvSpPr>
          <p:cNvPr id="39" name="TextBox 38">
            <a:extLst>
              <a:ext uri="{FF2B5EF4-FFF2-40B4-BE49-F238E27FC236}">
                <a16:creationId xmlns:a16="http://schemas.microsoft.com/office/drawing/2014/main" id="{86483C91-E45B-894B-909C-2B05F4134C88}"/>
              </a:ext>
            </a:extLst>
          </p:cNvPr>
          <p:cNvSpPr txBox="1"/>
          <p:nvPr/>
        </p:nvSpPr>
        <p:spPr>
          <a:xfrm>
            <a:off x="807099" y="1145084"/>
            <a:ext cx="604653" cy="430887"/>
          </a:xfrm>
          <a:prstGeom prst="rect">
            <a:avLst/>
          </a:prstGeom>
          <a:noFill/>
        </p:spPr>
        <p:txBody>
          <a:bodyPr wrap="none" rtlCol="0">
            <a:spAutoFit/>
          </a:bodyPr>
          <a:lstStyle/>
          <a:p>
            <a:pPr algn="ctr"/>
            <a:r>
              <a:rPr kumimoji="1" lang="en-US" altLang="ko-Kore-KR" sz="1100" dirty="0">
                <a:solidFill>
                  <a:srgbClr val="FF0000"/>
                </a:solidFill>
              </a:rPr>
              <a:t>a2 </a:t>
            </a:r>
          </a:p>
          <a:p>
            <a:r>
              <a:rPr kumimoji="1" lang="en-US" altLang="ko-Kore-KR" sz="1100" dirty="0" err="1">
                <a:solidFill>
                  <a:srgbClr val="FF0000"/>
                </a:solidFill>
              </a:rPr>
              <a:t>val_acc</a:t>
            </a:r>
            <a:endParaRPr kumimoji="1" lang="ko-Kore-KR" altLang="en-US" sz="1100" dirty="0">
              <a:solidFill>
                <a:srgbClr val="FF0000"/>
              </a:solidFill>
            </a:endParaRPr>
          </a:p>
        </p:txBody>
      </p:sp>
      <p:sp>
        <p:nvSpPr>
          <p:cNvPr id="40" name="TextBox 39">
            <a:extLst>
              <a:ext uri="{FF2B5EF4-FFF2-40B4-BE49-F238E27FC236}">
                <a16:creationId xmlns:a16="http://schemas.microsoft.com/office/drawing/2014/main" id="{4D98E70E-CCCD-7249-85E2-D8FB979FB5E8}"/>
              </a:ext>
            </a:extLst>
          </p:cNvPr>
          <p:cNvSpPr txBox="1"/>
          <p:nvPr/>
        </p:nvSpPr>
        <p:spPr>
          <a:xfrm>
            <a:off x="1213237" y="1133787"/>
            <a:ext cx="604653" cy="430887"/>
          </a:xfrm>
          <a:prstGeom prst="rect">
            <a:avLst/>
          </a:prstGeom>
          <a:noFill/>
        </p:spPr>
        <p:txBody>
          <a:bodyPr wrap="none" rtlCol="0">
            <a:spAutoFit/>
          </a:bodyPr>
          <a:lstStyle/>
          <a:p>
            <a:pPr algn="ctr"/>
            <a:r>
              <a:rPr kumimoji="1" lang="en-US" altLang="ko-Kore-KR" sz="1100" dirty="0">
                <a:solidFill>
                  <a:srgbClr val="FF0000"/>
                </a:solidFill>
              </a:rPr>
              <a:t>a3 </a:t>
            </a:r>
          </a:p>
          <a:p>
            <a:r>
              <a:rPr kumimoji="1" lang="en-US" altLang="ko-Kore-KR" sz="1100" dirty="0" err="1">
                <a:solidFill>
                  <a:srgbClr val="FF0000"/>
                </a:solidFill>
              </a:rPr>
              <a:t>val_acc</a:t>
            </a:r>
            <a:endParaRPr kumimoji="1" lang="ko-Kore-KR" altLang="en-US" sz="1100" dirty="0">
              <a:solidFill>
                <a:srgbClr val="FF0000"/>
              </a:solidFill>
            </a:endParaRPr>
          </a:p>
        </p:txBody>
      </p:sp>
      <p:sp>
        <p:nvSpPr>
          <p:cNvPr id="41" name="TextBox 40">
            <a:extLst>
              <a:ext uri="{FF2B5EF4-FFF2-40B4-BE49-F238E27FC236}">
                <a16:creationId xmlns:a16="http://schemas.microsoft.com/office/drawing/2014/main" id="{E33370B1-DB6E-E94C-90B7-608DDD582D45}"/>
              </a:ext>
            </a:extLst>
          </p:cNvPr>
          <p:cNvSpPr txBox="1"/>
          <p:nvPr/>
        </p:nvSpPr>
        <p:spPr>
          <a:xfrm>
            <a:off x="2101852" y="1145084"/>
            <a:ext cx="604653" cy="430887"/>
          </a:xfrm>
          <a:prstGeom prst="rect">
            <a:avLst/>
          </a:prstGeom>
          <a:noFill/>
        </p:spPr>
        <p:txBody>
          <a:bodyPr wrap="none" rtlCol="0">
            <a:spAutoFit/>
          </a:bodyPr>
          <a:lstStyle/>
          <a:p>
            <a:pPr algn="ctr"/>
            <a:r>
              <a:rPr kumimoji="1" lang="en-US" altLang="ko-Kore-KR" sz="1100" dirty="0">
                <a:solidFill>
                  <a:srgbClr val="FF0000"/>
                </a:solidFill>
              </a:rPr>
              <a:t>a97 </a:t>
            </a:r>
          </a:p>
          <a:p>
            <a:r>
              <a:rPr kumimoji="1" lang="en-US" altLang="ko-Kore-KR" sz="1100" dirty="0" err="1">
                <a:solidFill>
                  <a:srgbClr val="FF0000"/>
                </a:solidFill>
              </a:rPr>
              <a:t>val_acc</a:t>
            </a:r>
            <a:endParaRPr kumimoji="1" lang="ko-Kore-KR" altLang="en-US" sz="1100" dirty="0">
              <a:solidFill>
                <a:srgbClr val="FF0000"/>
              </a:solidFill>
            </a:endParaRPr>
          </a:p>
        </p:txBody>
      </p:sp>
      <p:sp>
        <p:nvSpPr>
          <p:cNvPr id="42" name="TextBox 41">
            <a:extLst>
              <a:ext uri="{FF2B5EF4-FFF2-40B4-BE49-F238E27FC236}">
                <a16:creationId xmlns:a16="http://schemas.microsoft.com/office/drawing/2014/main" id="{C4C12A3E-65E2-EA40-84FD-9394B5FFFDF2}"/>
              </a:ext>
            </a:extLst>
          </p:cNvPr>
          <p:cNvSpPr txBox="1"/>
          <p:nvPr/>
        </p:nvSpPr>
        <p:spPr>
          <a:xfrm>
            <a:off x="2549698" y="1145084"/>
            <a:ext cx="604653" cy="430887"/>
          </a:xfrm>
          <a:prstGeom prst="rect">
            <a:avLst/>
          </a:prstGeom>
          <a:noFill/>
        </p:spPr>
        <p:txBody>
          <a:bodyPr wrap="none" rtlCol="0">
            <a:spAutoFit/>
          </a:bodyPr>
          <a:lstStyle/>
          <a:p>
            <a:pPr algn="ctr"/>
            <a:r>
              <a:rPr kumimoji="1" lang="en-US" altLang="ko-Kore-KR" sz="1100" dirty="0">
                <a:solidFill>
                  <a:srgbClr val="FF0000"/>
                </a:solidFill>
              </a:rPr>
              <a:t>a98 </a:t>
            </a:r>
          </a:p>
          <a:p>
            <a:r>
              <a:rPr kumimoji="1" lang="en-US" altLang="ko-Kore-KR" sz="1100" dirty="0" err="1">
                <a:solidFill>
                  <a:srgbClr val="FF0000"/>
                </a:solidFill>
              </a:rPr>
              <a:t>val_acc</a:t>
            </a:r>
            <a:endParaRPr kumimoji="1" lang="ko-Kore-KR" altLang="en-US" sz="1100" dirty="0">
              <a:solidFill>
                <a:srgbClr val="FF0000"/>
              </a:solidFill>
            </a:endParaRPr>
          </a:p>
        </p:txBody>
      </p:sp>
      <p:sp>
        <p:nvSpPr>
          <p:cNvPr id="43" name="TextBox 42">
            <a:extLst>
              <a:ext uri="{FF2B5EF4-FFF2-40B4-BE49-F238E27FC236}">
                <a16:creationId xmlns:a16="http://schemas.microsoft.com/office/drawing/2014/main" id="{943C7F7C-61ED-7845-BD36-747EE899EA9C}"/>
              </a:ext>
            </a:extLst>
          </p:cNvPr>
          <p:cNvSpPr txBox="1"/>
          <p:nvPr/>
        </p:nvSpPr>
        <p:spPr>
          <a:xfrm>
            <a:off x="2971128" y="1155906"/>
            <a:ext cx="604653" cy="430887"/>
          </a:xfrm>
          <a:prstGeom prst="rect">
            <a:avLst/>
          </a:prstGeom>
          <a:noFill/>
        </p:spPr>
        <p:txBody>
          <a:bodyPr wrap="none" rtlCol="0">
            <a:spAutoFit/>
          </a:bodyPr>
          <a:lstStyle/>
          <a:p>
            <a:pPr algn="ctr"/>
            <a:r>
              <a:rPr kumimoji="1" lang="en-US" altLang="ko-Kore-KR" sz="1100" dirty="0">
                <a:solidFill>
                  <a:srgbClr val="FF0000"/>
                </a:solidFill>
              </a:rPr>
              <a:t>a99 </a:t>
            </a:r>
          </a:p>
          <a:p>
            <a:r>
              <a:rPr kumimoji="1" lang="en-US" altLang="ko-Kore-KR" sz="1100" dirty="0" err="1">
                <a:solidFill>
                  <a:srgbClr val="FF0000"/>
                </a:solidFill>
              </a:rPr>
              <a:t>val_acc</a:t>
            </a:r>
            <a:endParaRPr kumimoji="1" lang="ko-Kore-KR" altLang="en-US" sz="1100" dirty="0">
              <a:solidFill>
                <a:srgbClr val="FF0000"/>
              </a:solidFill>
            </a:endParaRPr>
          </a:p>
        </p:txBody>
      </p:sp>
      <p:sp>
        <p:nvSpPr>
          <p:cNvPr id="44" name="TextBox 43">
            <a:extLst>
              <a:ext uri="{FF2B5EF4-FFF2-40B4-BE49-F238E27FC236}">
                <a16:creationId xmlns:a16="http://schemas.microsoft.com/office/drawing/2014/main" id="{C5BF6F67-2996-404E-8434-FB7F9A3CFCAE}"/>
              </a:ext>
            </a:extLst>
          </p:cNvPr>
          <p:cNvSpPr txBox="1"/>
          <p:nvPr/>
        </p:nvSpPr>
        <p:spPr>
          <a:xfrm>
            <a:off x="3418974" y="1155906"/>
            <a:ext cx="604653" cy="430887"/>
          </a:xfrm>
          <a:prstGeom prst="rect">
            <a:avLst/>
          </a:prstGeom>
          <a:noFill/>
        </p:spPr>
        <p:txBody>
          <a:bodyPr wrap="none" rtlCol="0">
            <a:spAutoFit/>
          </a:bodyPr>
          <a:lstStyle/>
          <a:p>
            <a:pPr algn="ctr"/>
            <a:r>
              <a:rPr kumimoji="1" lang="en-US" altLang="ko-Kore-KR" sz="1100" dirty="0">
                <a:solidFill>
                  <a:srgbClr val="FF0000"/>
                </a:solidFill>
              </a:rPr>
              <a:t>a100 </a:t>
            </a:r>
          </a:p>
          <a:p>
            <a:r>
              <a:rPr kumimoji="1" lang="en-US" altLang="ko-Kore-KR" sz="1100" dirty="0" err="1">
                <a:solidFill>
                  <a:srgbClr val="FF0000"/>
                </a:solidFill>
              </a:rPr>
              <a:t>val_acc</a:t>
            </a:r>
            <a:endParaRPr kumimoji="1" lang="ko-Kore-KR" altLang="en-US" sz="1100" dirty="0">
              <a:solidFill>
                <a:srgbClr val="FF0000"/>
              </a:solidFill>
            </a:endParaRPr>
          </a:p>
        </p:txBody>
      </p:sp>
      <p:sp>
        <p:nvSpPr>
          <p:cNvPr id="50" name="TextBox 49">
            <a:extLst>
              <a:ext uri="{FF2B5EF4-FFF2-40B4-BE49-F238E27FC236}">
                <a16:creationId xmlns:a16="http://schemas.microsoft.com/office/drawing/2014/main" id="{A419694C-454F-9D48-A278-77CC88FCDB7D}"/>
              </a:ext>
            </a:extLst>
          </p:cNvPr>
          <p:cNvSpPr txBox="1"/>
          <p:nvPr/>
        </p:nvSpPr>
        <p:spPr>
          <a:xfrm>
            <a:off x="3051780" y="2101342"/>
            <a:ext cx="604653" cy="430887"/>
          </a:xfrm>
          <a:prstGeom prst="rect">
            <a:avLst/>
          </a:prstGeom>
          <a:noFill/>
        </p:spPr>
        <p:txBody>
          <a:bodyPr wrap="none" rtlCol="0">
            <a:spAutoFit/>
          </a:bodyPr>
          <a:lstStyle/>
          <a:p>
            <a:pPr algn="ctr"/>
            <a:r>
              <a:rPr kumimoji="1" lang="en-US" altLang="ko-Kore-KR" sz="1100" dirty="0">
                <a:solidFill>
                  <a:srgbClr val="FF0000"/>
                </a:solidFill>
              </a:rPr>
              <a:t>a100 </a:t>
            </a:r>
          </a:p>
          <a:p>
            <a:r>
              <a:rPr kumimoji="1" lang="en-US" altLang="ko-Kore-KR" sz="1100" dirty="0" err="1">
                <a:solidFill>
                  <a:srgbClr val="FF0000"/>
                </a:solidFill>
              </a:rPr>
              <a:t>val_acc</a:t>
            </a:r>
            <a:endParaRPr kumimoji="1" lang="ko-Kore-KR" altLang="en-US" sz="1100" dirty="0">
              <a:solidFill>
                <a:srgbClr val="FF0000"/>
              </a:solidFill>
            </a:endParaRPr>
          </a:p>
        </p:txBody>
      </p:sp>
      <p:sp>
        <p:nvSpPr>
          <p:cNvPr id="51" name="TextBox 50">
            <a:extLst>
              <a:ext uri="{FF2B5EF4-FFF2-40B4-BE49-F238E27FC236}">
                <a16:creationId xmlns:a16="http://schemas.microsoft.com/office/drawing/2014/main" id="{E971AEFA-1707-904D-A4D1-0550226EFB79}"/>
              </a:ext>
            </a:extLst>
          </p:cNvPr>
          <p:cNvSpPr txBox="1"/>
          <p:nvPr/>
        </p:nvSpPr>
        <p:spPr>
          <a:xfrm>
            <a:off x="1849216" y="2164821"/>
            <a:ext cx="343364" cy="369332"/>
          </a:xfrm>
          <a:prstGeom prst="rect">
            <a:avLst/>
          </a:prstGeom>
          <a:noFill/>
        </p:spPr>
        <p:txBody>
          <a:bodyPr wrap="none" rtlCol="0">
            <a:spAutoFit/>
          </a:bodyPr>
          <a:lstStyle/>
          <a:p>
            <a:r>
              <a:rPr kumimoji="1" lang="en-US" altLang="ko-Kore-KR" dirty="0"/>
              <a:t>…</a:t>
            </a:r>
            <a:endParaRPr kumimoji="1" lang="ko-Kore-KR" altLang="en-US" dirty="0"/>
          </a:p>
        </p:txBody>
      </p:sp>
    </p:spTree>
    <p:extLst>
      <p:ext uri="{BB962C8B-B14F-4D97-AF65-F5344CB8AC3E}">
        <p14:creationId xmlns:p14="http://schemas.microsoft.com/office/powerpoint/2010/main" val="197379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4" grpId="0" animBg="1"/>
      <p:bldP spid="16" grpId="0" animBg="1"/>
      <p:bldP spid="17" grpId="0" animBg="1"/>
      <p:bldP spid="18" grpId="0" animBg="1"/>
      <p:bldP spid="19" grpId="0" animBg="1"/>
      <p:bldP spid="20" grpId="0" animBg="1"/>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50" grpId="0"/>
      <p:bldP spid="5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5476" y="147919"/>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3" name="직사각형 2">
            <a:extLst>
              <a:ext uri="{FF2B5EF4-FFF2-40B4-BE49-F238E27FC236}">
                <a16:creationId xmlns:a16="http://schemas.microsoft.com/office/drawing/2014/main" id="{243C16B6-FFDC-CB46-BEB6-AA8DD3DF091B}"/>
              </a:ext>
            </a:extLst>
          </p:cNvPr>
          <p:cNvSpPr/>
          <p:nvPr/>
        </p:nvSpPr>
        <p:spPr>
          <a:xfrm>
            <a:off x="444805"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D225CC78-8359-CF41-841F-1F60ABF974A1}"/>
              </a:ext>
            </a:extLst>
          </p:cNvPr>
          <p:cNvSpPr/>
          <p:nvPr/>
        </p:nvSpPr>
        <p:spPr>
          <a:xfrm>
            <a:off x="879982"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7A513B8D-3DE3-BA4A-92D3-84BAD5579EE0}"/>
              </a:ext>
            </a:extLst>
          </p:cNvPr>
          <p:cNvSpPr/>
          <p:nvPr/>
        </p:nvSpPr>
        <p:spPr>
          <a:xfrm>
            <a:off x="1315159"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B730FEB-3D93-754A-B2EF-3673852FF340}"/>
              </a:ext>
            </a:extLst>
          </p:cNvPr>
          <p:cNvSpPr/>
          <p:nvPr/>
        </p:nvSpPr>
        <p:spPr>
          <a:xfrm>
            <a:off x="1750336"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dirty="0"/>
              <a:t>…</a:t>
            </a:r>
            <a:endParaRPr kumimoji="1" lang="ko-Kore-KR" altLang="en-US" dirty="0"/>
          </a:p>
        </p:txBody>
      </p:sp>
      <p:sp>
        <p:nvSpPr>
          <p:cNvPr id="16" name="직사각형 15">
            <a:extLst>
              <a:ext uri="{FF2B5EF4-FFF2-40B4-BE49-F238E27FC236}">
                <a16:creationId xmlns:a16="http://schemas.microsoft.com/office/drawing/2014/main" id="{C3374ACC-E500-CF4D-80B9-69D08A21204D}"/>
              </a:ext>
            </a:extLst>
          </p:cNvPr>
          <p:cNvSpPr/>
          <p:nvPr/>
        </p:nvSpPr>
        <p:spPr>
          <a:xfrm>
            <a:off x="2185513"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7" name="직사각형 16">
            <a:extLst>
              <a:ext uri="{FF2B5EF4-FFF2-40B4-BE49-F238E27FC236}">
                <a16:creationId xmlns:a16="http://schemas.microsoft.com/office/drawing/2014/main" id="{2F3A4742-6D32-1449-9C9C-8D34E6EBB0ED}"/>
              </a:ext>
            </a:extLst>
          </p:cNvPr>
          <p:cNvSpPr/>
          <p:nvPr/>
        </p:nvSpPr>
        <p:spPr>
          <a:xfrm>
            <a:off x="2620690"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8" name="직사각형 17">
            <a:extLst>
              <a:ext uri="{FF2B5EF4-FFF2-40B4-BE49-F238E27FC236}">
                <a16:creationId xmlns:a16="http://schemas.microsoft.com/office/drawing/2014/main" id="{7C8C0A67-02CE-B548-9FB4-CC7C74B4BB1F}"/>
              </a:ext>
            </a:extLst>
          </p:cNvPr>
          <p:cNvSpPr/>
          <p:nvPr/>
        </p:nvSpPr>
        <p:spPr>
          <a:xfrm>
            <a:off x="3055867"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9" name="직사각형 18">
            <a:extLst>
              <a:ext uri="{FF2B5EF4-FFF2-40B4-BE49-F238E27FC236}">
                <a16:creationId xmlns:a16="http://schemas.microsoft.com/office/drawing/2014/main" id="{84A9273D-452D-2B4D-B8FD-CB564993230A}"/>
              </a:ext>
            </a:extLst>
          </p:cNvPr>
          <p:cNvSpPr/>
          <p:nvPr/>
        </p:nvSpPr>
        <p:spPr>
          <a:xfrm>
            <a:off x="3494543" y="1177705"/>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6A4FA8A2-36E3-D84A-A98F-877A1CE41D2D}"/>
              </a:ext>
            </a:extLst>
          </p:cNvPr>
          <p:cNvSpPr txBox="1"/>
          <p:nvPr/>
        </p:nvSpPr>
        <p:spPr>
          <a:xfrm>
            <a:off x="391027" y="735859"/>
            <a:ext cx="1848263" cy="369332"/>
          </a:xfrm>
          <a:prstGeom prst="rect">
            <a:avLst/>
          </a:prstGeom>
          <a:noFill/>
        </p:spPr>
        <p:txBody>
          <a:bodyPr wrap="none" rtlCol="0">
            <a:spAutoFit/>
          </a:bodyPr>
          <a:lstStyle/>
          <a:p>
            <a:r>
              <a:rPr kumimoji="1" lang="en-US" altLang="ko-Kore-KR" dirty="0"/>
              <a:t>Population queue</a:t>
            </a:r>
            <a:endParaRPr kumimoji="1" lang="ko-Kore-KR" altLang="en-US" dirty="0"/>
          </a:p>
        </p:txBody>
      </p:sp>
      <p:sp>
        <p:nvSpPr>
          <p:cNvPr id="9" name="TextBox 8">
            <a:extLst>
              <a:ext uri="{FF2B5EF4-FFF2-40B4-BE49-F238E27FC236}">
                <a16:creationId xmlns:a16="http://schemas.microsoft.com/office/drawing/2014/main" id="{E4DF8F97-C0F8-0F45-AF21-9DE2164C1AB0}"/>
              </a:ext>
            </a:extLst>
          </p:cNvPr>
          <p:cNvSpPr txBox="1"/>
          <p:nvPr/>
        </p:nvSpPr>
        <p:spPr>
          <a:xfrm>
            <a:off x="392788" y="1787741"/>
            <a:ext cx="828625" cy="369332"/>
          </a:xfrm>
          <a:prstGeom prst="rect">
            <a:avLst/>
          </a:prstGeom>
          <a:noFill/>
        </p:spPr>
        <p:txBody>
          <a:bodyPr wrap="none" rtlCol="0">
            <a:spAutoFit/>
          </a:bodyPr>
          <a:lstStyle/>
          <a:p>
            <a:r>
              <a:rPr kumimoji="1" lang="en-US" altLang="ko-Kore-KR" dirty="0"/>
              <a:t>history</a:t>
            </a:r>
            <a:endParaRPr kumimoji="1" lang="ko-Kore-KR" altLang="en-US" dirty="0"/>
          </a:p>
        </p:txBody>
      </p:sp>
      <p:sp>
        <p:nvSpPr>
          <p:cNvPr id="20" name="양쪽 중괄호 19">
            <a:extLst>
              <a:ext uri="{FF2B5EF4-FFF2-40B4-BE49-F238E27FC236}">
                <a16:creationId xmlns:a16="http://schemas.microsoft.com/office/drawing/2014/main" id="{8586F8B3-BDA3-4744-9589-6B9BE5717013}"/>
              </a:ext>
            </a:extLst>
          </p:cNvPr>
          <p:cNvSpPr/>
          <p:nvPr/>
        </p:nvSpPr>
        <p:spPr>
          <a:xfrm>
            <a:off x="446566" y="2211613"/>
            <a:ext cx="3276600" cy="326571"/>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29" name="TextBox 28">
            <a:extLst>
              <a:ext uri="{FF2B5EF4-FFF2-40B4-BE49-F238E27FC236}">
                <a16:creationId xmlns:a16="http://schemas.microsoft.com/office/drawing/2014/main" id="{D006F4D7-275A-284D-BA3F-EE2A03B541B9}"/>
              </a:ext>
            </a:extLst>
          </p:cNvPr>
          <p:cNvSpPr txBox="1"/>
          <p:nvPr/>
        </p:nvSpPr>
        <p:spPr>
          <a:xfrm>
            <a:off x="3982057" y="735859"/>
            <a:ext cx="1692729" cy="369332"/>
          </a:xfrm>
          <a:prstGeom prst="rect">
            <a:avLst/>
          </a:prstGeom>
          <a:noFill/>
        </p:spPr>
        <p:txBody>
          <a:bodyPr wrap="square">
            <a:spAutoFit/>
          </a:bodyPr>
          <a:lstStyle/>
          <a:p>
            <a:r>
              <a:rPr lang="en" altLang="ko-Kore-KR" sz="1800" dirty="0">
                <a:effectLst/>
                <a:latin typeface="CMMI10"/>
              </a:rPr>
              <a:t>P </a:t>
            </a:r>
            <a:r>
              <a:rPr lang="en" altLang="ko-Kore-KR" sz="1800" dirty="0">
                <a:effectLst/>
                <a:latin typeface="NimbusRomNo9L"/>
              </a:rPr>
              <a:t>=</a:t>
            </a:r>
            <a:r>
              <a:rPr lang="en" altLang="ko-Kore-KR" sz="1800" dirty="0">
                <a:effectLst/>
                <a:latin typeface="CMR10"/>
              </a:rPr>
              <a:t>100</a:t>
            </a:r>
            <a:r>
              <a:rPr lang="en" altLang="ko-Kore-KR" sz="1800" dirty="0">
                <a:effectLst/>
                <a:latin typeface="NimbusRomNo9L"/>
              </a:rPr>
              <a:t>, </a:t>
            </a:r>
            <a:r>
              <a:rPr lang="en" altLang="ko-Kore-KR" sz="1800" dirty="0">
                <a:effectLst/>
                <a:latin typeface="CMMI10"/>
              </a:rPr>
              <a:t>S </a:t>
            </a:r>
            <a:r>
              <a:rPr lang="en" altLang="ko-Kore-KR" sz="1800" dirty="0">
                <a:effectLst/>
                <a:latin typeface="NimbusRomNo9L"/>
              </a:rPr>
              <a:t>=</a:t>
            </a:r>
            <a:r>
              <a:rPr lang="en" altLang="ko-Kore-KR" sz="1800" dirty="0">
                <a:effectLst/>
                <a:latin typeface="CMR10"/>
              </a:rPr>
              <a:t>25 </a:t>
            </a:r>
            <a:endParaRPr lang="en" altLang="ko-Kore-KR" dirty="0"/>
          </a:p>
        </p:txBody>
      </p:sp>
      <p:sp>
        <p:nvSpPr>
          <p:cNvPr id="37" name="TextBox 36">
            <a:extLst>
              <a:ext uri="{FF2B5EF4-FFF2-40B4-BE49-F238E27FC236}">
                <a16:creationId xmlns:a16="http://schemas.microsoft.com/office/drawing/2014/main" id="{E42A0A7D-5383-1243-9D2D-03FD12B7BD2B}"/>
              </a:ext>
            </a:extLst>
          </p:cNvPr>
          <p:cNvSpPr txBox="1"/>
          <p:nvPr/>
        </p:nvSpPr>
        <p:spPr>
          <a:xfrm>
            <a:off x="360066" y="1135539"/>
            <a:ext cx="604653" cy="430887"/>
          </a:xfrm>
          <a:prstGeom prst="rect">
            <a:avLst/>
          </a:prstGeom>
          <a:noFill/>
        </p:spPr>
        <p:txBody>
          <a:bodyPr wrap="none" rtlCol="0">
            <a:spAutoFit/>
          </a:bodyPr>
          <a:lstStyle/>
          <a:p>
            <a:pPr algn="ctr"/>
            <a:r>
              <a:rPr kumimoji="1" lang="en-US" altLang="ko-Kore-KR" sz="1100" dirty="0"/>
              <a:t>a1 </a:t>
            </a:r>
          </a:p>
          <a:p>
            <a:r>
              <a:rPr kumimoji="1" lang="en-US" altLang="ko-Kore-KR" sz="1100" dirty="0" err="1"/>
              <a:t>val_acc</a:t>
            </a:r>
            <a:endParaRPr kumimoji="1" lang="ko-Kore-KR" altLang="en-US" sz="1100" dirty="0"/>
          </a:p>
        </p:txBody>
      </p:sp>
      <p:sp>
        <p:nvSpPr>
          <p:cNvPr id="38" name="TextBox 37">
            <a:extLst>
              <a:ext uri="{FF2B5EF4-FFF2-40B4-BE49-F238E27FC236}">
                <a16:creationId xmlns:a16="http://schemas.microsoft.com/office/drawing/2014/main" id="{79F3F0F3-2116-2842-AF7C-5C44F6A1006C}"/>
              </a:ext>
            </a:extLst>
          </p:cNvPr>
          <p:cNvSpPr txBox="1"/>
          <p:nvPr/>
        </p:nvSpPr>
        <p:spPr>
          <a:xfrm>
            <a:off x="504773" y="2128941"/>
            <a:ext cx="604653" cy="430887"/>
          </a:xfrm>
          <a:prstGeom prst="rect">
            <a:avLst/>
          </a:prstGeom>
          <a:noFill/>
        </p:spPr>
        <p:txBody>
          <a:bodyPr wrap="none" rtlCol="0">
            <a:spAutoFit/>
          </a:bodyPr>
          <a:lstStyle/>
          <a:p>
            <a:pPr algn="ctr"/>
            <a:r>
              <a:rPr kumimoji="1" lang="en-US" altLang="ko-Kore-KR" sz="1100" dirty="0"/>
              <a:t>a1</a:t>
            </a:r>
          </a:p>
          <a:p>
            <a:pPr algn="ctr"/>
            <a:r>
              <a:rPr kumimoji="1" lang="en-US" altLang="ko-Kore-KR" sz="1100" dirty="0" err="1"/>
              <a:t>val_acc</a:t>
            </a:r>
            <a:endParaRPr kumimoji="1" lang="ko-Kore-KR" altLang="en-US" sz="1100" dirty="0"/>
          </a:p>
        </p:txBody>
      </p:sp>
      <p:sp>
        <p:nvSpPr>
          <p:cNvPr id="39" name="TextBox 38">
            <a:extLst>
              <a:ext uri="{FF2B5EF4-FFF2-40B4-BE49-F238E27FC236}">
                <a16:creationId xmlns:a16="http://schemas.microsoft.com/office/drawing/2014/main" id="{86483C91-E45B-894B-909C-2B05F4134C88}"/>
              </a:ext>
            </a:extLst>
          </p:cNvPr>
          <p:cNvSpPr txBox="1"/>
          <p:nvPr/>
        </p:nvSpPr>
        <p:spPr>
          <a:xfrm>
            <a:off x="807099" y="1145084"/>
            <a:ext cx="604653" cy="430887"/>
          </a:xfrm>
          <a:prstGeom prst="rect">
            <a:avLst/>
          </a:prstGeom>
          <a:noFill/>
        </p:spPr>
        <p:txBody>
          <a:bodyPr wrap="none" rtlCol="0">
            <a:spAutoFit/>
          </a:bodyPr>
          <a:lstStyle/>
          <a:p>
            <a:pPr algn="ctr"/>
            <a:r>
              <a:rPr kumimoji="1" lang="en-US" altLang="ko-Kore-KR" sz="1100" dirty="0"/>
              <a:t>a2 </a:t>
            </a:r>
          </a:p>
          <a:p>
            <a:r>
              <a:rPr kumimoji="1" lang="en-US" altLang="ko-Kore-KR" sz="1100" dirty="0" err="1"/>
              <a:t>val_acc</a:t>
            </a:r>
            <a:endParaRPr kumimoji="1" lang="ko-Kore-KR" altLang="en-US" sz="1100" dirty="0"/>
          </a:p>
        </p:txBody>
      </p:sp>
      <p:sp>
        <p:nvSpPr>
          <p:cNvPr id="40" name="TextBox 39">
            <a:extLst>
              <a:ext uri="{FF2B5EF4-FFF2-40B4-BE49-F238E27FC236}">
                <a16:creationId xmlns:a16="http://schemas.microsoft.com/office/drawing/2014/main" id="{4D98E70E-CCCD-7249-85E2-D8FB979FB5E8}"/>
              </a:ext>
            </a:extLst>
          </p:cNvPr>
          <p:cNvSpPr txBox="1"/>
          <p:nvPr/>
        </p:nvSpPr>
        <p:spPr>
          <a:xfrm>
            <a:off x="1213237" y="1133787"/>
            <a:ext cx="604653" cy="430887"/>
          </a:xfrm>
          <a:prstGeom prst="rect">
            <a:avLst/>
          </a:prstGeom>
          <a:noFill/>
        </p:spPr>
        <p:txBody>
          <a:bodyPr wrap="none" rtlCol="0">
            <a:spAutoFit/>
          </a:bodyPr>
          <a:lstStyle/>
          <a:p>
            <a:pPr algn="ctr"/>
            <a:r>
              <a:rPr kumimoji="1" lang="en-US" altLang="ko-Kore-KR" sz="1100" dirty="0"/>
              <a:t>a3 </a:t>
            </a:r>
          </a:p>
          <a:p>
            <a:r>
              <a:rPr kumimoji="1" lang="en-US" altLang="ko-Kore-KR" sz="1100" dirty="0" err="1"/>
              <a:t>val_acc</a:t>
            </a:r>
            <a:endParaRPr kumimoji="1" lang="ko-Kore-KR" altLang="en-US" sz="1100" dirty="0"/>
          </a:p>
        </p:txBody>
      </p:sp>
      <p:sp>
        <p:nvSpPr>
          <p:cNvPr id="41" name="TextBox 40">
            <a:extLst>
              <a:ext uri="{FF2B5EF4-FFF2-40B4-BE49-F238E27FC236}">
                <a16:creationId xmlns:a16="http://schemas.microsoft.com/office/drawing/2014/main" id="{E33370B1-DB6E-E94C-90B7-608DDD582D45}"/>
              </a:ext>
            </a:extLst>
          </p:cNvPr>
          <p:cNvSpPr txBox="1"/>
          <p:nvPr/>
        </p:nvSpPr>
        <p:spPr>
          <a:xfrm>
            <a:off x="2101852" y="1145084"/>
            <a:ext cx="604653" cy="430887"/>
          </a:xfrm>
          <a:prstGeom prst="rect">
            <a:avLst/>
          </a:prstGeom>
          <a:noFill/>
        </p:spPr>
        <p:txBody>
          <a:bodyPr wrap="none" rtlCol="0">
            <a:spAutoFit/>
          </a:bodyPr>
          <a:lstStyle/>
          <a:p>
            <a:pPr algn="ctr"/>
            <a:r>
              <a:rPr kumimoji="1" lang="en-US" altLang="ko-Kore-KR" sz="1100" dirty="0"/>
              <a:t>a97 </a:t>
            </a:r>
          </a:p>
          <a:p>
            <a:r>
              <a:rPr kumimoji="1" lang="en-US" altLang="ko-Kore-KR" sz="1100" dirty="0" err="1"/>
              <a:t>val_acc</a:t>
            </a:r>
            <a:endParaRPr kumimoji="1" lang="ko-Kore-KR" altLang="en-US" sz="1100" dirty="0"/>
          </a:p>
        </p:txBody>
      </p:sp>
      <p:sp>
        <p:nvSpPr>
          <p:cNvPr id="42" name="TextBox 41">
            <a:extLst>
              <a:ext uri="{FF2B5EF4-FFF2-40B4-BE49-F238E27FC236}">
                <a16:creationId xmlns:a16="http://schemas.microsoft.com/office/drawing/2014/main" id="{C4C12A3E-65E2-EA40-84FD-9394B5FFFDF2}"/>
              </a:ext>
            </a:extLst>
          </p:cNvPr>
          <p:cNvSpPr txBox="1"/>
          <p:nvPr/>
        </p:nvSpPr>
        <p:spPr>
          <a:xfrm>
            <a:off x="2549698" y="1145084"/>
            <a:ext cx="604653" cy="430887"/>
          </a:xfrm>
          <a:prstGeom prst="rect">
            <a:avLst/>
          </a:prstGeom>
          <a:noFill/>
        </p:spPr>
        <p:txBody>
          <a:bodyPr wrap="none" rtlCol="0">
            <a:spAutoFit/>
          </a:bodyPr>
          <a:lstStyle/>
          <a:p>
            <a:pPr algn="ctr"/>
            <a:r>
              <a:rPr kumimoji="1" lang="en-US" altLang="ko-Kore-KR" sz="1100" dirty="0"/>
              <a:t>a98 </a:t>
            </a:r>
          </a:p>
          <a:p>
            <a:r>
              <a:rPr kumimoji="1" lang="en-US" altLang="ko-Kore-KR" sz="1100" dirty="0" err="1"/>
              <a:t>val_acc</a:t>
            </a:r>
            <a:endParaRPr kumimoji="1" lang="ko-Kore-KR" altLang="en-US" sz="1100" dirty="0"/>
          </a:p>
        </p:txBody>
      </p:sp>
      <p:sp>
        <p:nvSpPr>
          <p:cNvPr id="43" name="TextBox 42">
            <a:extLst>
              <a:ext uri="{FF2B5EF4-FFF2-40B4-BE49-F238E27FC236}">
                <a16:creationId xmlns:a16="http://schemas.microsoft.com/office/drawing/2014/main" id="{943C7F7C-61ED-7845-BD36-747EE899EA9C}"/>
              </a:ext>
            </a:extLst>
          </p:cNvPr>
          <p:cNvSpPr txBox="1"/>
          <p:nvPr/>
        </p:nvSpPr>
        <p:spPr>
          <a:xfrm>
            <a:off x="2971128" y="1155906"/>
            <a:ext cx="604653" cy="430887"/>
          </a:xfrm>
          <a:prstGeom prst="rect">
            <a:avLst/>
          </a:prstGeom>
          <a:noFill/>
        </p:spPr>
        <p:txBody>
          <a:bodyPr wrap="none" rtlCol="0">
            <a:spAutoFit/>
          </a:bodyPr>
          <a:lstStyle/>
          <a:p>
            <a:pPr algn="ctr"/>
            <a:r>
              <a:rPr kumimoji="1" lang="en-US" altLang="ko-Kore-KR" sz="1100" dirty="0"/>
              <a:t>a99 </a:t>
            </a:r>
          </a:p>
          <a:p>
            <a:r>
              <a:rPr kumimoji="1" lang="en-US" altLang="ko-Kore-KR" sz="1100" dirty="0" err="1"/>
              <a:t>val_acc</a:t>
            </a:r>
            <a:endParaRPr kumimoji="1" lang="ko-Kore-KR" altLang="en-US" sz="1100" dirty="0"/>
          </a:p>
        </p:txBody>
      </p:sp>
      <p:sp>
        <p:nvSpPr>
          <p:cNvPr id="44" name="TextBox 43">
            <a:extLst>
              <a:ext uri="{FF2B5EF4-FFF2-40B4-BE49-F238E27FC236}">
                <a16:creationId xmlns:a16="http://schemas.microsoft.com/office/drawing/2014/main" id="{C5BF6F67-2996-404E-8434-FB7F9A3CFCAE}"/>
              </a:ext>
            </a:extLst>
          </p:cNvPr>
          <p:cNvSpPr txBox="1"/>
          <p:nvPr/>
        </p:nvSpPr>
        <p:spPr>
          <a:xfrm>
            <a:off x="3418974" y="1155906"/>
            <a:ext cx="604653" cy="430887"/>
          </a:xfrm>
          <a:prstGeom prst="rect">
            <a:avLst/>
          </a:prstGeom>
          <a:noFill/>
        </p:spPr>
        <p:txBody>
          <a:bodyPr wrap="none" rtlCol="0">
            <a:spAutoFit/>
          </a:bodyPr>
          <a:lstStyle/>
          <a:p>
            <a:pPr algn="ctr"/>
            <a:r>
              <a:rPr kumimoji="1" lang="en-US" altLang="ko-Kore-KR" sz="1100" dirty="0"/>
              <a:t>a100 </a:t>
            </a:r>
          </a:p>
          <a:p>
            <a:r>
              <a:rPr kumimoji="1" lang="en-US" altLang="ko-Kore-KR" sz="1100" dirty="0" err="1"/>
              <a:t>val_acc</a:t>
            </a:r>
            <a:endParaRPr kumimoji="1" lang="ko-Kore-KR" altLang="en-US" sz="1100" dirty="0"/>
          </a:p>
        </p:txBody>
      </p:sp>
      <p:sp>
        <p:nvSpPr>
          <p:cNvPr id="50" name="TextBox 49">
            <a:extLst>
              <a:ext uri="{FF2B5EF4-FFF2-40B4-BE49-F238E27FC236}">
                <a16:creationId xmlns:a16="http://schemas.microsoft.com/office/drawing/2014/main" id="{A419694C-454F-9D48-A278-77CC88FCDB7D}"/>
              </a:ext>
            </a:extLst>
          </p:cNvPr>
          <p:cNvSpPr txBox="1"/>
          <p:nvPr/>
        </p:nvSpPr>
        <p:spPr>
          <a:xfrm>
            <a:off x="3051780" y="2101342"/>
            <a:ext cx="604653" cy="430887"/>
          </a:xfrm>
          <a:prstGeom prst="rect">
            <a:avLst/>
          </a:prstGeom>
          <a:noFill/>
        </p:spPr>
        <p:txBody>
          <a:bodyPr wrap="none" rtlCol="0">
            <a:spAutoFit/>
          </a:bodyPr>
          <a:lstStyle/>
          <a:p>
            <a:pPr algn="ctr"/>
            <a:r>
              <a:rPr kumimoji="1" lang="en-US" altLang="ko-Kore-KR" sz="1100" dirty="0"/>
              <a:t>a100 </a:t>
            </a:r>
          </a:p>
          <a:p>
            <a:r>
              <a:rPr kumimoji="1" lang="en-US" altLang="ko-Kore-KR" sz="1100" dirty="0" err="1"/>
              <a:t>val_acc</a:t>
            </a:r>
            <a:endParaRPr kumimoji="1" lang="ko-Kore-KR" altLang="en-US" sz="1100" dirty="0"/>
          </a:p>
        </p:txBody>
      </p:sp>
      <p:sp>
        <p:nvSpPr>
          <p:cNvPr id="51" name="TextBox 50">
            <a:extLst>
              <a:ext uri="{FF2B5EF4-FFF2-40B4-BE49-F238E27FC236}">
                <a16:creationId xmlns:a16="http://schemas.microsoft.com/office/drawing/2014/main" id="{E971AEFA-1707-904D-A4D1-0550226EFB79}"/>
              </a:ext>
            </a:extLst>
          </p:cNvPr>
          <p:cNvSpPr txBox="1"/>
          <p:nvPr/>
        </p:nvSpPr>
        <p:spPr>
          <a:xfrm>
            <a:off x="1849216" y="2164821"/>
            <a:ext cx="343364" cy="369332"/>
          </a:xfrm>
          <a:prstGeom prst="rect">
            <a:avLst/>
          </a:prstGeom>
          <a:noFill/>
        </p:spPr>
        <p:txBody>
          <a:bodyPr wrap="none" rtlCol="0">
            <a:spAutoFit/>
          </a:bodyPr>
          <a:lstStyle/>
          <a:p>
            <a:r>
              <a:rPr kumimoji="1" lang="en-US" altLang="ko-Kore-KR" dirty="0"/>
              <a:t>…</a:t>
            </a:r>
            <a:endParaRPr kumimoji="1" lang="ko-Kore-KR" altLang="en-US" dirty="0"/>
          </a:p>
        </p:txBody>
      </p:sp>
      <p:pic>
        <p:nvPicPr>
          <p:cNvPr id="5" name="그림 4">
            <a:extLst>
              <a:ext uri="{FF2B5EF4-FFF2-40B4-BE49-F238E27FC236}">
                <a16:creationId xmlns:a16="http://schemas.microsoft.com/office/drawing/2014/main" id="{B2FF2F9F-8539-F74E-B94D-FF953F6C60C1}"/>
              </a:ext>
            </a:extLst>
          </p:cNvPr>
          <p:cNvPicPr>
            <a:picLocks noChangeAspect="1"/>
          </p:cNvPicPr>
          <p:nvPr/>
        </p:nvPicPr>
        <p:blipFill>
          <a:blip r:embed="rId2"/>
          <a:stretch>
            <a:fillRect/>
          </a:stretch>
        </p:blipFill>
        <p:spPr>
          <a:xfrm>
            <a:off x="7674206" y="0"/>
            <a:ext cx="4533900" cy="3302000"/>
          </a:xfrm>
          <a:prstGeom prst="rect">
            <a:avLst/>
          </a:prstGeom>
        </p:spPr>
      </p:pic>
      <p:sp>
        <p:nvSpPr>
          <p:cNvPr id="10" name="TextBox 9">
            <a:extLst>
              <a:ext uri="{FF2B5EF4-FFF2-40B4-BE49-F238E27FC236}">
                <a16:creationId xmlns:a16="http://schemas.microsoft.com/office/drawing/2014/main" id="{3EB4BB70-CB93-B342-87FE-EFFA240B67A9}"/>
              </a:ext>
            </a:extLst>
          </p:cNvPr>
          <p:cNvSpPr txBox="1"/>
          <p:nvPr/>
        </p:nvSpPr>
        <p:spPr>
          <a:xfrm>
            <a:off x="391027" y="2809023"/>
            <a:ext cx="859531" cy="369332"/>
          </a:xfrm>
          <a:prstGeom prst="rect">
            <a:avLst/>
          </a:prstGeom>
          <a:noFill/>
        </p:spPr>
        <p:txBody>
          <a:bodyPr wrap="none" rtlCol="0">
            <a:spAutoFit/>
          </a:bodyPr>
          <a:lstStyle/>
          <a:p>
            <a:r>
              <a:rPr kumimoji="1" lang="en-US" altLang="ko-Kore-KR" dirty="0"/>
              <a:t>sample</a:t>
            </a:r>
            <a:endParaRPr kumimoji="1" lang="ko-Kore-KR" altLang="en-US" dirty="0"/>
          </a:p>
        </p:txBody>
      </p:sp>
      <p:sp>
        <p:nvSpPr>
          <p:cNvPr id="45" name="양쪽 중괄호 44">
            <a:extLst>
              <a:ext uri="{FF2B5EF4-FFF2-40B4-BE49-F238E27FC236}">
                <a16:creationId xmlns:a16="http://schemas.microsoft.com/office/drawing/2014/main" id="{F8EE06C8-B2CD-6049-87A1-241DE249288A}"/>
              </a:ext>
            </a:extLst>
          </p:cNvPr>
          <p:cNvSpPr/>
          <p:nvPr/>
        </p:nvSpPr>
        <p:spPr>
          <a:xfrm>
            <a:off x="499379" y="3261867"/>
            <a:ext cx="3276600" cy="326571"/>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13" name="TextBox 12">
            <a:extLst>
              <a:ext uri="{FF2B5EF4-FFF2-40B4-BE49-F238E27FC236}">
                <a16:creationId xmlns:a16="http://schemas.microsoft.com/office/drawing/2014/main" id="{A9818ED2-EC5C-3846-963A-D73F88C4F561}"/>
              </a:ext>
            </a:extLst>
          </p:cNvPr>
          <p:cNvSpPr txBox="1"/>
          <p:nvPr/>
        </p:nvSpPr>
        <p:spPr>
          <a:xfrm>
            <a:off x="402912" y="4853429"/>
            <a:ext cx="4817344" cy="369332"/>
          </a:xfrm>
          <a:prstGeom prst="rect">
            <a:avLst/>
          </a:prstGeom>
          <a:noFill/>
        </p:spPr>
        <p:txBody>
          <a:bodyPr wrap="none" rtlCol="0">
            <a:spAutoFit/>
          </a:bodyPr>
          <a:lstStyle/>
          <a:p>
            <a:r>
              <a:rPr kumimoji="1" lang="en-US" altLang="ko-Kore-KR" dirty="0"/>
              <a:t>1. candidate </a:t>
            </a:r>
            <a:r>
              <a:rPr kumimoji="1" lang="en-US" altLang="ko-Kore-KR" dirty="0">
                <a:sym typeface="Wingdings" pitchFamily="2" charset="2"/>
              </a:rPr>
              <a:t> random element from population</a:t>
            </a:r>
            <a:endParaRPr kumimoji="1" lang="ko-Kore-KR" altLang="en-US" dirty="0"/>
          </a:p>
        </p:txBody>
      </p:sp>
      <p:sp>
        <p:nvSpPr>
          <p:cNvPr id="21" name="TextBox 20">
            <a:extLst>
              <a:ext uri="{FF2B5EF4-FFF2-40B4-BE49-F238E27FC236}">
                <a16:creationId xmlns:a16="http://schemas.microsoft.com/office/drawing/2014/main" id="{17A9FDC7-C84B-9A43-99D6-90CC41FBD330}"/>
              </a:ext>
            </a:extLst>
          </p:cNvPr>
          <p:cNvSpPr txBox="1"/>
          <p:nvPr/>
        </p:nvSpPr>
        <p:spPr>
          <a:xfrm>
            <a:off x="1721020" y="3824031"/>
            <a:ext cx="412292" cy="369332"/>
          </a:xfrm>
          <a:prstGeom prst="rect">
            <a:avLst/>
          </a:prstGeom>
          <a:noFill/>
        </p:spPr>
        <p:txBody>
          <a:bodyPr wrap="none" rtlCol="0">
            <a:spAutoFit/>
          </a:bodyPr>
          <a:lstStyle/>
          <a:p>
            <a:r>
              <a:rPr kumimoji="1" lang="en-US" altLang="ko-Kore-KR" dirty="0">
                <a:solidFill>
                  <a:srgbClr val="FF0000"/>
                </a:solidFill>
              </a:rPr>
              <a:t>a3</a:t>
            </a:r>
            <a:endParaRPr kumimoji="1" lang="ko-Kore-KR" altLang="en-US" dirty="0">
              <a:solidFill>
                <a:srgbClr val="FF0000"/>
              </a:solidFill>
            </a:endParaRPr>
          </a:p>
        </p:txBody>
      </p:sp>
      <p:sp>
        <p:nvSpPr>
          <p:cNvPr id="22" name="TextBox 21">
            <a:extLst>
              <a:ext uri="{FF2B5EF4-FFF2-40B4-BE49-F238E27FC236}">
                <a16:creationId xmlns:a16="http://schemas.microsoft.com/office/drawing/2014/main" id="{16D8A735-FC2E-DE46-AD92-0D0E9322261A}"/>
              </a:ext>
            </a:extLst>
          </p:cNvPr>
          <p:cNvSpPr txBox="1"/>
          <p:nvPr/>
        </p:nvSpPr>
        <p:spPr>
          <a:xfrm>
            <a:off x="444805" y="3843926"/>
            <a:ext cx="1329082" cy="369332"/>
          </a:xfrm>
          <a:prstGeom prst="rect">
            <a:avLst/>
          </a:prstGeom>
          <a:noFill/>
        </p:spPr>
        <p:txBody>
          <a:bodyPr wrap="none" rtlCol="0">
            <a:spAutoFit/>
          </a:bodyPr>
          <a:lstStyle/>
          <a:p>
            <a:r>
              <a:rPr kumimoji="1" lang="en-US" altLang="ko-Kore-KR" dirty="0"/>
              <a:t>candidate = </a:t>
            </a:r>
            <a:endParaRPr kumimoji="1" lang="ko-Kore-KR" altLang="en-US" dirty="0"/>
          </a:p>
        </p:txBody>
      </p:sp>
      <p:sp>
        <p:nvSpPr>
          <p:cNvPr id="46" name="TextBox 45">
            <a:extLst>
              <a:ext uri="{FF2B5EF4-FFF2-40B4-BE49-F238E27FC236}">
                <a16:creationId xmlns:a16="http://schemas.microsoft.com/office/drawing/2014/main" id="{EA9B913C-015B-1A45-8445-E4946B7D7222}"/>
              </a:ext>
            </a:extLst>
          </p:cNvPr>
          <p:cNvSpPr txBox="1"/>
          <p:nvPr/>
        </p:nvSpPr>
        <p:spPr>
          <a:xfrm>
            <a:off x="5468640" y="4853429"/>
            <a:ext cx="412292" cy="369332"/>
          </a:xfrm>
          <a:prstGeom prst="rect">
            <a:avLst/>
          </a:prstGeom>
          <a:noFill/>
        </p:spPr>
        <p:txBody>
          <a:bodyPr wrap="none" rtlCol="0">
            <a:spAutoFit/>
          </a:bodyPr>
          <a:lstStyle/>
          <a:p>
            <a:r>
              <a:rPr kumimoji="1" lang="en-US" altLang="ko-Kore-KR" dirty="0">
                <a:solidFill>
                  <a:srgbClr val="FF0000"/>
                </a:solidFill>
              </a:rPr>
              <a:t>a3</a:t>
            </a:r>
            <a:endParaRPr kumimoji="1" lang="ko-Kore-KR" altLang="en-US" dirty="0">
              <a:solidFill>
                <a:srgbClr val="FF0000"/>
              </a:solidFill>
            </a:endParaRPr>
          </a:p>
        </p:txBody>
      </p:sp>
      <p:sp>
        <p:nvSpPr>
          <p:cNvPr id="47" name="TextBox 46">
            <a:extLst>
              <a:ext uri="{FF2B5EF4-FFF2-40B4-BE49-F238E27FC236}">
                <a16:creationId xmlns:a16="http://schemas.microsoft.com/office/drawing/2014/main" id="{AA745814-B00B-554F-A338-A520CAD7CCB2}"/>
              </a:ext>
            </a:extLst>
          </p:cNvPr>
          <p:cNvSpPr txBox="1"/>
          <p:nvPr/>
        </p:nvSpPr>
        <p:spPr>
          <a:xfrm>
            <a:off x="552427" y="3204906"/>
            <a:ext cx="412292" cy="369332"/>
          </a:xfrm>
          <a:prstGeom prst="rect">
            <a:avLst/>
          </a:prstGeom>
          <a:noFill/>
        </p:spPr>
        <p:txBody>
          <a:bodyPr wrap="none" rtlCol="0">
            <a:spAutoFit/>
          </a:bodyPr>
          <a:lstStyle/>
          <a:p>
            <a:r>
              <a:rPr kumimoji="1" lang="en-US" altLang="ko-Kore-KR" dirty="0">
                <a:solidFill>
                  <a:srgbClr val="FF0000"/>
                </a:solidFill>
              </a:rPr>
              <a:t>a3</a:t>
            </a:r>
            <a:endParaRPr kumimoji="1" lang="ko-Kore-KR" altLang="en-US" dirty="0">
              <a:solidFill>
                <a:srgbClr val="FF0000"/>
              </a:solidFill>
            </a:endParaRPr>
          </a:p>
        </p:txBody>
      </p:sp>
      <p:sp>
        <p:nvSpPr>
          <p:cNvPr id="23" name="TextBox 22">
            <a:extLst>
              <a:ext uri="{FF2B5EF4-FFF2-40B4-BE49-F238E27FC236}">
                <a16:creationId xmlns:a16="http://schemas.microsoft.com/office/drawing/2014/main" id="{B311DEBB-49A7-744E-9D2E-01F1DA673675}"/>
              </a:ext>
            </a:extLst>
          </p:cNvPr>
          <p:cNvSpPr txBox="1"/>
          <p:nvPr/>
        </p:nvSpPr>
        <p:spPr>
          <a:xfrm>
            <a:off x="391027" y="5402373"/>
            <a:ext cx="2719847" cy="369332"/>
          </a:xfrm>
          <a:prstGeom prst="rect">
            <a:avLst/>
          </a:prstGeom>
          <a:noFill/>
        </p:spPr>
        <p:txBody>
          <a:bodyPr wrap="none" rtlCol="0">
            <a:spAutoFit/>
          </a:bodyPr>
          <a:lstStyle/>
          <a:p>
            <a:r>
              <a:rPr kumimoji="1" lang="en-US" altLang="ko-Kore-KR" dirty="0"/>
              <a:t>2. add candidate to sample</a:t>
            </a:r>
            <a:endParaRPr kumimoji="1" lang="ko-Kore-KR" altLang="en-US" dirty="0"/>
          </a:p>
        </p:txBody>
      </p:sp>
      <p:sp>
        <p:nvSpPr>
          <p:cNvPr id="24" name="TextBox 23">
            <a:extLst>
              <a:ext uri="{FF2B5EF4-FFF2-40B4-BE49-F238E27FC236}">
                <a16:creationId xmlns:a16="http://schemas.microsoft.com/office/drawing/2014/main" id="{63C788CC-D069-7A49-9498-143FF415657F}"/>
              </a:ext>
            </a:extLst>
          </p:cNvPr>
          <p:cNvSpPr txBox="1"/>
          <p:nvPr/>
        </p:nvSpPr>
        <p:spPr>
          <a:xfrm>
            <a:off x="6509657" y="5584371"/>
            <a:ext cx="2555508" cy="369332"/>
          </a:xfrm>
          <a:prstGeom prst="rect">
            <a:avLst/>
          </a:prstGeom>
          <a:noFill/>
        </p:spPr>
        <p:txBody>
          <a:bodyPr wrap="none" rtlCol="0">
            <a:spAutoFit/>
          </a:bodyPr>
          <a:lstStyle/>
          <a:p>
            <a:r>
              <a:rPr kumimoji="1" lang="en-US" altLang="ko-Kore-KR" dirty="0"/>
              <a:t>|sample| &lt; 25 </a:t>
            </a:r>
            <a:r>
              <a:rPr kumimoji="1" lang="ko-Kore-KR" altLang="en-US" dirty="0"/>
              <a:t>까지 반복</a:t>
            </a:r>
          </a:p>
        </p:txBody>
      </p:sp>
      <p:sp>
        <p:nvSpPr>
          <p:cNvPr id="48" name="TextBox 47">
            <a:extLst>
              <a:ext uri="{FF2B5EF4-FFF2-40B4-BE49-F238E27FC236}">
                <a16:creationId xmlns:a16="http://schemas.microsoft.com/office/drawing/2014/main" id="{60FFFDB8-929C-6E40-AEA1-72C6B21C0E54}"/>
              </a:ext>
            </a:extLst>
          </p:cNvPr>
          <p:cNvSpPr txBox="1"/>
          <p:nvPr/>
        </p:nvSpPr>
        <p:spPr>
          <a:xfrm>
            <a:off x="3117416" y="3198250"/>
            <a:ext cx="529312" cy="369332"/>
          </a:xfrm>
          <a:prstGeom prst="rect">
            <a:avLst/>
          </a:prstGeom>
          <a:noFill/>
        </p:spPr>
        <p:txBody>
          <a:bodyPr wrap="none" rtlCol="0">
            <a:spAutoFit/>
          </a:bodyPr>
          <a:lstStyle/>
          <a:p>
            <a:r>
              <a:rPr kumimoji="1" lang="en-US" altLang="ko-Kore-KR" dirty="0">
                <a:solidFill>
                  <a:srgbClr val="FF0000"/>
                </a:solidFill>
              </a:rPr>
              <a:t>a</a:t>
            </a:r>
            <a:r>
              <a:rPr kumimoji="1" lang="en-US" altLang="ko-KR" dirty="0">
                <a:solidFill>
                  <a:srgbClr val="FF0000"/>
                </a:solidFill>
              </a:rPr>
              <a:t>60</a:t>
            </a:r>
            <a:endParaRPr kumimoji="1" lang="ko-Kore-KR" altLang="en-US" dirty="0">
              <a:solidFill>
                <a:srgbClr val="FF0000"/>
              </a:solidFill>
            </a:endParaRPr>
          </a:p>
        </p:txBody>
      </p:sp>
      <p:sp>
        <p:nvSpPr>
          <p:cNvPr id="26" name="TextBox 25">
            <a:extLst>
              <a:ext uri="{FF2B5EF4-FFF2-40B4-BE49-F238E27FC236}">
                <a16:creationId xmlns:a16="http://schemas.microsoft.com/office/drawing/2014/main" id="{AC242278-1F53-094C-81EB-D8AB602EAC5C}"/>
              </a:ext>
            </a:extLst>
          </p:cNvPr>
          <p:cNvSpPr txBox="1"/>
          <p:nvPr/>
        </p:nvSpPr>
        <p:spPr>
          <a:xfrm>
            <a:off x="1879983" y="3169215"/>
            <a:ext cx="343364" cy="369332"/>
          </a:xfrm>
          <a:prstGeom prst="rect">
            <a:avLst/>
          </a:prstGeom>
          <a:noFill/>
        </p:spPr>
        <p:txBody>
          <a:bodyPr wrap="none" rtlCol="0">
            <a:spAutoFit/>
          </a:bodyPr>
          <a:lstStyle/>
          <a:p>
            <a:r>
              <a:rPr kumimoji="1" lang="en-US" altLang="ko-Kore-KR" dirty="0"/>
              <a:t>…</a:t>
            </a:r>
            <a:endParaRPr kumimoji="1" lang="ko-Kore-KR" altLang="en-US" dirty="0"/>
          </a:p>
        </p:txBody>
      </p:sp>
      <p:sp>
        <p:nvSpPr>
          <p:cNvPr id="27" name="TextBox 26">
            <a:extLst>
              <a:ext uri="{FF2B5EF4-FFF2-40B4-BE49-F238E27FC236}">
                <a16:creationId xmlns:a16="http://schemas.microsoft.com/office/drawing/2014/main" id="{E410897F-E0E7-7F4F-B72D-801161F01252}"/>
              </a:ext>
            </a:extLst>
          </p:cNvPr>
          <p:cNvSpPr txBox="1"/>
          <p:nvPr/>
        </p:nvSpPr>
        <p:spPr>
          <a:xfrm>
            <a:off x="4014127" y="3211286"/>
            <a:ext cx="1526380" cy="369332"/>
          </a:xfrm>
          <a:prstGeom prst="rect">
            <a:avLst/>
          </a:prstGeom>
          <a:noFill/>
        </p:spPr>
        <p:txBody>
          <a:bodyPr wrap="none" rtlCol="0">
            <a:spAutoFit/>
          </a:bodyPr>
          <a:lstStyle/>
          <a:p>
            <a:r>
              <a:rPr kumimoji="1" lang="en-US" altLang="ko-Kore-KR" dirty="0"/>
              <a:t>|sample| = 25</a:t>
            </a:r>
            <a:endParaRPr kumimoji="1" lang="ko-Kore-KR" altLang="en-US" dirty="0"/>
          </a:p>
        </p:txBody>
      </p:sp>
    </p:spTree>
    <p:extLst>
      <p:ext uri="{BB962C8B-B14F-4D97-AF65-F5344CB8AC3E}">
        <p14:creationId xmlns:p14="http://schemas.microsoft.com/office/powerpoint/2010/main" val="348105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5" grpId="0" animBg="1"/>
      <p:bldP spid="13" grpId="0"/>
      <p:bldP spid="21" grpId="0"/>
      <p:bldP spid="22" grpId="0"/>
      <p:bldP spid="46" grpId="0"/>
      <p:bldP spid="47" grpId="0"/>
      <p:bldP spid="23" grpId="0"/>
      <p:bldP spid="24" grpId="0"/>
      <p:bldP spid="48" grpId="0"/>
      <p:bldP spid="26" grpId="0"/>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5476" y="148445"/>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3" name="직사각형 2">
            <a:extLst>
              <a:ext uri="{FF2B5EF4-FFF2-40B4-BE49-F238E27FC236}">
                <a16:creationId xmlns:a16="http://schemas.microsoft.com/office/drawing/2014/main" id="{243C16B6-FFDC-CB46-BEB6-AA8DD3DF091B}"/>
              </a:ext>
            </a:extLst>
          </p:cNvPr>
          <p:cNvSpPr/>
          <p:nvPr/>
        </p:nvSpPr>
        <p:spPr>
          <a:xfrm>
            <a:off x="444805"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D225CC78-8359-CF41-841F-1F60ABF974A1}"/>
              </a:ext>
            </a:extLst>
          </p:cNvPr>
          <p:cNvSpPr/>
          <p:nvPr/>
        </p:nvSpPr>
        <p:spPr>
          <a:xfrm>
            <a:off x="879982"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7A513B8D-3DE3-BA4A-92D3-84BAD5579EE0}"/>
              </a:ext>
            </a:extLst>
          </p:cNvPr>
          <p:cNvSpPr/>
          <p:nvPr/>
        </p:nvSpPr>
        <p:spPr>
          <a:xfrm>
            <a:off x="1315159"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B730FEB-3D93-754A-B2EF-3673852FF340}"/>
              </a:ext>
            </a:extLst>
          </p:cNvPr>
          <p:cNvSpPr/>
          <p:nvPr/>
        </p:nvSpPr>
        <p:spPr>
          <a:xfrm>
            <a:off x="1750336"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dirty="0"/>
              <a:t>…</a:t>
            </a:r>
            <a:endParaRPr kumimoji="1" lang="ko-Kore-KR" altLang="en-US" dirty="0"/>
          </a:p>
        </p:txBody>
      </p:sp>
      <p:sp>
        <p:nvSpPr>
          <p:cNvPr id="16" name="직사각형 15">
            <a:extLst>
              <a:ext uri="{FF2B5EF4-FFF2-40B4-BE49-F238E27FC236}">
                <a16:creationId xmlns:a16="http://schemas.microsoft.com/office/drawing/2014/main" id="{C3374ACC-E500-CF4D-80B9-69D08A21204D}"/>
              </a:ext>
            </a:extLst>
          </p:cNvPr>
          <p:cNvSpPr/>
          <p:nvPr/>
        </p:nvSpPr>
        <p:spPr>
          <a:xfrm>
            <a:off x="2185513"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7" name="직사각형 16">
            <a:extLst>
              <a:ext uri="{FF2B5EF4-FFF2-40B4-BE49-F238E27FC236}">
                <a16:creationId xmlns:a16="http://schemas.microsoft.com/office/drawing/2014/main" id="{2F3A4742-6D32-1449-9C9C-8D34E6EBB0ED}"/>
              </a:ext>
            </a:extLst>
          </p:cNvPr>
          <p:cNvSpPr/>
          <p:nvPr/>
        </p:nvSpPr>
        <p:spPr>
          <a:xfrm>
            <a:off x="2620690"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8" name="직사각형 17">
            <a:extLst>
              <a:ext uri="{FF2B5EF4-FFF2-40B4-BE49-F238E27FC236}">
                <a16:creationId xmlns:a16="http://schemas.microsoft.com/office/drawing/2014/main" id="{7C8C0A67-02CE-B548-9FB4-CC7C74B4BB1F}"/>
              </a:ext>
            </a:extLst>
          </p:cNvPr>
          <p:cNvSpPr/>
          <p:nvPr/>
        </p:nvSpPr>
        <p:spPr>
          <a:xfrm>
            <a:off x="3055867"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9" name="직사각형 18">
            <a:extLst>
              <a:ext uri="{FF2B5EF4-FFF2-40B4-BE49-F238E27FC236}">
                <a16:creationId xmlns:a16="http://schemas.microsoft.com/office/drawing/2014/main" id="{84A9273D-452D-2B4D-B8FD-CB564993230A}"/>
              </a:ext>
            </a:extLst>
          </p:cNvPr>
          <p:cNvSpPr/>
          <p:nvPr/>
        </p:nvSpPr>
        <p:spPr>
          <a:xfrm>
            <a:off x="3494543" y="1177705"/>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6A4FA8A2-36E3-D84A-A98F-877A1CE41D2D}"/>
              </a:ext>
            </a:extLst>
          </p:cNvPr>
          <p:cNvSpPr txBox="1"/>
          <p:nvPr/>
        </p:nvSpPr>
        <p:spPr>
          <a:xfrm>
            <a:off x="391027" y="735859"/>
            <a:ext cx="1848263" cy="369332"/>
          </a:xfrm>
          <a:prstGeom prst="rect">
            <a:avLst/>
          </a:prstGeom>
          <a:noFill/>
        </p:spPr>
        <p:txBody>
          <a:bodyPr wrap="none" rtlCol="0">
            <a:spAutoFit/>
          </a:bodyPr>
          <a:lstStyle/>
          <a:p>
            <a:r>
              <a:rPr kumimoji="1" lang="en-US" altLang="ko-Kore-KR" dirty="0"/>
              <a:t>Population queue</a:t>
            </a:r>
            <a:endParaRPr kumimoji="1" lang="ko-Kore-KR" altLang="en-US" dirty="0"/>
          </a:p>
        </p:txBody>
      </p:sp>
      <p:sp>
        <p:nvSpPr>
          <p:cNvPr id="9" name="TextBox 8">
            <a:extLst>
              <a:ext uri="{FF2B5EF4-FFF2-40B4-BE49-F238E27FC236}">
                <a16:creationId xmlns:a16="http://schemas.microsoft.com/office/drawing/2014/main" id="{E4DF8F97-C0F8-0F45-AF21-9DE2164C1AB0}"/>
              </a:ext>
            </a:extLst>
          </p:cNvPr>
          <p:cNvSpPr txBox="1"/>
          <p:nvPr/>
        </p:nvSpPr>
        <p:spPr>
          <a:xfrm>
            <a:off x="392788" y="1787741"/>
            <a:ext cx="828625" cy="369332"/>
          </a:xfrm>
          <a:prstGeom prst="rect">
            <a:avLst/>
          </a:prstGeom>
          <a:noFill/>
        </p:spPr>
        <p:txBody>
          <a:bodyPr wrap="none" rtlCol="0">
            <a:spAutoFit/>
          </a:bodyPr>
          <a:lstStyle/>
          <a:p>
            <a:r>
              <a:rPr kumimoji="1" lang="en-US" altLang="ko-Kore-KR" dirty="0"/>
              <a:t>history</a:t>
            </a:r>
            <a:endParaRPr kumimoji="1" lang="ko-Kore-KR" altLang="en-US" dirty="0"/>
          </a:p>
        </p:txBody>
      </p:sp>
      <p:sp>
        <p:nvSpPr>
          <p:cNvPr id="20" name="양쪽 중괄호 19">
            <a:extLst>
              <a:ext uri="{FF2B5EF4-FFF2-40B4-BE49-F238E27FC236}">
                <a16:creationId xmlns:a16="http://schemas.microsoft.com/office/drawing/2014/main" id="{8586F8B3-BDA3-4744-9589-6B9BE5717013}"/>
              </a:ext>
            </a:extLst>
          </p:cNvPr>
          <p:cNvSpPr/>
          <p:nvPr/>
        </p:nvSpPr>
        <p:spPr>
          <a:xfrm>
            <a:off x="446566" y="2211613"/>
            <a:ext cx="3276600" cy="326571"/>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29" name="TextBox 28">
            <a:extLst>
              <a:ext uri="{FF2B5EF4-FFF2-40B4-BE49-F238E27FC236}">
                <a16:creationId xmlns:a16="http://schemas.microsoft.com/office/drawing/2014/main" id="{D006F4D7-275A-284D-BA3F-EE2A03B541B9}"/>
              </a:ext>
            </a:extLst>
          </p:cNvPr>
          <p:cNvSpPr txBox="1"/>
          <p:nvPr/>
        </p:nvSpPr>
        <p:spPr>
          <a:xfrm>
            <a:off x="3982057" y="735859"/>
            <a:ext cx="1692729" cy="369332"/>
          </a:xfrm>
          <a:prstGeom prst="rect">
            <a:avLst/>
          </a:prstGeom>
          <a:noFill/>
        </p:spPr>
        <p:txBody>
          <a:bodyPr wrap="square">
            <a:spAutoFit/>
          </a:bodyPr>
          <a:lstStyle/>
          <a:p>
            <a:r>
              <a:rPr lang="en" altLang="ko-Kore-KR" sz="1800" dirty="0">
                <a:effectLst/>
                <a:latin typeface="CMMI10"/>
              </a:rPr>
              <a:t>P </a:t>
            </a:r>
            <a:r>
              <a:rPr lang="en" altLang="ko-Kore-KR" sz="1800" dirty="0">
                <a:effectLst/>
                <a:latin typeface="NimbusRomNo9L"/>
              </a:rPr>
              <a:t>=</a:t>
            </a:r>
            <a:r>
              <a:rPr lang="en" altLang="ko-Kore-KR" sz="1800" dirty="0">
                <a:effectLst/>
                <a:latin typeface="CMR10"/>
              </a:rPr>
              <a:t>100</a:t>
            </a:r>
            <a:r>
              <a:rPr lang="en" altLang="ko-Kore-KR" sz="1800" dirty="0">
                <a:effectLst/>
                <a:latin typeface="NimbusRomNo9L"/>
              </a:rPr>
              <a:t>, </a:t>
            </a:r>
            <a:r>
              <a:rPr lang="en" altLang="ko-Kore-KR" sz="1800" dirty="0">
                <a:effectLst/>
                <a:latin typeface="CMMI10"/>
              </a:rPr>
              <a:t>S </a:t>
            </a:r>
            <a:r>
              <a:rPr lang="en" altLang="ko-Kore-KR" sz="1800" dirty="0">
                <a:effectLst/>
                <a:latin typeface="NimbusRomNo9L"/>
              </a:rPr>
              <a:t>=</a:t>
            </a:r>
            <a:r>
              <a:rPr lang="en" altLang="ko-Kore-KR" sz="1800" dirty="0">
                <a:effectLst/>
                <a:latin typeface="CMR10"/>
              </a:rPr>
              <a:t>25 </a:t>
            </a:r>
            <a:endParaRPr lang="en" altLang="ko-Kore-KR" dirty="0"/>
          </a:p>
        </p:txBody>
      </p:sp>
      <p:sp>
        <p:nvSpPr>
          <p:cNvPr id="37" name="TextBox 36">
            <a:extLst>
              <a:ext uri="{FF2B5EF4-FFF2-40B4-BE49-F238E27FC236}">
                <a16:creationId xmlns:a16="http://schemas.microsoft.com/office/drawing/2014/main" id="{E42A0A7D-5383-1243-9D2D-03FD12B7BD2B}"/>
              </a:ext>
            </a:extLst>
          </p:cNvPr>
          <p:cNvSpPr txBox="1"/>
          <p:nvPr/>
        </p:nvSpPr>
        <p:spPr>
          <a:xfrm>
            <a:off x="360066" y="1135539"/>
            <a:ext cx="604653" cy="430887"/>
          </a:xfrm>
          <a:prstGeom prst="rect">
            <a:avLst/>
          </a:prstGeom>
          <a:noFill/>
        </p:spPr>
        <p:txBody>
          <a:bodyPr wrap="none" rtlCol="0">
            <a:spAutoFit/>
          </a:bodyPr>
          <a:lstStyle/>
          <a:p>
            <a:pPr algn="ctr"/>
            <a:r>
              <a:rPr kumimoji="1" lang="en-US" altLang="ko-Kore-KR" sz="1100" dirty="0"/>
              <a:t>a1 </a:t>
            </a:r>
          </a:p>
          <a:p>
            <a:r>
              <a:rPr kumimoji="1" lang="en-US" altLang="ko-Kore-KR" sz="1100" dirty="0" err="1"/>
              <a:t>val_acc</a:t>
            </a:r>
            <a:endParaRPr kumimoji="1" lang="ko-Kore-KR" altLang="en-US" sz="1100" dirty="0"/>
          </a:p>
        </p:txBody>
      </p:sp>
      <p:sp>
        <p:nvSpPr>
          <p:cNvPr id="38" name="TextBox 37">
            <a:extLst>
              <a:ext uri="{FF2B5EF4-FFF2-40B4-BE49-F238E27FC236}">
                <a16:creationId xmlns:a16="http://schemas.microsoft.com/office/drawing/2014/main" id="{79F3F0F3-2116-2842-AF7C-5C44F6A1006C}"/>
              </a:ext>
            </a:extLst>
          </p:cNvPr>
          <p:cNvSpPr txBox="1"/>
          <p:nvPr/>
        </p:nvSpPr>
        <p:spPr>
          <a:xfrm>
            <a:off x="504773" y="2128941"/>
            <a:ext cx="604653" cy="430887"/>
          </a:xfrm>
          <a:prstGeom prst="rect">
            <a:avLst/>
          </a:prstGeom>
          <a:noFill/>
        </p:spPr>
        <p:txBody>
          <a:bodyPr wrap="none" rtlCol="0">
            <a:spAutoFit/>
          </a:bodyPr>
          <a:lstStyle/>
          <a:p>
            <a:pPr algn="ctr"/>
            <a:r>
              <a:rPr kumimoji="1" lang="en-US" altLang="ko-Kore-KR" sz="1100" dirty="0"/>
              <a:t>a1</a:t>
            </a:r>
          </a:p>
          <a:p>
            <a:pPr algn="ctr"/>
            <a:r>
              <a:rPr kumimoji="1" lang="en-US" altLang="ko-Kore-KR" sz="1100" dirty="0" err="1"/>
              <a:t>val_acc</a:t>
            </a:r>
            <a:endParaRPr kumimoji="1" lang="ko-Kore-KR" altLang="en-US" sz="1100" dirty="0"/>
          </a:p>
        </p:txBody>
      </p:sp>
      <p:sp>
        <p:nvSpPr>
          <p:cNvPr id="39" name="TextBox 38">
            <a:extLst>
              <a:ext uri="{FF2B5EF4-FFF2-40B4-BE49-F238E27FC236}">
                <a16:creationId xmlns:a16="http://schemas.microsoft.com/office/drawing/2014/main" id="{86483C91-E45B-894B-909C-2B05F4134C88}"/>
              </a:ext>
            </a:extLst>
          </p:cNvPr>
          <p:cNvSpPr txBox="1"/>
          <p:nvPr/>
        </p:nvSpPr>
        <p:spPr>
          <a:xfrm>
            <a:off x="807099" y="1145084"/>
            <a:ext cx="604653" cy="430887"/>
          </a:xfrm>
          <a:prstGeom prst="rect">
            <a:avLst/>
          </a:prstGeom>
          <a:noFill/>
        </p:spPr>
        <p:txBody>
          <a:bodyPr wrap="none" rtlCol="0">
            <a:spAutoFit/>
          </a:bodyPr>
          <a:lstStyle/>
          <a:p>
            <a:pPr algn="ctr"/>
            <a:r>
              <a:rPr kumimoji="1" lang="en-US" altLang="ko-Kore-KR" sz="1100" dirty="0"/>
              <a:t>a2 </a:t>
            </a:r>
          </a:p>
          <a:p>
            <a:r>
              <a:rPr kumimoji="1" lang="en-US" altLang="ko-Kore-KR" sz="1100" dirty="0" err="1"/>
              <a:t>val_acc</a:t>
            </a:r>
            <a:endParaRPr kumimoji="1" lang="ko-Kore-KR" altLang="en-US" sz="1100" dirty="0"/>
          </a:p>
        </p:txBody>
      </p:sp>
      <p:sp>
        <p:nvSpPr>
          <p:cNvPr id="40" name="TextBox 39">
            <a:extLst>
              <a:ext uri="{FF2B5EF4-FFF2-40B4-BE49-F238E27FC236}">
                <a16:creationId xmlns:a16="http://schemas.microsoft.com/office/drawing/2014/main" id="{4D98E70E-CCCD-7249-85E2-D8FB979FB5E8}"/>
              </a:ext>
            </a:extLst>
          </p:cNvPr>
          <p:cNvSpPr txBox="1"/>
          <p:nvPr/>
        </p:nvSpPr>
        <p:spPr>
          <a:xfrm>
            <a:off x="1213237" y="1133787"/>
            <a:ext cx="604653" cy="430887"/>
          </a:xfrm>
          <a:prstGeom prst="rect">
            <a:avLst/>
          </a:prstGeom>
          <a:noFill/>
        </p:spPr>
        <p:txBody>
          <a:bodyPr wrap="none" rtlCol="0">
            <a:spAutoFit/>
          </a:bodyPr>
          <a:lstStyle/>
          <a:p>
            <a:pPr algn="ctr"/>
            <a:r>
              <a:rPr kumimoji="1" lang="en-US" altLang="ko-Kore-KR" sz="1100" dirty="0"/>
              <a:t>a3 </a:t>
            </a:r>
          </a:p>
          <a:p>
            <a:r>
              <a:rPr kumimoji="1" lang="en-US" altLang="ko-Kore-KR" sz="1100" dirty="0" err="1"/>
              <a:t>val_acc</a:t>
            </a:r>
            <a:endParaRPr kumimoji="1" lang="ko-Kore-KR" altLang="en-US" sz="1100" dirty="0"/>
          </a:p>
        </p:txBody>
      </p:sp>
      <p:sp>
        <p:nvSpPr>
          <p:cNvPr id="41" name="TextBox 40">
            <a:extLst>
              <a:ext uri="{FF2B5EF4-FFF2-40B4-BE49-F238E27FC236}">
                <a16:creationId xmlns:a16="http://schemas.microsoft.com/office/drawing/2014/main" id="{E33370B1-DB6E-E94C-90B7-608DDD582D45}"/>
              </a:ext>
            </a:extLst>
          </p:cNvPr>
          <p:cNvSpPr txBox="1"/>
          <p:nvPr/>
        </p:nvSpPr>
        <p:spPr>
          <a:xfrm>
            <a:off x="2101852" y="1145084"/>
            <a:ext cx="604653" cy="430887"/>
          </a:xfrm>
          <a:prstGeom prst="rect">
            <a:avLst/>
          </a:prstGeom>
          <a:noFill/>
        </p:spPr>
        <p:txBody>
          <a:bodyPr wrap="none" rtlCol="0">
            <a:spAutoFit/>
          </a:bodyPr>
          <a:lstStyle/>
          <a:p>
            <a:pPr algn="ctr"/>
            <a:r>
              <a:rPr kumimoji="1" lang="en-US" altLang="ko-Kore-KR" sz="1100" dirty="0"/>
              <a:t>a97 </a:t>
            </a:r>
          </a:p>
          <a:p>
            <a:r>
              <a:rPr kumimoji="1" lang="en-US" altLang="ko-Kore-KR" sz="1100" dirty="0" err="1"/>
              <a:t>val_acc</a:t>
            </a:r>
            <a:endParaRPr kumimoji="1" lang="ko-Kore-KR" altLang="en-US" sz="1100" dirty="0"/>
          </a:p>
        </p:txBody>
      </p:sp>
      <p:sp>
        <p:nvSpPr>
          <p:cNvPr id="42" name="TextBox 41">
            <a:extLst>
              <a:ext uri="{FF2B5EF4-FFF2-40B4-BE49-F238E27FC236}">
                <a16:creationId xmlns:a16="http://schemas.microsoft.com/office/drawing/2014/main" id="{C4C12A3E-65E2-EA40-84FD-9394B5FFFDF2}"/>
              </a:ext>
            </a:extLst>
          </p:cNvPr>
          <p:cNvSpPr txBox="1"/>
          <p:nvPr/>
        </p:nvSpPr>
        <p:spPr>
          <a:xfrm>
            <a:off x="2549698" y="1145084"/>
            <a:ext cx="604653" cy="430887"/>
          </a:xfrm>
          <a:prstGeom prst="rect">
            <a:avLst/>
          </a:prstGeom>
          <a:noFill/>
        </p:spPr>
        <p:txBody>
          <a:bodyPr wrap="none" rtlCol="0">
            <a:spAutoFit/>
          </a:bodyPr>
          <a:lstStyle/>
          <a:p>
            <a:pPr algn="ctr"/>
            <a:r>
              <a:rPr kumimoji="1" lang="en-US" altLang="ko-Kore-KR" sz="1100" dirty="0"/>
              <a:t>a98 </a:t>
            </a:r>
          </a:p>
          <a:p>
            <a:r>
              <a:rPr kumimoji="1" lang="en-US" altLang="ko-Kore-KR" sz="1100" dirty="0" err="1"/>
              <a:t>val_acc</a:t>
            </a:r>
            <a:endParaRPr kumimoji="1" lang="ko-Kore-KR" altLang="en-US" sz="1100" dirty="0"/>
          </a:p>
        </p:txBody>
      </p:sp>
      <p:sp>
        <p:nvSpPr>
          <p:cNvPr id="43" name="TextBox 42">
            <a:extLst>
              <a:ext uri="{FF2B5EF4-FFF2-40B4-BE49-F238E27FC236}">
                <a16:creationId xmlns:a16="http://schemas.microsoft.com/office/drawing/2014/main" id="{943C7F7C-61ED-7845-BD36-747EE899EA9C}"/>
              </a:ext>
            </a:extLst>
          </p:cNvPr>
          <p:cNvSpPr txBox="1"/>
          <p:nvPr/>
        </p:nvSpPr>
        <p:spPr>
          <a:xfrm>
            <a:off x="2971128" y="1155906"/>
            <a:ext cx="604653" cy="430887"/>
          </a:xfrm>
          <a:prstGeom prst="rect">
            <a:avLst/>
          </a:prstGeom>
          <a:noFill/>
        </p:spPr>
        <p:txBody>
          <a:bodyPr wrap="none" rtlCol="0">
            <a:spAutoFit/>
          </a:bodyPr>
          <a:lstStyle/>
          <a:p>
            <a:pPr algn="ctr"/>
            <a:r>
              <a:rPr kumimoji="1" lang="en-US" altLang="ko-Kore-KR" sz="1100" dirty="0"/>
              <a:t>a99 </a:t>
            </a:r>
          </a:p>
          <a:p>
            <a:r>
              <a:rPr kumimoji="1" lang="en-US" altLang="ko-Kore-KR" sz="1100" dirty="0" err="1"/>
              <a:t>val_acc</a:t>
            </a:r>
            <a:endParaRPr kumimoji="1" lang="ko-Kore-KR" altLang="en-US" sz="1100" dirty="0"/>
          </a:p>
        </p:txBody>
      </p:sp>
      <p:sp>
        <p:nvSpPr>
          <p:cNvPr id="44" name="TextBox 43">
            <a:extLst>
              <a:ext uri="{FF2B5EF4-FFF2-40B4-BE49-F238E27FC236}">
                <a16:creationId xmlns:a16="http://schemas.microsoft.com/office/drawing/2014/main" id="{C5BF6F67-2996-404E-8434-FB7F9A3CFCAE}"/>
              </a:ext>
            </a:extLst>
          </p:cNvPr>
          <p:cNvSpPr txBox="1"/>
          <p:nvPr/>
        </p:nvSpPr>
        <p:spPr>
          <a:xfrm>
            <a:off x="3418974" y="1155906"/>
            <a:ext cx="604653" cy="430887"/>
          </a:xfrm>
          <a:prstGeom prst="rect">
            <a:avLst/>
          </a:prstGeom>
          <a:noFill/>
        </p:spPr>
        <p:txBody>
          <a:bodyPr wrap="none" rtlCol="0">
            <a:spAutoFit/>
          </a:bodyPr>
          <a:lstStyle/>
          <a:p>
            <a:pPr algn="ctr"/>
            <a:r>
              <a:rPr kumimoji="1" lang="en-US" altLang="ko-Kore-KR" sz="1100" dirty="0"/>
              <a:t>a100 </a:t>
            </a:r>
          </a:p>
          <a:p>
            <a:r>
              <a:rPr kumimoji="1" lang="en-US" altLang="ko-Kore-KR" sz="1100" dirty="0" err="1"/>
              <a:t>val_acc</a:t>
            </a:r>
            <a:endParaRPr kumimoji="1" lang="ko-Kore-KR" altLang="en-US" sz="1100" dirty="0"/>
          </a:p>
        </p:txBody>
      </p:sp>
      <p:sp>
        <p:nvSpPr>
          <p:cNvPr id="50" name="TextBox 49">
            <a:extLst>
              <a:ext uri="{FF2B5EF4-FFF2-40B4-BE49-F238E27FC236}">
                <a16:creationId xmlns:a16="http://schemas.microsoft.com/office/drawing/2014/main" id="{A419694C-454F-9D48-A278-77CC88FCDB7D}"/>
              </a:ext>
            </a:extLst>
          </p:cNvPr>
          <p:cNvSpPr txBox="1"/>
          <p:nvPr/>
        </p:nvSpPr>
        <p:spPr>
          <a:xfrm>
            <a:off x="3051780" y="2101342"/>
            <a:ext cx="604653" cy="430887"/>
          </a:xfrm>
          <a:prstGeom prst="rect">
            <a:avLst/>
          </a:prstGeom>
          <a:noFill/>
        </p:spPr>
        <p:txBody>
          <a:bodyPr wrap="none" rtlCol="0">
            <a:spAutoFit/>
          </a:bodyPr>
          <a:lstStyle/>
          <a:p>
            <a:pPr algn="ctr"/>
            <a:r>
              <a:rPr kumimoji="1" lang="en-US" altLang="ko-Kore-KR" sz="1100" dirty="0"/>
              <a:t>a100 </a:t>
            </a:r>
          </a:p>
          <a:p>
            <a:r>
              <a:rPr kumimoji="1" lang="en-US" altLang="ko-Kore-KR" sz="1100" dirty="0" err="1"/>
              <a:t>val_acc</a:t>
            </a:r>
            <a:endParaRPr kumimoji="1" lang="ko-Kore-KR" altLang="en-US" sz="1100" dirty="0"/>
          </a:p>
        </p:txBody>
      </p:sp>
      <p:sp>
        <p:nvSpPr>
          <p:cNvPr id="51" name="TextBox 50">
            <a:extLst>
              <a:ext uri="{FF2B5EF4-FFF2-40B4-BE49-F238E27FC236}">
                <a16:creationId xmlns:a16="http://schemas.microsoft.com/office/drawing/2014/main" id="{E971AEFA-1707-904D-A4D1-0550226EFB79}"/>
              </a:ext>
            </a:extLst>
          </p:cNvPr>
          <p:cNvSpPr txBox="1"/>
          <p:nvPr/>
        </p:nvSpPr>
        <p:spPr>
          <a:xfrm>
            <a:off x="1849216" y="2164821"/>
            <a:ext cx="343364" cy="369332"/>
          </a:xfrm>
          <a:prstGeom prst="rect">
            <a:avLst/>
          </a:prstGeom>
          <a:noFill/>
        </p:spPr>
        <p:txBody>
          <a:bodyPr wrap="none" rtlCol="0">
            <a:spAutoFit/>
          </a:bodyPr>
          <a:lstStyle/>
          <a:p>
            <a:r>
              <a:rPr kumimoji="1" lang="en-US" altLang="ko-Kore-KR" dirty="0"/>
              <a:t>…</a:t>
            </a:r>
            <a:endParaRPr kumimoji="1" lang="ko-Kore-KR" altLang="en-US" dirty="0"/>
          </a:p>
        </p:txBody>
      </p:sp>
      <p:pic>
        <p:nvPicPr>
          <p:cNvPr id="5" name="그림 4">
            <a:extLst>
              <a:ext uri="{FF2B5EF4-FFF2-40B4-BE49-F238E27FC236}">
                <a16:creationId xmlns:a16="http://schemas.microsoft.com/office/drawing/2014/main" id="{B2FF2F9F-8539-F74E-B94D-FF953F6C60C1}"/>
              </a:ext>
            </a:extLst>
          </p:cNvPr>
          <p:cNvPicPr>
            <a:picLocks noChangeAspect="1"/>
          </p:cNvPicPr>
          <p:nvPr/>
        </p:nvPicPr>
        <p:blipFill>
          <a:blip r:embed="rId2"/>
          <a:stretch>
            <a:fillRect/>
          </a:stretch>
        </p:blipFill>
        <p:spPr>
          <a:xfrm>
            <a:off x="7674206" y="0"/>
            <a:ext cx="4533900" cy="3302000"/>
          </a:xfrm>
          <a:prstGeom prst="rect">
            <a:avLst/>
          </a:prstGeom>
        </p:spPr>
      </p:pic>
      <p:sp>
        <p:nvSpPr>
          <p:cNvPr id="10" name="TextBox 9">
            <a:extLst>
              <a:ext uri="{FF2B5EF4-FFF2-40B4-BE49-F238E27FC236}">
                <a16:creationId xmlns:a16="http://schemas.microsoft.com/office/drawing/2014/main" id="{3EB4BB70-CB93-B342-87FE-EFFA240B67A9}"/>
              </a:ext>
            </a:extLst>
          </p:cNvPr>
          <p:cNvSpPr txBox="1"/>
          <p:nvPr/>
        </p:nvSpPr>
        <p:spPr>
          <a:xfrm>
            <a:off x="391027" y="2809023"/>
            <a:ext cx="859531" cy="369332"/>
          </a:xfrm>
          <a:prstGeom prst="rect">
            <a:avLst/>
          </a:prstGeom>
          <a:noFill/>
        </p:spPr>
        <p:txBody>
          <a:bodyPr wrap="none" rtlCol="0">
            <a:spAutoFit/>
          </a:bodyPr>
          <a:lstStyle/>
          <a:p>
            <a:r>
              <a:rPr kumimoji="1" lang="en-US" altLang="ko-Kore-KR" dirty="0"/>
              <a:t>sample</a:t>
            </a:r>
            <a:endParaRPr kumimoji="1" lang="ko-Kore-KR" altLang="en-US" dirty="0"/>
          </a:p>
        </p:txBody>
      </p:sp>
      <p:sp>
        <p:nvSpPr>
          <p:cNvPr id="45" name="양쪽 중괄호 44">
            <a:extLst>
              <a:ext uri="{FF2B5EF4-FFF2-40B4-BE49-F238E27FC236}">
                <a16:creationId xmlns:a16="http://schemas.microsoft.com/office/drawing/2014/main" id="{F8EE06C8-B2CD-6049-87A1-241DE249288A}"/>
              </a:ext>
            </a:extLst>
          </p:cNvPr>
          <p:cNvSpPr/>
          <p:nvPr/>
        </p:nvSpPr>
        <p:spPr>
          <a:xfrm>
            <a:off x="499379" y="3261867"/>
            <a:ext cx="3276600" cy="326571"/>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47" name="TextBox 46">
            <a:extLst>
              <a:ext uri="{FF2B5EF4-FFF2-40B4-BE49-F238E27FC236}">
                <a16:creationId xmlns:a16="http://schemas.microsoft.com/office/drawing/2014/main" id="{AA745814-B00B-554F-A338-A520CAD7CCB2}"/>
              </a:ext>
            </a:extLst>
          </p:cNvPr>
          <p:cNvSpPr txBox="1"/>
          <p:nvPr/>
        </p:nvSpPr>
        <p:spPr>
          <a:xfrm>
            <a:off x="580541" y="3281780"/>
            <a:ext cx="336952" cy="276999"/>
          </a:xfrm>
          <a:prstGeom prst="rect">
            <a:avLst/>
          </a:prstGeom>
          <a:noFill/>
        </p:spPr>
        <p:txBody>
          <a:bodyPr wrap="none" rtlCol="0">
            <a:spAutoFit/>
          </a:bodyPr>
          <a:lstStyle/>
          <a:p>
            <a:r>
              <a:rPr kumimoji="1" lang="en-US" altLang="ko-Kore-KR" sz="1200" dirty="0"/>
              <a:t>a3</a:t>
            </a:r>
            <a:endParaRPr kumimoji="1" lang="ko-Kore-KR" altLang="en-US" sz="1200" dirty="0"/>
          </a:p>
        </p:txBody>
      </p:sp>
      <p:sp>
        <p:nvSpPr>
          <p:cNvPr id="48" name="TextBox 47">
            <a:extLst>
              <a:ext uri="{FF2B5EF4-FFF2-40B4-BE49-F238E27FC236}">
                <a16:creationId xmlns:a16="http://schemas.microsoft.com/office/drawing/2014/main" id="{60FFFDB8-929C-6E40-AEA1-72C6B21C0E54}"/>
              </a:ext>
            </a:extLst>
          </p:cNvPr>
          <p:cNvSpPr txBox="1"/>
          <p:nvPr/>
        </p:nvSpPr>
        <p:spPr>
          <a:xfrm>
            <a:off x="3099648" y="3281780"/>
            <a:ext cx="415498" cy="276999"/>
          </a:xfrm>
          <a:prstGeom prst="rect">
            <a:avLst/>
          </a:prstGeom>
          <a:noFill/>
        </p:spPr>
        <p:txBody>
          <a:bodyPr wrap="none" rtlCol="0">
            <a:spAutoFit/>
          </a:bodyPr>
          <a:lstStyle/>
          <a:p>
            <a:r>
              <a:rPr kumimoji="1" lang="en-US" altLang="ko-Kore-KR" sz="1200" dirty="0"/>
              <a:t>a</a:t>
            </a:r>
            <a:r>
              <a:rPr kumimoji="1" lang="en-US" altLang="ko-KR" sz="1200" dirty="0"/>
              <a:t>60</a:t>
            </a:r>
            <a:endParaRPr kumimoji="1" lang="ko-Kore-KR" altLang="en-US" sz="1200" dirty="0"/>
          </a:p>
        </p:txBody>
      </p:sp>
      <p:sp>
        <p:nvSpPr>
          <p:cNvPr id="26" name="TextBox 25">
            <a:extLst>
              <a:ext uri="{FF2B5EF4-FFF2-40B4-BE49-F238E27FC236}">
                <a16:creationId xmlns:a16="http://schemas.microsoft.com/office/drawing/2014/main" id="{AC242278-1F53-094C-81EB-D8AB602EAC5C}"/>
              </a:ext>
            </a:extLst>
          </p:cNvPr>
          <p:cNvSpPr txBox="1"/>
          <p:nvPr/>
        </p:nvSpPr>
        <p:spPr>
          <a:xfrm>
            <a:off x="1879983" y="3169215"/>
            <a:ext cx="343364" cy="369332"/>
          </a:xfrm>
          <a:prstGeom prst="rect">
            <a:avLst/>
          </a:prstGeom>
          <a:noFill/>
        </p:spPr>
        <p:txBody>
          <a:bodyPr wrap="none" rtlCol="0">
            <a:spAutoFit/>
          </a:bodyPr>
          <a:lstStyle/>
          <a:p>
            <a:r>
              <a:rPr kumimoji="1" lang="en-US" altLang="ko-Kore-KR" dirty="0"/>
              <a:t>…</a:t>
            </a:r>
            <a:endParaRPr kumimoji="1" lang="ko-Kore-KR" altLang="en-US" dirty="0"/>
          </a:p>
        </p:txBody>
      </p:sp>
      <p:sp>
        <p:nvSpPr>
          <p:cNvPr id="27" name="TextBox 26">
            <a:extLst>
              <a:ext uri="{FF2B5EF4-FFF2-40B4-BE49-F238E27FC236}">
                <a16:creationId xmlns:a16="http://schemas.microsoft.com/office/drawing/2014/main" id="{E410897F-E0E7-7F4F-B72D-801161F01252}"/>
              </a:ext>
            </a:extLst>
          </p:cNvPr>
          <p:cNvSpPr txBox="1"/>
          <p:nvPr/>
        </p:nvSpPr>
        <p:spPr>
          <a:xfrm>
            <a:off x="4014127" y="3211286"/>
            <a:ext cx="1526380" cy="369332"/>
          </a:xfrm>
          <a:prstGeom prst="rect">
            <a:avLst/>
          </a:prstGeom>
          <a:noFill/>
        </p:spPr>
        <p:txBody>
          <a:bodyPr wrap="none" rtlCol="0">
            <a:spAutoFit/>
          </a:bodyPr>
          <a:lstStyle/>
          <a:p>
            <a:r>
              <a:rPr kumimoji="1" lang="en-US" altLang="ko-Kore-KR" dirty="0"/>
              <a:t>|sample| = 25</a:t>
            </a:r>
            <a:endParaRPr kumimoji="1" lang="ko-Kore-KR" altLang="en-US" dirty="0"/>
          </a:p>
        </p:txBody>
      </p:sp>
      <p:sp>
        <p:nvSpPr>
          <p:cNvPr id="2" name="TextBox 1">
            <a:extLst>
              <a:ext uri="{FF2B5EF4-FFF2-40B4-BE49-F238E27FC236}">
                <a16:creationId xmlns:a16="http://schemas.microsoft.com/office/drawing/2014/main" id="{69AB6C01-17A9-5341-BD42-FDDC9A4E95FC}"/>
              </a:ext>
            </a:extLst>
          </p:cNvPr>
          <p:cNvSpPr txBox="1"/>
          <p:nvPr/>
        </p:nvSpPr>
        <p:spPr>
          <a:xfrm>
            <a:off x="413708" y="4029123"/>
            <a:ext cx="4534896" cy="369332"/>
          </a:xfrm>
          <a:prstGeom prst="rect">
            <a:avLst/>
          </a:prstGeom>
          <a:noFill/>
        </p:spPr>
        <p:txBody>
          <a:bodyPr wrap="none" rtlCol="0">
            <a:spAutoFit/>
          </a:bodyPr>
          <a:lstStyle/>
          <a:p>
            <a:r>
              <a:rPr kumimoji="1" lang="en-US" altLang="ko-Kore-KR" dirty="0"/>
              <a:t>1. parent </a:t>
            </a:r>
            <a:r>
              <a:rPr kumimoji="1" lang="en-US" altLang="ko-Kore-KR" dirty="0">
                <a:sym typeface="Wingdings" pitchFamily="2" charset="2"/>
              </a:rPr>
              <a:t> highest-accuracy model in sample</a:t>
            </a:r>
            <a:endParaRPr kumimoji="1" lang="ko-Kore-KR" altLang="en-US" dirty="0"/>
          </a:p>
        </p:txBody>
      </p:sp>
      <p:sp>
        <p:nvSpPr>
          <p:cNvPr id="49" name="TextBox 48">
            <a:extLst>
              <a:ext uri="{FF2B5EF4-FFF2-40B4-BE49-F238E27FC236}">
                <a16:creationId xmlns:a16="http://schemas.microsoft.com/office/drawing/2014/main" id="{B037892F-1BE7-BE4A-A5D6-6FD9FCB51D9B}"/>
              </a:ext>
            </a:extLst>
          </p:cNvPr>
          <p:cNvSpPr txBox="1"/>
          <p:nvPr/>
        </p:nvSpPr>
        <p:spPr>
          <a:xfrm>
            <a:off x="5125009" y="4067668"/>
            <a:ext cx="415498" cy="276999"/>
          </a:xfrm>
          <a:prstGeom prst="rect">
            <a:avLst/>
          </a:prstGeom>
          <a:noFill/>
        </p:spPr>
        <p:txBody>
          <a:bodyPr wrap="none" rtlCol="0">
            <a:spAutoFit/>
          </a:bodyPr>
          <a:lstStyle/>
          <a:p>
            <a:r>
              <a:rPr kumimoji="1" lang="en-US" altLang="ko-Kore-KR" sz="1200" dirty="0">
                <a:solidFill>
                  <a:srgbClr val="FF0000"/>
                </a:solidFill>
              </a:rPr>
              <a:t>a30</a:t>
            </a:r>
            <a:endParaRPr kumimoji="1" lang="ko-Kore-KR" altLang="en-US" sz="1200" dirty="0">
              <a:solidFill>
                <a:srgbClr val="FF0000"/>
              </a:solidFill>
            </a:endParaRPr>
          </a:p>
        </p:txBody>
      </p:sp>
      <p:sp>
        <p:nvSpPr>
          <p:cNvPr id="25" name="TextBox 24">
            <a:extLst>
              <a:ext uri="{FF2B5EF4-FFF2-40B4-BE49-F238E27FC236}">
                <a16:creationId xmlns:a16="http://schemas.microsoft.com/office/drawing/2014/main" id="{1E6EE9A4-AB03-A94C-8E61-747FCD4D44BF}"/>
              </a:ext>
            </a:extLst>
          </p:cNvPr>
          <p:cNvSpPr txBox="1"/>
          <p:nvPr/>
        </p:nvSpPr>
        <p:spPr>
          <a:xfrm>
            <a:off x="413708" y="4630781"/>
            <a:ext cx="2529090" cy="369332"/>
          </a:xfrm>
          <a:prstGeom prst="rect">
            <a:avLst/>
          </a:prstGeom>
          <a:noFill/>
        </p:spPr>
        <p:txBody>
          <a:bodyPr wrap="none" rtlCol="0">
            <a:spAutoFit/>
          </a:bodyPr>
          <a:lstStyle/>
          <a:p>
            <a:r>
              <a:rPr kumimoji="1" lang="en-US" altLang="ko-Kore-KR" dirty="0"/>
              <a:t>2. child = MUTATE(          )</a:t>
            </a:r>
            <a:endParaRPr kumimoji="1" lang="ko-Kore-KR" altLang="en-US" dirty="0"/>
          </a:p>
        </p:txBody>
      </p:sp>
      <p:sp>
        <p:nvSpPr>
          <p:cNvPr id="52" name="TextBox 51">
            <a:extLst>
              <a:ext uri="{FF2B5EF4-FFF2-40B4-BE49-F238E27FC236}">
                <a16:creationId xmlns:a16="http://schemas.microsoft.com/office/drawing/2014/main" id="{04CAD0EA-661A-654D-B0E6-6AD97A6F4CDF}"/>
              </a:ext>
            </a:extLst>
          </p:cNvPr>
          <p:cNvSpPr txBox="1"/>
          <p:nvPr/>
        </p:nvSpPr>
        <p:spPr>
          <a:xfrm>
            <a:off x="2251176" y="4674473"/>
            <a:ext cx="415498" cy="276999"/>
          </a:xfrm>
          <a:prstGeom prst="rect">
            <a:avLst/>
          </a:prstGeom>
          <a:noFill/>
        </p:spPr>
        <p:txBody>
          <a:bodyPr wrap="none" rtlCol="0">
            <a:spAutoFit/>
          </a:bodyPr>
          <a:lstStyle/>
          <a:p>
            <a:r>
              <a:rPr kumimoji="1" lang="en-US" altLang="ko-Kore-KR" sz="1200" dirty="0">
                <a:solidFill>
                  <a:srgbClr val="FF0000"/>
                </a:solidFill>
              </a:rPr>
              <a:t>a30</a:t>
            </a:r>
            <a:endParaRPr kumimoji="1" lang="ko-Kore-KR" altLang="en-US" sz="1200" dirty="0">
              <a:solidFill>
                <a:srgbClr val="FF0000"/>
              </a:solidFill>
            </a:endParaRPr>
          </a:p>
        </p:txBody>
      </p:sp>
      <p:sp>
        <p:nvSpPr>
          <p:cNvPr id="28" name="TextBox 27">
            <a:extLst>
              <a:ext uri="{FF2B5EF4-FFF2-40B4-BE49-F238E27FC236}">
                <a16:creationId xmlns:a16="http://schemas.microsoft.com/office/drawing/2014/main" id="{DE4CF29C-8DFE-5D48-9BA8-7D3696FE2E62}"/>
              </a:ext>
            </a:extLst>
          </p:cNvPr>
          <p:cNvSpPr txBox="1"/>
          <p:nvPr/>
        </p:nvSpPr>
        <p:spPr>
          <a:xfrm>
            <a:off x="414472" y="5206181"/>
            <a:ext cx="5481309" cy="369332"/>
          </a:xfrm>
          <a:prstGeom prst="rect">
            <a:avLst/>
          </a:prstGeom>
          <a:noFill/>
        </p:spPr>
        <p:txBody>
          <a:bodyPr wrap="none" rtlCol="0">
            <a:spAutoFit/>
          </a:bodyPr>
          <a:lstStyle/>
          <a:p>
            <a:r>
              <a:rPr kumimoji="1" lang="en-US" altLang="ko-Kore-KR" dirty="0"/>
              <a:t>3. </a:t>
            </a:r>
            <a:r>
              <a:rPr kumimoji="1" lang="en-US" altLang="ko-Kore-KR" dirty="0" err="1"/>
              <a:t>Train_Eval</a:t>
            </a:r>
            <a:r>
              <a:rPr kumimoji="1" lang="en-US" altLang="ko-Kore-KR" dirty="0"/>
              <a:t>( child ) </a:t>
            </a:r>
            <a:r>
              <a:rPr kumimoji="1" lang="en-US" altLang="ko-Kore-KR" dirty="0">
                <a:sym typeface="Wingdings" pitchFamily="2" charset="2"/>
              </a:rPr>
              <a:t> child</a:t>
            </a:r>
            <a:r>
              <a:rPr kumimoji="1" lang="ko-Kore-KR" altLang="en-US" dirty="0">
                <a:sym typeface="Wingdings" pitchFamily="2" charset="2"/>
              </a:rPr>
              <a:t>의 </a:t>
            </a:r>
            <a:r>
              <a:rPr kumimoji="1" lang="en-US" altLang="ko-Kore-KR" dirty="0">
                <a:sym typeface="Wingdings" pitchFamily="2" charset="2"/>
              </a:rPr>
              <a:t>validation acc </a:t>
            </a:r>
            <a:r>
              <a:rPr kumimoji="1" lang="ko-Kore-KR" altLang="en-US" dirty="0">
                <a:sym typeface="Wingdings" pitchFamily="2" charset="2"/>
              </a:rPr>
              <a:t>를 얻는다</a:t>
            </a:r>
            <a:r>
              <a:rPr kumimoji="1" lang="en-US" altLang="ko-Kore-KR" dirty="0">
                <a:sym typeface="Wingdings" pitchFamily="2" charset="2"/>
              </a:rPr>
              <a:t>.</a:t>
            </a:r>
            <a:endParaRPr kumimoji="1" lang="ko-Kore-KR" altLang="en-US" dirty="0"/>
          </a:p>
        </p:txBody>
      </p:sp>
      <p:sp>
        <p:nvSpPr>
          <p:cNvPr id="30" name="TextBox 29">
            <a:extLst>
              <a:ext uri="{FF2B5EF4-FFF2-40B4-BE49-F238E27FC236}">
                <a16:creationId xmlns:a16="http://schemas.microsoft.com/office/drawing/2014/main" id="{F43C8062-F342-A545-B69C-3B2AFBF4449B}"/>
              </a:ext>
            </a:extLst>
          </p:cNvPr>
          <p:cNvSpPr txBox="1"/>
          <p:nvPr/>
        </p:nvSpPr>
        <p:spPr>
          <a:xfrm>
            <a:off x="413708" y="5786530"/>
            <a:ext cx="4432111" cy="369332"/>
          </a:xfrm>
          <a:prstGeom prst="rect">
            <a:avLst/>
          </a:prstGeom>
          <a:noFill/>
        </p:spPr>
        <p:txBody>
          <a:bodyPr wrap="none" rtlCol="0">
            <a:spAutoFit/>
          </a:bodyPr>
          <a:lstStyle/>
          <a:p>
            <a:r>
              <a:rPr kumimoji="1" lang="en-US" altLang="ko-Kore-KR" dirty="0"/>
              <a:t>4</a:t>
            </a:r>
            <a:r>
              <a:rPr kumimoji="1" lang="en-US" altLang="ko-KR" dirty="0"/>
              <a:t>. add child to right of population and history</a:t>
            </a:r>
            <a:endParaRPr kumimoji="1" lang="ko-Kore-KR" altLang="en-US" dirty="0"/>
          </a:p>
        </p:txBody>
      </p:sp>
      <p:sp>
        <p:nvSpPr>
          <p:cNvPr id="53" name="TextBox 52">
            <a:extLst>
              <a:ext uri="{FF2B5EF4-FFF2-40B4-BE49-F238E27FC236}">
                <a16:creationId xmlns:a16="http://schemas.microsoft.com/office/drawing/2014/main" id="{461905C6-BE7D-DA49-A655-907F39F66151}"/>
              </a:ext>
            </a:extLst>
          </p:cNvPr>
          <p:cNvSpPr txBox="1"/>
          <p:nvPr/>
        </p:nvSpPr>
        <p:spPr>
          <a:xfrm>
            <a:off x="5103796" y="4686842"/>
            <a:ext cx="570990" cy="276999"/>
          </a:xfrm>
          <a:prstGeom prst="rect">
            <a:avLst/>
          </a:prstGeom>
          <a:noFill/>
        </p:spPr>
        <p:txBody>
          <a:bodyPr wrap="none" rtlCol="0">
            <a:spAutoFit/>
          </a:bodyPr>
          <a:lstStyle/>
          <a:p>
            <a:r>
              <a:rPr kumimoji="1" lang="en-US" altLang="ko-Kore-KR" sz="1200" dirty="0">
                <a:solidFill>
                  <a:srgbClr val="FF0000"/>
                </a:solidFill>
              </a:rPr>
              <a:t>a30_1</a:t>
            </a:r>
            <a:endParaRPr kumimoji="1" lang="ko-Kore-KR" altLang="en-US" sz="1200" dirty="0">
              <a:solidFill>
                <a:srgbClr val="FF0000"/>
              </a:solidFill>
            </a:endParaRPr>
          </a:p>
        </p:txBody>
      </p:sp>
      <p:sp>
        <p:nvSpPr>
          <p:cNvPr id="54" name="TextBox 53">
            <a:extLst>
              <a:ext uri="{FF2B5EF4-FFF2-40B4-BE49-F238E27FC236}">
                <a16:creationId xmlns:a16="http://schemas.microsoft.com/office/drawing/2014/main" id="{64922A04-82C8-F942-9C0A-0E3821CEF34D}"/>
              </a:ext>
            </a:extLst>
          </p:cNvPr>
          <p:cNvSpPr txBox="1"/>
          <p:nvPr/>
        </p:nvSpPr>
        <p:spPr>
          <a:xfrm>
            <a:off x="5889173" y="5122763"/>
            <a:ext cx="642484" cy="461665"/>
          </a:xfrm>
          <a:prstGeom prst="rect">
            <a:avLst/>
          </a:prstGeom>
          <a:noFill/>
        </p:spPr>
        <p:txBody>
          <a:bodyPr wrap="none" rtlCol="0">
            <a:spAutoFit/>
          </a:bodyPr>
          <a:lstStyle/>
          <a:p>
            <a:pPr algn="ctr"/>
            <a:r>
              <a:rPr kumimoji="1" lang="en-US" altLang="ko-Kore-KR" sz="1200" dirty="0">
                <a:solidFill>
                  <a:srgbClr val="FF0000"/>
                </a:solidFill>
              </a:rPr>
              <a:t>a30_1</a:t>
            </a:r>
          </a:p>
          <a:p>
            <a:pPr algn="ctr"/>
            <a:r>
              <a:rPr kumimoji="1" lang="en-US" altLang="ko-Kore-KR" sz="1200" dirty="0" err="1">
                <a:solidFill>
                  <a:srgbClr val="FF0000"/>
                </a:solidFill>
              </a:rPr>
              <a:t>val_acc</a:t>
            </a:r>
            <a:endParaRPr kumimoji="1" lang="ko-Kore-KR" altLang="en-US" sz="1200" dirty="0">
              <a:solidFill>
                <a:srgbClr val="FF0000"/>
              </a:solidFill>
            </a:endParaRPr>
          </a:p>
        </p:txBody>
      </p:sp>
    </p:spTree>
    <p:extLst>
      <p:ext uri="{BB962C8B-B14F-4D97-AF65-F5344CB8AC3E}">
        <p14:creationId xmlns:p14="http://schemas.microsoft.com/office/powerpoint/2010/main" val="355396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9" grpId="0"/>
      <p:bldP spid="25" grpId="0"/>
      <p:bldP spid="52" grpId="0"/>
      <p:bldP spid="28" grpId="0"/>
      <p:bldP spid="30" grpId="0"/>
      <p:bldP spid="53"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27073"/>
            <a:ext cx="10996247" cy="524485"/>
          </a:xfrm>
        </p:spPr>
        <p:txBody>
          <a:bodyPr>
            <a:normAutofit/>
          </a:bodyPr>
          <a:lstStyle/>
          <a:p>
            <a:pPr algn="l"/>
            <a:r>
              <a:rPr kumimoji="1" lang="en" altLang="ko-Kore-KR" dirty="0">
                <a:latin typeface="Times New Roman" panose="02020603050405020304" pitchFamily="18" charset="0"/>
                <a:cs typeface="Times New Roman" panose="02020603050405020304" pitchFamily="18" charset="0"/>
              </a:rPr>
              <a:t>3 aspects of NAS research</a:t>
            </a:r>
            <a:endParaRPr kumimoji="1" lang="ko-Kore-KR" altLang="en-US" dirty="0">
              <a:latin typeface="Times New Roman" panose="02020603050405020304" pitchFamily="18" charset="0"/>
              <a:cs typeface="Times New Roman" panose="02020603050405020304" pitchFamily="18" charset="0"/>
            </a:endParaRPr>
          </a:p>
        </p:txBody>
      </p:sp>
      <p:pic>
        <p:nvPicPr>
          <p:cNvPr id="2" name="그림 1">
            <a:extLst>
              <a:ext uri="{FF2B5EF4-FFF2-40B4-BE49-F238E27FC236}">
                <a16:creationId xmlns:a16="http://schemas.microsoft.com/office/drawing/2014/main" id="{EDF726F0-A7D4-244A-9D85-CFD36947626B}"/>
              </a:ext>
            </a:extLst>
          </p:cNvPr>
          <p:cNvPicPr>
            <a:picLocks noChangeAspect="1"/>
          </p:cNvPicPr>
          <p:nvPr/>
        </p:nvPicPr>
        <p:blipFill>
          <a:blip r:embed="rId2"/>
          <a:stretch>
            <a:fillRect/>
          </a:stretch>
        </p:blipFill>
        <p:spPr>
          <a:xfrm>
            <a:off x="1182900" y="651558"/>
            <a:ext cx="9523578" cy="3889783"/>
          </a:xfrm>
          <a:prstGeom prst="rect">
            <a:avLst/>
          </a:prstGeom>
        </p:spPr>
      </p:pic>
      <p:sp>
        <p:nvSpPr>
          <p:cNvPr id="5" name="TextBox 4">
            <a:extLst>
              <a:ext uri="{FF2B5EF4-FFF2-40B4-BE49-F238E27FC236}">
                <a16:creationId xmlns:a16="http://schemas.microsoft.com/office/drawing/2014/main" id="{9685C2BB-3E5C-4B48-808E-F99BE6DD2113}"/>
              </a:ext>
            </a:extLst>
          </p:cNvPr>
          <p:cNvSpPr txBox="1"/>
          <p:nvPr/>
        </p:nvSpPr>
        <p:spPr>
          <a:xfrm>
            <a:off x="117230" y="6214768"/>
            <a:ext cx="10012677" cy="253916"/>
          </a:xfrm>
          <a:prstGeom prst="rect">
            <a:avLst/>
          </a:prstGeom>
          <a:noFill/>
        </p:spPr>
        <p:txBody>
          <a:bodyPr wrap="none" rtlCol="0">
            <a:spAutoFit/>
          </a:bodyPr>
          <a:lstStyle/>
          <a:p>
            <a:r>
              <a:rPr lang="en" altLang="ko-Kore-KR" sz="1050" b="0" i="0" dirty="0">
                <a:solidFill>
                  <a:srgbClr val="222222"/>
                </a:solidFill>
                <a:effectLst/>
                <a:latin typeface="Arial" panose="020B0604020202020204" pitchFamily="34" charset="0"/>
              </a:rPr>
              <a:t>Elsken, Thomas, Jan Hendrik Metzen, and Frank </a:t>
            </a:r>
            <a:r>
              <a:rPr lang="en" altLang="ko-Kore-KR" sz="1050" b="0" i="0" dirty="0" err="1">
                <a:solidFill>
                  <a:srgbClr val="222222"/>
                </a:solidFill>
                <a:effectLst/>
                <a:latin typeface="Arial" panose="020B0604020202020204" pitchFamily="34" charset="0"/>
              </a:rPr>
              <a:t>Hutter</a:t>
            </a:r>
            <a:r>
              <a:rPr lang="en" altLang="ko-Kore-KR" sz="1050" b="0" i="0" dirty="0">
                <a:solidFill>
                  <a:srgbClr val="222222"/>
                </a:solidFill>
                <a:effectLst/>
                <a:latin typeface="Arial" panose="020B0604020202020204" pitchFamily="34" charset="0"/>
              </a:rPr>
              <a:t>. "Neural architecture search: A survey." </a:t>
            </a:r>
            <a:r>
              <a:rPr lang="en" altLang="ko-Kore-KR" sz="1050" b="0" i="1" dirty="0">
                <a:solidFill>
                  <a:srgbClr val="222222"/>
                </a:solidFill>
                <a:effectLst/>
                <a:latin typeface="Arial" panose="020B0604020202020204" pitchFamily="34" charset="0"/>
              </a:rPr>
              <a:t>The Journal of Machine Learning Research</a:t>
            </a:r>
            <a:r>
              <a:rPr lang="en" altLang="ko-Kore-KR" sz="1050" b="0" i="0" dirty="0">
                <a:solidFill>
                  <a:srgbClr val="222222"/>
                </a:solidFill>
                <a:effectLst/>
                <a:latin typeface="Arial" panose="020B0604020202020204" pitchFamily="34" charset="0"/>
              </a:rPr>
              <a:t> 20.1 (2019): 1997-2017.</a:t>
            </a:r>
            <a:endParaRPr kumimoji="1" lang="ko-Kore-KR" altLang="en-US" sz="1050" dirty="0"/>
          </a:p>
        </p:txBody>
      </p:sp>
      <p:sp>
        <p:nvSpPr>
          <p:cNvPr id="7" name="TextBox 6">
            <a:extLst>
              <a:ext uri="{FF2B5EF4-FFF2-40B4-BE49-F238E27FC236}">
                <a16:creationId xmlns:a16="http://schemas.microsoft.com/office/drawing/2014/main" id="{C029ECF4-BD8F-B545-82DD-F56C05154325}"/>
              </a:ext>
            </a:extLst>
          </p:cNvPr>
          <p:cNvSpPr txBox="1"/>
          <p:nvPr/>
        </p:nvSpPr>
        <p:spPr>
          <a:xfrm>
            <a:off x="340240" y="4541341"/>
            <a:ext cx="6491905" cy="1295868"/>
          </a:xfrm>
          <a:prstGeom prst="rect">
            <a:avLst/>
          </a:prstGeom>
          <a:noFill/>
        </p:spPr>
        <p:txBody>
          <a:bodyPr wrap="none" rtlCol="0">
            <a:spAutoFit/>
          </a:bodyPr>
          <a:lstStyle/>
          <a:p>
            <a:pPr>
              <a:lnSpc>
                <a:spcPct val="150000"/>
              </a:lnSpc>
            </a:pPr>
            <a:r>
              <a:rPr kumimoji="1" lang="en-US" altLang="ko-Kore-KR" dirty="0">
                <a:latin typeface="Times New Roman" panose="02020603050405020304" pitchFamily="18" charset="0"/>
                <a:cs typeface="Times New Roman" panose="02020603050405020304" pitchFamily="18" charset="0"/>
              </a:rPr>
              <a:t>Search Space : candidate model </a:t>
            </a:r>
          </a:p>
          <a:p>
            <a:pPr>
              <a:lnSpc>
                <a:spcPct val="150000"/>
              </a:lnSpc>
            </a:pPr>
            <a:r>
              <a:rPr kumimoji="1" lang="en-US" altLang="ko-Kore-KR" dirty="0">
                <a:latin typeface="Times New Roman" panose="02020603050405020304" pitchFamily="18" charset="0"/>
                <a:cs typeface="Times New Roman" panose="02020603050405020304" pitchFamily="18" charset="0"/>
              </a:rPr>
              <a:t>Search Strategy : how to sample model </a:t>
            </a:r>
          </a:p>
          <a:p>
            <a:pPr>
              <a:lnSpc>
                <a:spcPct val="150000"/>
              </a:lnSpc>
            </a:pPr>
            <a:r>
              <a:rPr kumimoji="1" lang="en-US" altLang="ko-Kore-KR" dirty="0">
                <a:latin typeface="Times New Roman" panose="02020603050405020304" pitchFamily="18" charset="0"/>
                <a:cs typeface="Times New Roman" panose="02020603050405020304" pitchFamily="18" charset="0"/>
              </a:rPr>
              <a:t>Performance Estimation Strategy : how to evaluate sampled model </a:t>
            </a:r>
            <a:endParaRPr kumimoji="1" lang="ko-Kore-KR" altLang="en-US"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C1047B3A-46CC-5C4E-8FB3-4BB610BBBAA5}"/>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1425286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5476" y="146759"/>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3" name="직사각형 2">
            <a:extLst>
              <a:ext uri="{FF2B5EF4-FFF2-40B4-BE49-F238E27FC236}">
                <a16:creationId xmlns:a16="http://schemas.microsoft.com/office/drawing/2014/main" id="{243C16B6-FFDC-CB46-BEB6-AA8DD3DF091B}"/>
              </a:ext>
            </a:extLst>
          </p:cNvPr>
          <p:cNvSpPr/>
          <p:nvPr/>
        </p:nvSpPr>
        <p:spPr>
          <a:xfrm>
            <a:off x="444805"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D225CC78-8359-CF41-841F-1F60ABF974A1}"/>
              </a:ext>
            </a:extLst>
          </p:cNvPr>
          <p:cNvSpPr/>
          <p:nvPr/>
        </p:nvSpPr>
        <p:spPr>
          <a:xfrm>
            <a:off x="879982"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7A513B8D-3DE3-BA4A-92D3-84BAD5579EE0}"/>
              </a:ext>
            </a:extLst>
          </p:cNvPr>
          <p:cNvSpPr/>
          <p:nvPr/>
        </p:nvSpPr>
        <p:spPr>
          <a:xfrm>
            <a:off x="1315159"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4" name="직사각형 13">
            <a:extLst>
              <a:ext uri="{FF2B5EF4-FFF2-40B4-BE49-F238E27FC236}">
                <a16:creationId xmlns:a16="http://schemas.microsoft.com/office/drawing/2014/main" id="{FB730FEB-3D93-754A-B2EF-3673852FF340}"/>
              </a:ext>
            </a:extLst>
          </p:cNvPr>
          <p:cNvSpPr/>
          <p:nvPr/>
        </p:nvSpPr>
        <p:spPr>
          <a:xfrm>
            <a:off x="1750336"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ko-Kore-KR" dirty="0"/>
              <a:t>…</a:t>
            </a:r>
            <a:endParaRPr kumimoji="1" lang="ko-Kore-KR" altLang="en-US" dirty="0"/>
          </a:p>
        </p:txBody>
      </p:sp>
      <p:sp>
        <p:nvSpPr>
          <p:cNvPr id="16" name="직사각형 15">
            <a:extLst>
              <a:ext uri="{FF2B5EF4-FFF2-40B4-BE49-F238E27FC236}">
                <a16:creationId xmlns:a16="http://schemas.microsoft.com/office/drawing/2014/main" id="{C3374ACC-E500-CF4D-80B9-69D08A21204D}"/>
              </a:ext>
            </a:extLst>
          </p:cNvPr>
          <p:cNvSpPr/>
          <p:nvPr/>
        </p:nvSpPr>
        <p:spPr>
          <a:xfrm>
            <a:off x="2185513"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7" name="직사각형 16">
            <a:extLst>
              <a:ext uri="{FF2B5EF4-FFF2-40B4-BE49-F238E27FC236}">
                <a16:creationId xmlns:a16="http://schemas.microsoft.com/office/drawing/2014/main" id="{2F3A4742-6D32-1449-9C9C-8D34E6EBB0ED}"/>
              </a:ext>
            </a:extLst>
          </p:cNvPr>
          <p:cNvSpPr/>
          <p:nvPr/>
        </p:nvSpPr>
        <p:spPr>
          <a:xfrm>
            <a:off x="2620690"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8" name="직사각형 17">
            <a:extLst>
              <a:ext uri="{FF2B5EF4-FFF2-40B4-BE49-F238E27FC236}">
                <a16:creationId xmlns:a16="http://schemas.microsoft.com/office/drawing/2014/main" id="{7C8C0A67-02CE-B548-9FB4-CC7C74B4BB1F}"/>
              </a:ext>
            </a:extLst>
          </p:cNvPr>
          <p:cNvSpPr/>
          <p:nvPr/>
        </p:nvSpPr>
        <p:spPr>
          <a:xfrm>
            <a:off x="3055867" y="1175432"/>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19" name="직사각형 18">
            <a:extLst>
              <a:ext uri="{FF2B5EF4-FFF2-40B4-BE49-F238E27FC236}">
                <a16:creationId xmlns:a16="http://schemas.microsoft.com/office/drawing/2014/main" id="{84A9273D-452D-2B4D-B8FD-CB564993230A}"/>
              </a:ext>
            </a:extLst>
          </p:cNvPr>
          <p:cNvSpPr/>
          <p:nvPr/>
        </p:nvSpPr>
        <p:spPr>
          <a:xfrm>
            <a:off x="3494543" y="1177705"/>
            <a:ext cx="435177" cy="39188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ko-Kore-KR" altLang="en-US"/>
          </a:p>
        </p:txBody>
      </p:sp>
      <p:sp>
        <p:nvSpPr>
          <p:cNvPr id="7" name="TextBox 6">
            <a:extLst>
              <a:ext uri="{FF2B5EF4-FFF2-40B4-BE49-F238E27FC236}">
                <a16:creationId xmlns:a16="http://schemas.microsoft.com/office/drawing/2014/main" id="{6A4FA8A2-36E3-D84A-A98F-877A1CE41D2D}"/>
              </a:ext>
            </a:extLst>
          </p:cNvPr>
          <p:cNvSpPr txBox="1"/>
          <p:nvPr/>
        </p:nvSpPr>
        <p:spPr>
          <a:xfrm>
            <a:off x="391027" y="735859"/>
            <a:ext cx="1848263" cy="369332"/>
          </a:xfrm>
          <a:prstGeom prst="rect">
            <a:avLst/>
          </a:prstGeom>
          <a:noFill/>
        </p:spPr>
        <p:txBody>
          <a:bodyPr wrap="none" rtlCol="0">
            <a:spAutoFit/>
          </a:bodyPr>
          <a:lstStyle/>
          <a:p>
            <a:r>
              <a:rPr kumimoji="1" lang="en-US" altLang="ko-Kore-KR" dirty="0"/>
              <a:t>Population queue</a:t>
            </a:r>
            <a:endParaRPr kumimoji="1" lang="ko-Kore-KR" altLang="en-US" dirty="0"/>
          </a:p>
        </p:txBody>
      </p:sp>
      <p:sp>
        <p:nvSpPr>
          <p:cNvPr id="9" name="TextBox 8">
            <a:extLst>
              <a:ext uri="{FF2B5EF4-FFF2-40B4-BE49-F238E27FC236}">
                <a16:creationId xmlns:a16="http://schemas.microsoft.com/office/drawing/2014/main" id="{E4DF8F97-C0F8-0F45-AF21-9DE2164C1AB0}"/>
              </a:ext>
            </a:extLst>
          </p:cNvPr>
          <p:cNvSpPr txBox="1"/>
          <p:nvPr/>
        </p:nvSpPr>
        <p:spPr>
          <a:xfrm>
            <a:off x="392788" y="1787741"/>
            <a:ext cx="828625" cy="369332"/>
          </a:xfrm>
          <a:prstGeom prst="rect">
            <a:avLst/>
          </a:prstGeom>
          <a:noFill/>
        </p:spPr>
        <p:txBody>
          <a:bodyPr wrap="none" rtlCol="0">
            <a:spAutoFit/>
          </a:bodyPr>
          <a:lstStyle/>
          <a:p>
            <a:r>
              <a:rPr kumimoji="1" lang="en-US" altLang="ko-Kore-KR" dirty="0"/>
              <a:t>history</a:t>
            </a:r>
            <a:endParaRPr kumimoji="1" lang="ko-Kore-KR" altLang="en-US" dirty="0"/>
          </a:p>
        </p:txBody>
      </p:sp>
      <p:sp>
        <p:nvSpPr>
          <p:cNvPr id="20" name="양쪽 중괄호 19">
            <a:extLst>
              <a:ext uri="{FF2B5EF4-FFF2-40B4-BE49-F238E27FC236}">
                <a16:creationId xmlns:a16="http://schemas.microsoft.com/office/drawing/2014/main" id="{8586F8B3-BDA3-4744-9589-6B9BE5717013}"/>
              </a:ext>
            </a:extLst>
          </p:cNvPr>
          <p:cNvSpPr/>
          <p:nvPr/>
        </p:nvSpPr>
        <p:spPr>
          <a:xfrm>
            <a:off x="446566" y="2211613"/>
            <a:ext cx="4212520" cy="326571"/>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29" name="TextBox 28">
            <a:extLst>
              <a:ext uri="{FF2B5EF4-FFF2-40B4-BE49-F238E27FC236}">
                <a16:creationId xmlns:a16="http://schemas.microsoft.com/office/drawing/2014/main" id="{D006F4D7-275A-284D-BA3F-EE2A03B541B9}"/>
              </a:ext>
            </a:extLst>
          </p:cNvPr>
          <p:cNvSpPr txBox="1"/>
          <p:nvPr/>
        </p:nvSpPr>
        <p:spPr>
          <a:xfrm>
            <a:off x="3982057" y="735859"/>
            <a:ext cx="1692729" cy="369332"/>
          </a:xfrm>
          <a:prstGeom prst="rect">
            <a:avLst/>
          </a:prstGeom>
          <a:noFill/>
        </p:spPr>
        <p:txBody>
          <a:bodyPr wrap="square">
            <a:spAutoFit/>
          </a:bodyPr>
          <a:lstStyle/>
          <a:p>
            <a:r>
              <a:rPr lang="en" altLang="ko-Kore-KR" sz="1800" dirty="0">
                <a:effectLst/>
                <a:latin typeface="CMMI10"/>
              </a:rPr>
              <a:t>P </a:t>
            </a:r>
            <a:r>
              <a:rPr lang="en" altLang="ko-Kore-KR" sz="1800" dirty="0">
                <a:effectLst/>
                <a:latin typeface="NimbusRomNo9L"/>
              </a:rPr>
              <a:t>=</a:t>
            </a:r>
            <a:r>
              <a:rPr lang="en" altLang="ko-Kore-KR" sz="1800" dirty="0">
                <a:effectLst/>
                <a:latin typeface="CMR10"/>
              </a:rPr>
              <a:t>100</a:t>
            </a:r>
            <a:r>
              <a:rPr lang="en" altLang="ko-Kore-KR" sz="1800" dirty="0">
                <a:effectLst/>
                <a:latin typeface="NimbusRomNo9L"/>
              </a:rPr>
              <a:t>, </a:t>
            </a:r>
            <a:r>
              <a:rPr lang="en" altLang="ko-Kore-KR" sz="1800" dirty="0">
                <a:effectLst/>
                <a:latin typeface="CMMI10"/>
              </a:rPr>
              <a:t>S </a:t>
            </a:r>
            <a:r>
              <a:rPr lang="en" altLang="ko-Kore-KR" sz="1800" dirty="0">
                <a:effectLst/>
                <a:latin typeface="NimbusRomNo9L"/>
              </a:rPr>
              <a:t>=</a:t>
            </a:r>
            <a:r>
              <a:rPr lang="en" altLang="ko-Kore-KR" sz="1800" dirty="0">
                <a:effectLst/>
                <a:latin typeface="CMR10"/>
              </a:rPr>
              <a:t>25 </a:t>
            </a:r>
            <a:endParaRPr lang="en" altLang="ko-Kore-KR" dirty="0"/>
          </a:p>
        </p:txBody>
      </p:sp>
      <p:sp>
        <p:nvSpPr>
          <p:cNvPr id="37" name="TextBox 36">
            <a:extLst>
              <a:ext uri="{FF2B5EF4-FFF2-40B4-BE49-F238E27FC236}">
                <a16:creationId xmlns:a16="http://schemas.microsoft.com/office/drawing/2014/main" id="{E42A0A7D-5383-1243-9D2D-03FD12B7BD2B}"/>
              </a:ext>
            </a:extLst>
          </p:cNvPr>
          <p:cNvSpPr txBox="1"/>
          <p:nvPr/>
        </p:nvSpPr>
        <p:spPr>
          <a:xfrm>
            <a:off x="-81516" y="1138942"/>
            <a:ext cx="604653" cy="430887"/>
          </a:xfrm>
          <a:prstGeom prst="rect">
            <a:avLst/>
          </a:prstGeom>
          <a:noFill/>
        </p:spPr>
        <p:txBody>
          <a:bodyPr wrap="none" rtlCol="0">
            <a:spAutoFit/>
          </a:bodyPr>
          <a:lstStyle/>
          <a:p>
            <a:pPr algn="ctr"/>
            <a:r>
              <a:rPr kumimoji="1" lang="en-US" altLang="ko-Kore-KR" sz="1100" dirty="0"/>
              <a:t>a1 </a:t>
            </a:r>
          </a:p>
          <a:p>
            <a:r>
              <a:rPr kumimoji="1" lang="en-US" altLang="ko-Kore-KR" sz="1100" dirty="0" err="1"/>
              <a:t>val_acc</a:t>
            </a:r>
            <a:endParaRPr kumimoji="1" lang="ko-Kore-KR" altLang="en-US" sz="1100" dirty="0"/>
          </a:p>
        </p:txBody>
      </p:sp>
      <p:sp>
        <p:nvSpPr>
          <p:cNvPr id="38" name="TextBox 37">
            <a:extLst>
              <a:ext uri="{FF2B5EF4-FFF2-40B4-BE49-F238E27FC236}">
                <a16:creationId xmlns:a16="http://schemas.microsoft.com/office/drawing/2014/main" id="{79F3F0F3-2116-2842-AF7C-5C44F6A1006C}"/>
              </a:ext>
            </a:extLst>
          </p:cNvPr>
          <p:cNvSpPr txBox="1"/>
          <p:nvPr/>
        </p:nvSpPr>
        <p:spPr>
          <a:xfrm>
            <a:off x="504773" y="2128941"/>
            <a:ext cx="604653" cy="430887"/>
          </a:xfrm>
          <a:prstGeom prst="rect">
            <a:avLst/>
          </a:prstGeom>
          <a:noFill/>
        </p:spPr>
        <p:txBody>
          <a:bodyPr wrap="none" rtlCol="0">
            <a:spAutoFit/>
          </a:bodyPr>
          <a:lstStyle/>
          <a:p>
            <a:pPr algn="ctr"/>
            <a:r>
              <a:rPr kumimoji="1" lang="en-US" altLang="ko-Kore-KR" sz="1100" dirty="0"/>
              <a:t>a1</a:t>
            </a:r>
          </a:p>
          <a:p>
            <a:pPr algn="ctr"/>
            <a:r>
              <a:rPr kumimoji="1" lang="en-US" altLang="ko-Kore-KR" sz="1100" dirty="0" err="1"/>
              <a:t>val_acc</a:t>
            </a:r>
            <a:endParaRPr kumimoji="1" lang="ko-Kore-KR" altLang="en-US" sz="1100" dirty="0"/>
          </a:p>
        </p:txBody>
      </p:sp>
      <p:sp>
        <p:nvSpPr>
          <p:cNvPr id="39" name="TextBox 38">
            <a:extLst>
              <a:ext uri="{FF2B5EF4-FFF2-40B4-BE49-F238E27FC236}">
                <a16:creationId xmlns:a16="http://schemas.microsoft.com/office/drawing/2014/main" id="{86483C91-E45B-894B-909C-2B05F4134C88}"/>
              </a:ext>
            </a:extLst>
          </p:cNvPr>
          <p:cNvSpPr txBox="1"/>
          <p:nvPr/>
        </p:nvSpPr>
        <p:spPr>
          <a:xfrm>
            <a:off x="384661" y="1155906"/>
            <a:ext cx="604653" cy="430887"/>
          </a:xfrm>
          <a:prstGeom prst="rect">
            <a:avLst/>
          </a:prstGeom>
          <a:noFill/>
        </p:spPr>
        <p:txBody>
          <a:bodyPr wrap="none" rtlCol="0">
            <a:spAutoFit/>
          </a:bodyPr>
          <a:lstStyle/>
          <a:p>
            <a:pPr algn="ctr"/>
            <a:r>
              <a:rPr kumimoji="1" lang="en-US" altLang="ko-Kore-KR" sz="1100" dirty="0"/>
              <a:t>a2 </a:t>
            </a:r>
          </a:p>
          <a:p>
            <a:r>
              <a:rPr kumimoji="1" lang="en-US" altLang="ko-Kore-KR" sz="1100" dirty="0" err="1"/>
              <a:t>val_acc</a:t>
            </a:r>
            <a:endParaRPr kumimoji="1" lang="ko-Kore-KR" altLang="en-US" sz="1100" dirty="0"/>
          </a:p>
        </p:txBody>
      </p:sp>
      <p:sp>
        <p:nvSpPr>
          <p:cNvPr id="40" name="TextBox 39">
            <a:extLst>
              <a:ext uri="{FF2B5EF4-FFF2-40B4-BE49-F238E27FC236}">
                <a16:creationId xmlns:a16="http://schemas.microsoft.com/office/drawing/2014/main" id="{4D98E70E-CCCD-7249-85E2-D8FB979FB5E8}"/>
              </a:ext>
            </a:extLst>
          </p:cNvPr>
          <p:cNvSpPr txBox="1"/>
          <p:nvPr/>
        </p:nvSpPr>
        <p:spPr>
          <a:xfrm>
            <a:off x="808619" y="1155905"/>
            <a:ext cx="604653" cy="430887"/>
          </a:xfrm>
          <a:prstGeom prst="rect">
            <a:avLst/>
          </a:prstGeom>
          <a:noFill/>
        </p:spPr>
        <p:txBody>
          <a:bodyPr wrap="none" rtlCol="0">
            <a:spAutoFit/>
          </a:bodyPr>
          <a:lstStyle/>
          <a:p>
            <a:pPr algn="ctr"/>
            <a:r>
              <a:rPr kumimoji="1" lang="en-US" altLang="ko-Kore-KR" sz="1100" dirty="0"/>
              <a:t>a3 </a:t>
            </a:r>
          </a:p>
          <a:p>
            <a:r>
              <a:rPr kumimoji="1" lang="en-US" altLang="ko-Kore-KR" sz="1100" dirty="0" err="1"/>
              <a:t>val_acc</a:t>
            </a:r>
            <a:endParaRPr kumimoji="1" lang="ko-Kore-KR" altLang="en-US" sz="1100" dirty="0"/>
          </a:p>
        </p:txBody>
      </p:sp>
      <p:sp>
        <p:nvSpPr>
          <p:cNvPr id="42" name="TextBox 41">
            <a:extLst>
              <a:ext uri="{FF2B5EF4-FFF2-40B4-BE49-F238E27FC236}">
                <a16:creationId xmlns:a16="http://schemas.microsoft.com/office/drawing/2014/main" id="{C4C12A3E-65E2-EA40-84FD-9394B5FFFDF2}"/>
              </a:ext>
            </a:extLst>
          </p:cNvPr>
          <p:cNvSpPr txBox="1"/>
          <p:nvPr/>
        </p:nvSpPr>
        <p:spPr>
          <a:xfrm>
            <a:off x="2093380" y="1145083"/>
            <a:ext cx="604653" cy="430887"/>
          </a:xfrm>
          <a:prstGeom prst="rect">
            <a:avLst/>
          </a:prstGeom>
          <a:noFill/>
        </p:spPr>
        <p:txBody>
          <a:bodyPr wrap="none" rtlCol="0">
            <a:spAutoFit/>
          </a:bodyPr>
          <a:lstStyle/>
          <a:p>
            <a:pPr algn="ctr"/>
            <a:r>
              <a:rPr kumimoji="1" lang="en-US" altLang="ko-Kore-KR" sz="1100" dirty="0"/>
              <a:t>a98 </a:t>
            </a:r>
          </a:p>
          <a:p>
            <a:r>
              <a:rPr kumimoji="1" lang="en-US" altLang="ko-Kore-KR" sz="1100" dirty="0" err="1"/>
              <a:t>val_acc</a:t>
            </a:r>
            <a:endParaRPr kumimoji="1" lang="ko-Kore-KR" altLang="en-US" sz="1100" dirty="0"/>
          </a:p>
        </p:txBody>
      </p:sp>
      <p:sp>
        <p:nvSpPr>
          <p:cNvPr id="43" name="TextBox 42">
            <a:extLst>
              <a:ext uri="{FF2B5EF4-FFF2-40B4-BE49-F238E27FC236}">
                <a16:creationId xmlns:a16="http://schemas.microsoft.com/office/drawing/2014/main" id="{943C7F7C-61ED-7845-BD36-747EE899EA9C}"/>
              </a:ext>
            </a:extLst>
          </p:cNvPr>
          <p:cNvSpPr txBox="1"/>
          <p:nvPr/>
        </p:nvSpPr>
        <p:spPr>
          <a:xfrm>
            <a:off x="2514810" y="1155905"/>
            <a:ext cx="604653" cy="430887"/>
          </a:xfrm>
          <a:prstGeom prst="rect">
            <a:avLst/>
          </a:prstGeom>
          <a:noFill/>
        </p:spPr>
        <p:txBody>
          <a:bodyPr wrap="none" rtlCol="0">
            <a:spAutoFit/>
          </a:bodyPr>
          <a:lstStyle/>
          <a:p>
            <a:pPr algn="ctr"/>
            <a:r>
              <a:rPr kumimoji="1" lang="en-US" altLang="ko-Kore-KR" sz="1100" dirty="0"/>
              <a:t>a99 </a:t>
            </a:r>
          </a:p>
          <a:p>
            <a:r>
              <a:rPr kumimoji="1" lang="en-US" altLang="ko-Kore-KR" sz="1100" dirty="0" err="1"/>
              <a:t>val_acc</a:t>
            </a:r>
            <a:endParaRPr kumimoji="1" lang="ko-Kore-KR" altLang="en-US" sz="1100" dirty="0"/>
          </a:p>
        </p:txBody>
      </p:sp>
      <p:sp>
        <p:nvSpPr>
          <p:cNvPr id="44" name="TextBox 43">
            <a:extLst>
              <a:ext uri="{FF2B5EF4-FFF2-40B4-BE49-F238E27FC236}">
                <a16:creationId xmlns:a16="http://schemas.microsoft.com/office/drawing/2014/main" id="{C5BF6F67-2996-404E-8434-FB7F9A3CFCAE}"/>
              </a:ext>
            </a:extLst>
          </p:cNvPr>
          <p:cNvSpPr txBox="1"/>
          <p:nvPr/>
        </p:nvSpPr>
        <p:spPr>
          <a:xfrm>
            <a:off x="2962656" y="1155905"/>
            <a:ext cx="604653" cy="430887"/>
          </a:xfrm>
          <a:prstGeom prst="rect">
            <a:avLst/>
          </a:prstGeom>
          <a:noFill/>
        </p:spPr>
        <p:txBody>
          <a:bodyPr wrap="none" rtlCol="0">
            <a:spAutoFit/>
          </a:bodyPr>
          <a:lstStyle/>
          <a:p>
            <a:pPr algn="ctr"/>
            <a:r>
              <a:rPr kumimoji="1" lang="en-US" altLang="ko-Kore-KR" sz="1100" dirty="0"/>
              <a:t>a100 </a:t>
            </a:r>
          </a:p>
          <a:p>
            <a:r>
              <a:rPr kumimoji="1" lang="en-US" altLang="ko-Kore-KR" sz="1100" dirty="0" err="1"/>
              <a:t>val_acc</a:t>
            </a:r>
            <a:endParaRPr kumimoji="1" lang="ko-Kore-KR" altLang="en-US" sz="1100" dirty="0"/>
          </a:p>
        </p:txBody>
      </p:sp>
      <p:sp>
        <p:nvSpPr>
          <p:cNvPr id="50" name="TextBox 49">
            <a:extLst>
              <a:ext uri="{FF2B5EF4-FFF2-40B4-BE49-F238E27FC236}">
                <a16:creationId xmlns:a16="http://schemas.microsoft.com/office/drawing/2014/main" id="{A419694C-454F-9D48-A278-77CC88FCDB7D}"/>
              </a:ext>
            </a:extLst>
          </p:cNvPr>
          <p:cNvSpPr txBox="1"/>
          <p:nvPr/>
        </p:nvSpPr>
        <p:spPr>
          <a:xfrm>
            <a:off x="3051780" y="2101342"/>
            <a:ext cx="604653" cy="430887"/>
          </a:xfrm>
          <a:prstGeom prst="rect">
            <a:avLst/>
          </a:prstGeom>
          <a:noFill/>
        </p:spPr>
        <p:txBody>
          <a:bodyPr wrap="none" rtlCol="0">
            <a:spAutoFit/>
          </a:bodyPr>
          <a:lstStyle/>
          <a:p>
            <a:pPr algn="ctr"/>
            <a:r>
              <a:rPr kumimoji="1" lang="en-US" altLang="ko-Kore-KR" sz="1100" dirty="0"/>
              <a:t>a100 </a:t>
            </a:r>
          </a:p>
          <a:p>
            <a:r>
              <a:rPr kumimoji="1" lang="en-US" altLang="ko-Kore-KR" sz="1100" dirty="0" err="1"/>
              <a:t>val_acc</a:t>
            </a:r>
            <a:endParaRPr kumimoji="1" lang="ko-Kore-KR" altLang="en-US" sz="1100" dirty="0"/>
          </a:p>
        </p:txBody>
      </p:sp>
      <p:sp>
        <p:nvSpPr>
          <p:cNvPr id="51" name="TextBox 50">
            <a:extLst>
              <a:ext uri="{FF2B5EF4-FFF2-40B4-BE49-F238E27FC236}">
                <a16:creationId xmlns:a16="http://schemas.microsoft.com/office/drawing/2014/main" id="{E971AEFA-1707-904D-A4D1-0550226EFB79}"/>
              </a:ext>
            </a:extLst>
          </p:cNvPr>
          <p:cNvSpPr txBox="1"/>
          <p:nvPr/>
        </p:nvSpPr>
        <p:spPr>
          <a:xfrm>
            <a:off x="1849216" y="2164821"/>
            <a:ext cx="343364" cy="369332"/>
          </a:xfrm>
          <a:prstGeom prst="rect">
            <a:avLst/>
          </a:prstGeom>
          <a:noFill/>
        </p:spPr>
        <p:txBody>
          <a:bodyPr wrap="none" rtlCol="0">
            <a:spAutoFit/>
          </a:bodyPr>
          <a:lstStyle/>
          <a:p>
            <a:r>
              <a:rPr kumimoji="1" lang="en-US" altLang="ko-Kore-KR" dirty="0"/>
              <a:t>…</a:t>
            </a:r>
            <a:endParaRPr kumimoji="1" lang="ko-Kore-KR" altLang="en-US" dirty="0"/>
          </a:p>
        </p:txBody>
      </p:sp>
      <p:pic>
        <p:nvPicPr>
          <p:cNvPr id="5" name="그림 4">
            <a:extLst>
              <a:ext uri="{FF2B5EF4-FFF2-40B4-BE49-F238E27FC236}">
                <a16:creationId xmlns:a16="http://schemas.microsoft.com/office/drawing/2014/main" id="{B2FF2F9F-8539-F74E-B94D-FF953F6C60C1}"/>
              </a:ext>
            </a:extLst>
          </p:cNvPr>
          <p:cNvPicPr>
            <a:picLocks noChangeAspect="1"/>
          </p:cNvPicPr>
          <p:nvPr/>
        </p:nvPicPr>
        <p:blipFill>
          <a:blip r:embed="rId2"/>
          <a:stretch>
            <a:fillRect/>
          </a:stretch>
        </p:blipFill>
        <p:spPr>
          <a:xfrm>
            <a:off x="7674206" y="0"/>
            <a:ext cx="4533900" cy="3302000"/>
          </a:xfrm>
          <a:prstGeom prst="rect">
            <a:avLst/>
          </a:prstGeom>
        </p:spPr>
      </p:pic>
      <p:sp>
        <p:nvSpPr>
          <p:cNvPr id="10" name="TextBox 9">
            <a:extLst>
              <a:ext uri="{FF2B5EF4-FFF2-40B4-BE49-F238E27FC236}">
                <a16:creationId xmlns:a16="http://schemas.microsoft.com/office/drawing/2014/main" id="{3EB4BB70-CB93-B342-87FE-EFFA240B67A9}"/>
              </a:ext>
            </a:extLst>
          </p:cNvPr>
          <p:cNvSpPr txBox="1"/>
          <p:nvPr/>
        </p:nvSpPr>
        <p:spPr>
          <a:xfrm>
            <a:off x="391027" y="2809023"/>
            <a:ext cx="859531" cy="369332"/>
          </a:xfrm>
          <a:prstGeom prst="rect">
            <a:avLst/>
          </a:prstGeom>
          <a:noFill/>
        </p:spPr>
        <p:txBody>
          <a:bodyPr wrap="none" rtlCol="0">
            <a:spAutoFit/>
          </a:bodyPr>
          <a:lstStyle/>
          <a:p>
            <a:r>
              <a:rPr kumimoji="1" lang="en-US" altLang="ko-Kore-KR" dirty="0"/>
              <a:t>sample</a:t>
            </a:r>
            <a:endParaRPr kumimoji="1" lang="ko-Kore-KR" altLang="en-US" dirty="0"/>
          </a:p>
        </p:txBody>
      </p:sp>
      <p:sp>
        <p:nvSpPr>
          <p:cNvPr id="45" name="양쪽 중괄호 44">
            <a:extLst>
              <a:ext uri="{FF2B5EF4-FFF2-40B4-BE49-F238E27FC236}">
                <a16:creationId xmlns:a16="http://schemas.microsoft.com/office/drawing/2014/main" id="{F8EE06C8-B2CD-6049-87A1-241DE249288A}"/>
              </a:ext>
            </a:extLst>
          </p:cNvPr>
          <p:cNvSpPr/>
          <p:nvPr/>
        </p:nvSpPr>
        <p:spPr>
          <a:xfrm>
            <a:off x="499379" y="3261867"/>
            <a:ext cx="3276600" cy="326571"/>
          </a:xfrm>
          <a:prstGeom prst="brace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47" name="TextBox 46">
            <a:extLst>
              <a:ext uri="{FF2B5EF4-FFF2-40B4-BE49-F238E27FC236}">
                <a16:creationId xmlns:a16="http://schemas.microsoft.com/office/drawing/2014/main" id="{AA745814-B00B-554F-A338-A520CAD7CCB2}"/>
              </a:ext>
            </a:extLst>
          </p:cNvPr>
          <p:cNvSpPr txBox="1"/>
          <p:nvPr/>
        </p:nvSpPr>
        <p:spPr>
          <a:xfrm>
            <a:off x="580541" y="3281780"/>
            <a:ext cx="336952" cy="276999"/>
          </a:xfrm>
          <a:prstGeom prst="rect">
            <a:avLst/>
          </a:prstGeom>
          <a:noFill/>
        </p:spPr>
        <p:txBody>
          <a:bodyPr wrap="none" rtlCol="0">
            <a:spAutoFit/>
          </a:bodyPr>
          <a:lstStyle/>
          <a:p>
            <a:r>
              <a:rPr kumimoji="1" lang="en-US" altLang="ko-Kore-KR" sz="1200" dirty="0"/>
              <a:t>a3</a:t>
            </a:r>
            <a:endParaRPr kumimoji="1" lang="ko-Kore-KR" altLang="en-US" sz="1200" dirty="0"/>
          </a:p>
        </p:txBody>
      </p:sp>
      <p:sp>
        <p:nvSpPr>
          <p:cNvPr id="48" name="TextBox 47">
            <a:extLst>
              <a:ext uri="{FF2B5EF4-FFF2-40B4-BE49-F238E27FC236}">
                <a16:creationId xmlns:a16="http://schemas.microsoft.com/office/drawing/2014/main" id="{60FFFDB8-929C-6E40-AEA1-72C6B21C0E54}"/>
              </a:ext>
            </a:extLst>
          </p:cNvPr>
          <p:cNvSpPr txBox="1"/>
          <p:nvPr/>
        </p:nvSpPr>
        <p:spPr>
          <a:xfrm>
            <a:off x="3099648" y="3281780"/>
            <a:ext cx="415498" cy="276999"/>
          </a:xfrm>
          <a:prstGeom prst="rect">
            <a:avLst/>
          </a:prstGeom>
          <a:noFill/>
        </p:spPr>
        <p:txBody>
          <a:bodyPr wrap="none" rtlCol="0">
            <a:spAutoFit/>
          </a:bodyPr>
          <a:lstStyle/>
          <a:p>
            <a:r>
              <a:rPr kumimoji="1" lang="en-US" altLang="ko-Kore-KR" sz="1200" dirty="0"/>
              <a:t>a</a:t>
            </a:r>
            <a:r>
              <a:rPr kumimoji="1" lang="en-US" altLang="ko-KR" sz="1200" dirty="0"/>
              <a:t>60</a:t>
            </a:r>
            <a:endParaRPr kumimoji="1" lang="ko-Kore-KR" altLang="en-US" sz="1200" dirty="0"/>
          </a:p>
        </p:txBody>
      </p:sp>
      <p:sp>
        <p:nvSpPr>
          <p:cNvPr id="26" name="TextBox 25">
            <a:extLst>
              <a:ext uri="{FF2B5EF4-FFF2-40B4-BE49-F238E27FC236}">
                <a16:creationId xmlns:a16="http://schemas.microsoft.com/office/drawing/2014/main" id="{AC242278-1F53-094C-81EB-D8AB602EAC5C}"/>
              </a:ext>
            </a:extLst>
          </p:cNvPr>
          <p:cNvSpPr txBox="1"/>
          <p:nvPr/>
        </p:nvSpPr>
        <p:spPr>
          <a:xfrm>
            <a:off x="1879983" y="3169215"/>
            <a:ext cx="343364" cy="369332"/>
          </a:xfrm>
          <a:prstGeom prst="rect">
            <a:avLst/>
          </a:prstGeom>
          <a:noFill/>
        </p:spPr>
        <p:txBody>
          <a:bodyPr wrap="none" rtlCol="0">
            <a:spAutoFit/>
          </a:bodyPr>
          <a:lstStyle/>
          <a:p>
            <a:r>
              <a:rPr kumimoji="1" lang="en-US" altLang="ko-Kore-KR" dirty="0"/>
              <a:t>…</a:t>
            </a:r>
            <a:endParaRPr kumimoji="1" lang="ko-Kore-KR" altLang="en-US" dirty="0"/>
          </a:p>
        </p:txBody>
      </p:sp>
      <p:sp>
        <p:nvSpPr>
          <p:cNvPr id="27" name="TextBox 26">
            <a:extLst>
              <a:ext uri="{FF2B5EF4-FFF2-40B4-BE49-F238E27FC236}">
                <a16:creationId xmlns:a16="http://schemas.microsoft.com/office/drawing/2014/main" id="{E410897F-E0E7-7F4F-B72D-801161F01252}"/>
              </a:ext>
            </a:extLst>
          </p:cNvPr>
          <p:cNvSpPr txBox="1"/>
          <p:nvPr/>
        </p:nvSpPr>
        <p:spPr>
          <a:xfrm>
            <a:off x="4014127" y="3211286"/>
            <a:ext cx="1526380" cy="369332"/>
          </a:xfrm>
          <a:prstGeom prst="rect">
            <a:avLst/>
          </a:prstGeom>
          <a:noFill/>
        </p:spPr>
        <p:txBody>
          <a:bodyPr wrap="none" rtlCol="0">
            <a:spAutoFit/>
          </a:bodyPr>
          <a:lstStyle/>
          <a:p>
            <a:r>
              <a:rPr kumimoji="1" lang="en-US" altLang="ko-Kore-KR" dirty="0"/>
              <a:t>|sample| = 25</a:t>
            </a:r>
            <a:endParaRPr kumimoji="1" lang="ko-Kore-KR" altLang="en-US" dirty="0"/>
          </a:p>
        </p:txBody>
      </p:sp>
      <p:sp>
        <p:nvSpPr>
          <p:cNvPr id="2" name="TextBox 1">
            <a:extLst>
              <a:ext uri="{FF2B5EF4-FFF2-40B4-BE49-F238E27FC236}">
                <a16:creationId xmlns:a16="http://schemas.microsoft.com/office/drawing/2014/main" id="{69AB6C01-17A9-5341-BD42-FDDC9A4E95FC}"/>
              </a:ext>
            </a:extLst>
          </p:cNvPr>
          <p:cNvSpPr txBox="1"/>
          <p:nvPr/>
        </p:nvSpPr>
        <p:spPr>
          <a:xfrm>
            <a:off x="413708" y="4029123"/>
            <a:ext cx="4534896" cy="369332"/>
          </a:xfrm>
          <a:prstGeom prst="rect">
            <a:avLst/>
          </a:prstGeom>
          <a:noFill/>
        </p:spPr>
        <p:txBody>
          <a:bodyPr wrap="none" rtlCol="0">
            <a:spAutoFit/>
          </a:bodyPr>
          <a:lstStyle/>
          <a:p>
            <a:r>
              <a:rPr kumimoji="1" lang="en-US" altLang="ko-Kore-KR" dirty="0"/>
              <a:t>1. parent </a:t>
            </a:r>
            <a:r>
              <a:rPr kumimoji="1" lang="en-US" altLang="ko-Kore-KR" dirty="0">
                <a:sym typeface="Wingdings" pitchFamily="2" charset="2"/>
              </a:rPr>
              <a:t> highest-accuracy model in sample</a:t>
            </a:r>
            <a:endParaRPr kumimoji="1" lang="ko-Kore-KR" altLang="en-US" dirty="0"/>
          </a:p>
        </p:txBody>
      </p:sp>
      <p:sp>
        <p:nvSpPr>
          <p:cNvPr id="49" name="TextBox 48">
            <a:extLst>
              <a:ext uri="{FF2B5EF4-FFF2-40B4-BE49-F238E27FC236}">
                <a16:creationId xmlns:a16="http://schemas.microsoft.com/office/drawing/2014/main" id="{B037892F-1BE7-BE4A-A5D6-6FD9FCB51D9B}"/>
              </a:ext>
            </a:extLst>
          </p:cNvPr>
          <p:cNvSpPr txBox="1"/>
          <p:nvPr/>
        </p:nvSpPr>
        <p:spPr>
          <a:xfrm>
            <a:off x="5125009" y="4067668"/>
            <a:ext cx="415498" cy="276999"/>
          </a:xfrm>
          <a:prstGeom prst="rect">
            <a:avLst/>
          </a:prstGeom>
          <a:noFill/>
        </p:spPr>
        <p:txBody>
          <a:bodyPr wrap="none" rtlCol="0">
            <a:spAutoFit/>
          </a:bodyPr>
          <a:lstStyle/>
          <a:p>
            <a:r>
              <a:rPr kumimoji="1" lang="en-US" altLang="ko-Kore-KR" sz="1200" dirty="0">
                <a:solidFill>
                  <a:srgbClr val="FF0000"/>
                </a:solidFill>
              </a:rPr>
              <a:t>a30</a:t>
            </a:r>
            <a:endParaRPr kumimoji="1" lang="ko-Kore-KR" altLang="en-US" sz="1200" dirty="0">
              <a:solidFill>
                <a:srgbClr val="FF0000"/>
              </a:solidFill>
            </a:endParaRPr>
          </a:p>
        </p:txBody>
      </p:sp>
      <p:sp>
        <p:nvSpPr>
          <p:cNvPr id="25" name="TextBox 24">
            <a:extLst>
              <a:ext uri="{FF2B5EF4-FFF2-40B4-BE49-F238E27FC236}">
                <a16:creationId xmlns:a16="http://schemas.microsoft.com/office/drawing/2014/main" id="{1E6EE9A4-AB03-A94C-8E61-747FCD4D44BF}"/>
              </a:ext>
            </a:extLst>
          </p:cNvPr>
          <p:cNvSpPr txBox="1"/>
          <p:nvPr/>
        </p:nvSpPr>
        <p:spPr>
          <a:xfrm>
            <a:off x="413708" y="4630781"/>
            <a:ext cx="2529090" cy="369332"/>
          </a:xfrm>
          <a:prstGeom prst="rect">
            <a:avLst/>
          </a:prstGeom>
          <a:noFill/>
        </p:spPr>
        <p:txBody>
          <a:bodyPr wrap="none" rtlCol="0">
            <a:spAutoFit/>
          </a:bodyPr>
          <a:lstStyle/>
          <a:p>
            <a:r>
              <a:rPr kumimoji="1" lang="en-US" altLang="ko-Kore-KR" dirty="0"/>
              <a:t>2. child = MUTATE(          )</a:t>
            </a:r>
            <a:endParaRPr kumimoji="1" lang="ko-Kore-KR" altLang="en-US" dirty="0"/>
          </a:p>
        </p:txBody>
      </p:sp>
      <p:sp>
        <p:nvSpPr>
          <p:cNvPr id="52" name="TextBox 51">
            <a:extLst>
              <a:ext uri="{FF2B5EF4-FFF2-40B4-BE49-F238E27FC236}">
                <a16:creationId xmlns:a16="http://schemas.microsoft.com/office/drawing/2014/main" id="{04CAD0EA-661A-654D-B0E6-6AD97A6F4CDF}"/>
              </a:ext>
            </a:extLst>
          </p:cNvPr>
          <p:cNvSpPr txBox="1"/>
          <p:nvPr/>
        </p:nvSpPr>
        <p:spPr>
          <a:xfrm>
            <a:off x="2251176" y="4674473"/>
            <a:ext cx="415498" cy="276999"/>
          </a:xfrm>
          <a:prstGeom prst="rect">
            <a:avLst/>
          </a:prstGeom>
          <a:noFill/>
        </p:spPr>
        <p:txBody>
          <a:bodyPr wrap="none" rtlCol="0">
            <a:spAutoFit/>
          </a:bodyPr>
          <a:lstStyle/>
          <a:p>
            <a:r>
              <a:rPr kumimoji="1" lang="en-US" altLang="ko-Kore-KR" sz="1200" dirty="0">
                <a:solidFill>
                  <a:srgbClr val="FF0000"/>
                </a:solidFill>
              </a:rPr>
              <a:t>a30</a:t>
            </a:r>
            <a:endParaRPr kumimoji="1" lang="ko-Kore-KR" altLang="en-US" sz="1200" dirty="0">
              <a:solidFill>
                <a:srgbClr val="FF0000"/>
              </a:solidFill>
            </a:endParaRPr>
          </a:p>
        </p:txBody>
      </p:sp>
      <p:sp>
        <p:nvSpPr>
          <p:cNvPr id="28" name="TextBox 27">
            <a:extLst>
              <a:ext uri="{FF2B5EF4-FFF2-40B4-BE49-F238E27FC236}">
                <a16:creationId xmlns:a16="http://schemas.microsoft.com/office/drawing/2014/main" id="{DE4CF29C-8DFE-5D48-9BA8-7D3696FE2E62}"/>
              </a:ext>
            </a:extLst>
          </p:cNvPr>
          <p:cNvSpPr txBox="1"/>
          <p:nvPr/>
        </p:nvSpPr>
        <p:spPr>
          <a:xfrm>
            <a:off x="414472" y="5206181"/>
            <a:ext cx="5481309" cy="369332"/>
          </a:xfrm>
          <a:prstGeom prst="rect">
            <a:avLst/>
          </a:prstGeom>
          <a:noFill/>
        </p:spPr>
        <p:txBody>
          <a:bodyPr wrap="none" rtlCol="0">
            <a:spAutoFit/>
          </a:bodyPr>
          <a:lstStyle/>
          <a:p>
            <a:r>
              <a:rPr kumimoji="1" lang="en-US" altLang="ko-Kore-KR" dirty="0"/>
              <a:t>3. </a:t>
            </a:r>
            <a:r>
              <a:rPr kumimoji="1" lang="en-US" altLang="ko-Kore-KR" dirty="0" err="1"/>
              <a:t>Train_Eval</a:t>
            </a:r>
            <a:r>
              <a:rPr kumimoji="1" lang="en-US" altLang="ko-Kore-KR" dirty="0"/>
              <a:t>( child ) </a:t>
            </a:r>
            <a:r>
              <a:rPr kumimoji="1" lang="en-US" altLang="ko-Kore-KR" dirty="0">
                <a:sym typeface="Wingdings" pitchFamily="2" charset="2"/>
              </a:rPr>
              <a:t> child</a:t>
            </a:r>
            <a:r>
              <a:rPr kumimoji="1" lang="ko-Kore-KR" altLang="en-US" dirty="0">
                <a:sym typeface="Wingdings" pitchFamily="2" charset="2"/>
              </a:rPr>
              <a:t>의 </a:t>
            </a:r>
            <a:r>
              <a:rPr kumimoji="1" lang="en-US" altLang="ko-Kore-KR" dirty="0">
                <a:sym typeface="Wingdings" pitchFamily="2" charset="2"/>
              </a:rPr>
              <a:t>validation acc </a:t>
            </a:r>
            <a:r>
              <a:rPr kumimoji="1" lang="ko-Kore-KR" altLang="en-US" dirty="0">
                <a:sym typeface="Wingdings" pitchFamily="2" charset="2"/>
              </a:rPr>
              <a:t>를 얻는다</a:t>
            </a:r>
            <a:r>
              <a:rPr kumimoji="1" lang="en-US" altLang="ko-Kore-KR" dirty="0">
                <a:sym typeface="Wingdings" pitchFamily="2" charset="2"/>
              </a:rPr>
              <a:t>.</a:t>
            </a:r>
            <a:endParaRPr kumimoji="1" lang="ko-Kore-KR" altLang="en-US" dirty="0"/>
          </a:p>
        </p:txBody>
      </p:sp>
      <p:sp>
        <p:nvSpPr>
          <p:cNvPr id="30" name="TextBox 29">
            <a:extLst>
              <a:ext uri="{FF2B5EF4-FFF2-40B4-BE49-F238E27FC236}">
                <a16:creationId xmlns:a16="http://schemas.microsoft.com/office/drawing/2014/main" id="{F43C8062-F342-A545-B69C-3B2AFBF4449B}"/>
              </a:ext>
            </a:extLst>
          </p:cNvPr>
          <p:cNvSpPr txBox="1"/>
          <p:nvPr/>
        </p:nvSpPr>
        <p:spPr>
          <a:xfrm>
            <a:off x="413708" y="5786530"/>
            <a:ext cx="4432111" cy="369332"/>
          </a:xfrm>
          <a:prstGeom prst="rect">
            <a:avLst/>
          </a:prstGeom>
          <a:noFill/>
        </p:spPr>
        <p:txBody>
          <a:bodyPr wrap="none" rtlCol="0">
            <a:spAutoFit/>
          </a:bodyPr>
          <a:lstStyle/>
          <a:p>
            <a:r>
              <a:rPr kumimoji="1" lang="en-US" altLang="ko-Kore-KR" dirty="0"/>
              <a:t>4</a:t>
            </a:r>
            <a:r>
              <a:rPr kumimoji="1" lang="en-US" altLang="ko-KR" dirty="0"/>
              <a:t>. add child to right of population and history</a:t>
            </a:r>
            <a:endParaRPr kumimoji="1" lang="ko-Kore-KR" altLang="en-US" dirty="0"/>
          </a:p>
        </p:txBody>
      </p:sp>
      <p:sp>
        <p:nvSpPr>
          <p:cNvPr id="53" name="TextBox 52">
            <a:extLst>
              <a:ext uri="{FF2B5EF4-FFF2-40B4-BE49-F238E27FC236}">
                <a16:creationId xmlns:a16="http://schemas.microsoft.com/office/drawing/2014/main" id="{461905C6-BE7D-DA49-A655-907F39F66151}"/>
              </a:ext>
            </a:extLst>
          </p:cNvPr>
          <p:cNvSpPr txBox="1"/>
          <p:nvPr/>
        </p:nvSpPr>
        <p:spPr>
          <a:xfrm>
            <a:off x="5103796" y="4686842"/>
            <a:ext cx="570990" cy="276999"/>
          </a:xfrm>
          <a:prstGeom prst="rect">
            <a:avLst/>
          </a:prstGeom>
          <a:noFill/>
        </p:spPr>
        <p:txBody>
          <a:bodyPr wrap="none" rtlCol="0">
            <a:spAutoFit/>
          </a:bodyPr>
          <a:lstStyle/>
          <a:p>
            <a:r>
              <a:rPr kumimoji="1" lang="en-US" altLang="ko-Kore-KR" sz="1200" dirty="0">
                <a:solidFill>
                  <a:srgbClr val="FF0000"/>
                </a:solidFill>
              </a:rPr>
              <a:t>a30_1</a:t>
            </a:r>
            <a:endParaRPr kumimoji="1" lang="ko-Kore-KR" altLang="en-US" sz="1200" dirty="0">
              <a:solidFill>
                <a:srgbClr val="FF0000"/>
              </a:solidFill>
            </a:endParaRPr>
          </a:p>
        </p:txBody>
      </p:sp>
      <p:sp>
        <p:nvSpPr>
          <p:cNvPr id="54" name="TextBox 53">
            <a:extLst>
              <a:ext uri="{FF2B5EF4-FFF2-40B4-BE49-F238E27FC236}">
                <a16:creationId xmlns:a16="http://schemas.microsoft.com/office/drawing/2014/main" id="{64922A04-82C8-F942-9C0A-0E3821CEF34D}"/>
              </a:ext>
            </a:extLst>
          </p:cNvPr>
          <p:cNvSpPr txBox="1"/>
          <p:nvPr/>
        </p:nvSpPr>
        <p:spPr>
          <a:xfrm>
            <a:off x="5889173" y="5122763"/>
            <a:ext cx="642484" cy="461665"/>
          </a:xfrm>
          <a:prstGeom prst="rect">
            <a:avLst/>
          </a:prstGeom>
          <a:noFill/>
        </p:spPr>
        <p:txBody>
          <a:bodyPr wrap="none" rtlCol="0">
            <a:spAutoFit/>
          </a:bodyPr>
          <a:lstStyle/>
          <a:p>
            <a:pPr algn="ctr"/>
            <a:r>
              <a:rPr kumimoji="1" lang="en-US" altLang="ko-Kore-KR" sz="1200" dirty="0">
                <a:solidFill>
                  <a:srgbClr val="FF0000"/>
                </a:solidFill>
              </a:rPr>
              <a:t>a30_1</a:t>
            </a:r>
          </a:p>
          <a:p>
            <a:pPr algn="ctr"/>
            <a:r>
              <a:rPr kumimoji="1" lang="en-US" altLang="ko-Kore-KR" sz="1200" dirty="0" err="1">
                <a:solidFill>
                  <a:srgbClr val="FF0000"/>
                </a:solidFill>
              </a:rPr>
              <a:t>val_acc</a:t>
            </a:r>
            <a:endParaRPr kumimoji="1" lang="ko-Kore-KR" altLang="en-US" sz="1200" dirty="0">
              <a:solidFill>
                <a:srgbClr val="FF0000"/>
              </a:solidFill>
            </a:endParaRPr>
          </a:p>
        </p:txBody>
      </p:sp>
      <p:sp>
        <p:nvSpPr>
          <p:cNvPr id="46" name="TextBox 45">
            <a:extLst>
              <a:ext uri="{FF2B5EF4-FFF2-40B4-BE49-F238E27FC236}">
                <a16:creationId xmlns:a16="http://schemas.microsoft.com/office/drawing/2014/main" id="{25E8D79B-BE7A-6B46-8EFD-5CF01ABAE15A}"/>
              </a:ext>
            </a:extLst>
          </p:cNvPr>
          <p:cNvSpPr txBox="1"/>
          <p:nvPr/>
        </p:nvSpPr>
        <p:spPr>
          <a:xfrm>
            <a:off x="1234524" y="1155905"/>
            <a:ext cx="604653" cy="430887"/>
          </a:xfrm>
          <a:prstGeom prst="rect">
            <a:avLst/>
          </a:prstGeom>
          <a:noFill/>
        </p:spPr>
        <p:txBody>
          <a:bodyPr wrap="none" rtlCol="0">
            <a:spAutoFit/>
          </a:bodyPr>
          <a:lstStyle/>
          <a:p>
            <a:pPr algn="ctr"/>
            <a:r>
              <a:rPr kumimoji="1" lang="en-US" altLang="ko-Kore-KR" sz="1100" dirty="0"/>
              <a:t>a4 </a:t>
            </a:r>
          </a:p>
          <a:p>
            <a:r>
              <a:rPr kumimoji="1" lang="en-US" altLang="ko-Kore-KR" sz="1100" dirty="0" err="1"/>
              <a:t>val_acc</a:t>
            </a:r>
            <a:endParaRPr kumimoji="1" lang="ko-Kore-KR" altLang="en-US" sz="1100" dirty="0"/>
          </a:p>
        </p:txBody>
      </p:sp>
      <p:sp>
        <p:nvSpPr>
          <p:cNvPr id="55" name="TextBox 54">
            <a:extLst>
              <a:ext uri="{FF2B5EF4-FFF2-40B4-BE49-F238E27FC236}">
                <a16:creationId xmlns:a16="http://schemas.microsoft.com/office/drawing/2014/main" id="{6ADBE500-1011-2C4D-9F48-E6E84E221A9D}"/>
              </a:ext>
            </a:extLst>
          </p:cNvPr>
          <p:cNvSpPr txBox="1"/>
          <p:nvPr/>
        </p:nvSpPr>
        <p:spPr>
          <a:xfrm>
            <a:off x="3409420" y="1117883"/>
            <a:ext cx="642484" cy="461665"/>
          </a:xfrm>
          <a:prstGeom prst="rect">
            <a:avLst/>
          </a:prstGeom>
          <a:noFill/>
        </p:spPr>
        <p:txBody>
          <a:bodyPr wrap="none" rtlCol="0">
            <a:spAutoFit/>
          </a:bodyPr>
          <a:lstStyle/>
          <a:p>
            <a:pPr algn="ctr"/>
            <a:r>
              <a:rPr kumimoji="1" lang="en-US" altLang="ko-Kore-KR" sz="1200" dirty="0">
                <a:solidFill>
                  <a:srgbClr val="FF0000"/>
                </a:solidFill>
              </a:rPr>
              <a:t>a30_1</a:t>
            </a:r>
          </a:p>
          <a:p>
            <a:pPr algn="ctr"/>
            <a:r>
              <a:rPr kumimoji="1" lang="en-US" altLang="ko-Kore-KR" sz="1200" dirty="0" err="1">
                <a:solidFill>
                  <a:srgbClr val="FF0000"/>
                </a:solidFill>
              </a:rPr>
              <a:t>val_acc</a:t>
            </a:r>
            <a:endParaRPr kumimoji="1" lang="ko-Kore-KR" altLang="en-US" sz="1200" dirty="0">
              <a:solidFill>
                <a:srgbClr val="FF0000"/>
              </a:solidFill>
            </a:endParaRPr>
          </a:p>
        </p:txBody>
      </p:sp>
      <p:sp>
        <p:nvSpPr>
          <p:cNvPr id="56" name="TextBox 55">
            <a:extLst>
              <a:ext uri="{FF2B5EF4-FFF2-40B4-BE49-F238E27FC236}">
                <a16:creationId xmlns:a16="http://schemas.microsoft.com/office/drawing/2014/main" id="{971AC70E-C5EE-B24E-BB03-430588673546}"/>
              </a:ext>
            </a:extLst>
          </p:cNvPr>
          <p:cNvSpPr txBox="1"/>
          <p:nvPr/>
        </p:nvSpPr>
        <p:spPr>
          <a:xfrm>
            <a:off x="3656433" y="2084228"/>
            <a:ext cx="642484" cy="461665"/>
          </a:xfrm>
          <a:prstGeom prst="rect">
            <a:avLst/>
          </a:prstGeom>
          <a:noFill/>
        </p:spPr>
        <p:txBody>
          <a:bodyPr wrap="none" rtlCol="0">
            <a:spAutoFit/>
          </a:bodyPr>
          <a:lstStyle/>
          <a:p>
            <a:pPr algn="ctr"/>
            <a:r>
              <a:rPr kumimoji="1" lang="en-US" altLang="ko-Kore-KR" sz="1200" dirty="0">
                <a:solidFill>
                  <a:srgbClr val="FF0000"/>
                </a:solidFill>
              </a:rPr>
              <a:t>a30_1</a:t>
            </a:r>
          </a:p>
          <a:p>
            <a:pPr algn="ctr"/>
            <a:r>
              <a:rPr kumimoji="1" lang="en-US" altLang="ko-Kore-KR" sz="1200" dirty="0" err="1">
                <a:solidFill>
                  <a:srgbClr val="FF0000"/>
                </a:solidFill>
              </a:rPr>
              <a:t>val_acc</a:t>
            </a:r>
            <a:endParaRPr kumimoji="1" lang="ko-Kore-KR" altLang="en-US" sz="1200" dirty="0">
              <a:solidFill>
                <a:srgbClr val="FF0000"/>
              </a:solidFill>
            </a:endParaRPr>
          </a:p>
        </p:txBody>
      </p:sp>
      <p:sp>
        <p:nvSpPr>
          <p:cNvPr id="13" name="곱하기 12">
            <a:extLst>
              <a:ext uri="{FF2B5EF4-FFF2-40B4-BE49-F238E27FC236}">
                <a16:creationId xmlns:a16="http://schemas.microsoft.com/office/drawing/2014/main" id="{17E470A8-1486-914E-B5D9-CB006DA43AF5}"/>
              </a:ext>
            </a:extLst>
          </p:cNvPr>
          <p:cNvSpPr/>
          <p:nvPr/>
        </p:nvSpPr>
        <p:spPr>
          <a:xfrm>
            <a:off x="0" y="1183460"/>
            <a:ext cx="413708" cy="383858"/>
          </a:xfrm>
          <a:prstGeom prst="mathMultiply">
            <a:avLst>
              <a:gd name="adj1" fmla="val 121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1" name="TextBox 20">
            <a:extLst>
              <a:ext uri="{FF2B5EF4-FFF2-40B4-BE49-F238E27FC236}">
                <a16:creationId xmlns:a16="http://schemas.microsoft.com/office/drawing/2014/main" id="{3BD836B5-07D2-6249-B093-9262F8541904}"/>
              </a:ext>
            </a:extLst>
          </p:cNvPr>
          <p:cNvSpPr txBox="1"/>
          <p:nvPr/>
        </p:nvSpPr>
        <p:spPr>
          <a:xfrm>
            <a:off x="413708" y="6233165"/>
            <a:ext cx="3842975" cy="369332"/>
          </a:xfrm>
          <a:prstGeom prst="rect">
            <a:avLst/>
          </a:prstGeom>
          <a:noFill/>
        </p:spPr>
        <p:txBody>
          <a:bodyPr wrap="none" rtlCol="0">
            <a:spAutoFit/>
          </a:bodyPr>
          <a:lstStyle/>
          <a:p>
            <a:r>
              <a:rPr kumimoji="1" lang="en-US" altLang="ko-Kore-KR" dirty="0"/>
              <a:t>5. remove dead from left of population</a:t>
            </a:r>
            <a:endParaRPr kumimoji="1" lang="ko-Kore-KR" altLang="en-US" dirty="0"/>
          </a:p>
        </p:txBody>
      </p:sp>
      <p:sp>
        <p:nvSpPr>
          <p:cNvPr id="22" name="TextBox 21">
            <a:extLst>
              <a:ext uri="{FF2B5EF4-FFF2-40B4-BE49-F238E27FC236}">
                <a16:creationId xmlns:a16="http://schemas.microsoft.com/office/drawing/2014/main" id="{234377B5-5E43-5E49-A21B-5B0EFD0A7619}"/>
              </a:ext>
            </a:extLst>
          </p:cNvPr>
          <p:cNvSpPr txBox="1"/>
          <p:nvPr/>
        </p:nvSpPr>
        <p:spPr>
          <a:xfrm>
            <a:off x="7346183" y="5786530"/>
            <a:ext cx="4796891" cy="523220"/>
          </a:xfrm>
          <a:prstGeom prst="rect">
            <a:avLst/>
          </a:prstGeom>
          <a:noFill/>
        </p:spPr>
        <p:txBody>
          <a:bodyPr wrap="none" rtlCol="0">
            <a:spAutoFit/>
          </a:bodyPr>
          <a:lstStyle/>
          <a:p>
            <a:r>
              <a:rPr kumimoji="1" lang="ko-Kore-KR" altLang="en-US" sz="1400" dirty="0"/>
              <a:t>이 과정을 </a:t>
            </a:r>
            <a:r>
              <a:rPr kumimoji="1" lang="en-US" altLang="ko-Kore-KR" sz="1400" dirty="0"/>
              <a:t>history</a:t>
            </a:r>
            <a:r>
              <a:rPr kumimoji="1" lang="ko-Kore-KR" altLang="en-US" sz="1400" dirty="0"/>
              <a:t>에 </a:t>
            </a:r>
            <a:r>
              <a:rPr kumimoji="1" lang="en-US" altLang="ko-Kore-KR" sz="1400" dirty="0"/>
              <a:t>C</a:t>
            </a:r>
            <a:r>
              <a:rPr kumimoji="1" lang="ko-Kore-KR" altLang="en-US" sz="1400" dirty="0"/>
              <a:t>개의 모델이 쌓일 동안 반복하여 </a:t>
            </a:r>
            <a:endParaRPr kumimoji="1" lang="en-US" altLang="ko-Kore-KR" sz="1400" dirty="0"/>
          </a:p>
          <a:p>
            <a:r>
              <a:rPr kumimoji="1" lang="ko-Kore-KR" altLang="en-US" sz="1400" dirty="0"/>
              <a:t>최종적으로 </a:t>
            </a:r>
            <a:r>
              <a:rPr kumimoji="1" lang="en-US" altLang="ko-Kore-KR" sz="1400" dirty="0"/>
              <a:t>history</a:t>
            </a:r>
            <a:r>
              <a:rPr kumimoji="1" lang="ko-Kore-KR" altLang="en-US" sz="1400" dirty="0"/>
              <a:t>에서 가장 높은 </a:t>
            </a:r>
            <a:r>
              <a:rPr kumimoji="1" lang="en-US" altLang="ko-Kore-KR" sz="1400" dirty="0"/>
              <a:t>acc</a:t>
            </a:r>
            <a:r>
              <a:rPr kumimoji="1" lang="ko-Kore-KR" altLang="en-US" sz="1400" dirty="0"/>
              <a:t>값을 가진 모델을 반환</a:t>
            </a:r>
          </a:p>
        </p:txBody>
      </p:sp>
    </p:spTree>
    <p:extLst>
      <p:ext uri="{BB962C8B-B14F-4D97-AF65-F5344CB8AC3E}">
        <p14:creationId xmlns:p14="http://schemas.microsoft.com/office/powerpoint/2010/main" val="6108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p:bldP spid="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2" name="그림 1">
            <a:extLst>
              <a:ext uri="{FF2B5EF4-FFF2-40B4-BE49-F238E27FC236}">
                <a16:creationId xmlns:a16="http://schemas.microsoft.com/office/drawing/2014/main" id="{3FD41F0C-7E0E-0241-A99D-226FF78CCB23}"/>
              </a:ext>
            </a:extLst>
          </p:cNvPr>
          <p:cNvPicPr>
            <a:picLocks noChangeAspect="1"/>
          </p:cNvPicPr>
          <p:nvPr/>
        </p:nvPicPr>
        <p:blipFill>
          <a:blip r:embed="rId2"/>
          <a:stretch>
            <a:fillRect/>
          </a:stretch>
        </p:blipFill>
        <p:spPr>
          <a:xfrm>
            <a:off x="341923" y="608624"/>
            <a:ext cx="3679234" cy="3025148"/>
          </a:xfrm>
          <a:prstGeom prst="rect">
            <a:avLst/>
          </a:prstGeom>
        </p:spPr>
      </p:pic>
      <p:pic>
        <p:nvPicPr>
          <p:cNvPr id="3" name="그림 2">
            <a:extLst>
              <a:ext uri="{FF2B5EF4-FFF2-40B4-BE49-F238E27FC236}">
                <a16:creationId xmlns:a16="http://schemas.microsoft.com/office/drawing/2014/main" id="{8823EF92-6631-D247-89B8-E63D00E9EC7D}"/>
              </a:ext>
            </a:extLst>
          </p:cNvPr>
          <p:cNvPicPr>
            <a:picLocks noChangeAspect="1"/>
          </p:cNvPicPr>
          <p:nvPr/>
        </p:nvPicPr>
        <p:blipFill>
          <a:blip r:embed="rId3"/>
          <a:stretch>
            <a:fillRect/>
          </a:stretch>
        </p:blipFill>
        <p:spPr>
          <a:xfrm>
            <a:off x="4207709" y="495551"/>
            <a:ext cx="4079207" cy="3025148"/>
          </a:xfrm>
          <a:prstGeom prst="rect">
            <a:avLst/>
          </a:prstGeom>
        </p:spPr>
      </p:pic>
      <p:pic>
        <p:nvPicPr>
          <p:cNvPr id="5" name="그림 4">
            <a:extLst>
              <a:ext uri="{FF2B5EF4-FFF2-40B4-BE49-F238E27FC236}">
                <a16:creationId xmlns:a16="http://schemas.microsoft.com/office/drawing/2014/main" id="{151A71FF-756A-D348-8FBE-BAD781685737}"/>
              </a:ext>
            </a:extLst>
          </p:cNvPr>
          <p:cNvPicPr>
            <a:picLocks noChangeAspect="1"/>
          </p:cNvPicPr>
          <p:nvPr/>
        </p:nvPicPr>
        <p:blipFill>
          <a:blip r:embed="rId4"/>
          <a:stretch>
            <a:fillRect/>
          </a:stretch>
        </p:blipFill>
        <p:spPr>
          <a:xfrm>
            <a:off x="542565" y="3742475"/>
            <a:ext cx="4889500" cy="1828800"/>
          </a:xfrm>
          <a:prstGeom prst="rect">
            <a:avLst/>
          </a:prstGeom>
        </p:spPr>
      </p:pic>
      <p:pic>
        <p:nvPicPr>
          <p:cNvPr id="9" name="그림 8">
            <a:extLst>
              <a:ext uri="{FF2B5EF4-FFF2-40B4-BE49-F238E27FC236}">
                <a16:creationId xmlns:a16="http://schemas.microsoft.com/office/drawing/2014/main" id="{04FBA275-8B47-E749-AE7B-74BDFE6C0D67}"/>
              </a:ext>
            </a:extLst>
          </p:cNvPr>
          <p:cNvPicPr>
            <a:picLocks noChangeAspect="1"/>
          </p:cNvPicPr>
          <p:nvPr/>
        </p:nvPicPr>
        <p:blipFill>
          <a:blip r:embed="rId5"/>
          <a:stretch>
            <a:fillRect/>
          </a:stretch>
        </p:blipFill>
        <p:spPr>
          <a:xfrm>
            <a:off x="5836151" y="3550625"/>
            <a:ext cx="6192764" cy="2597227"/>
          </a:xfrm>
          <a:prstGeom prst="rect">
            <a:avLst/>
          </a:prstGeom>
        </p:spPr>
      </p:pic>
      <p:sp>
        <p:nvSpPr>
          <p:cNvPr id="12" name="TextBox 11">
            <a:extLst>
              <a:ext uri="{FF2B5EF4-FFF2-40B4-BE49-F238E27FC236}">
                <a16:creationId xmlns:a16="http://schemas.microsoft.com/office/drawing/2014/main" id="{1C30A1AD-ABDC-D446-958B-028663C1CF5B}"/>
              </a:ext>
            </a:extLst>
          </p:cNvPr>
          <p:cNvSpPr txBox="1"/>
          <p:nvPr/>
        </p:nvSpPr>
        <p:spPr>
          <a:xfrm>
            <a:off x="-6255328" y="668215"/>
            <a:ext cx="6096000" cy="5047536"/>
          </a:xfrm>
          <a:prstGeom prst="rect">
            <a:avLst/>
          </a:prstGeom>
          <a:noFill/>
        </p:spPr>
        <p:txBody>
          <a:bodyPr wrap="square">
            <a:spAutoFit/>
          </a:bodyPr>
          <a:lstStyle/>
          <a:p>
            <a:r>
              <a:rPr lang="en" altLang="ko-Kore-KR" sz="1600" dirty="0">
                <a:effectLst/>
                <a:highlight>
                  <a:srgbClr val="FFFF00"/>
                </a:highlight>
                <a:latin typeface="NimbusRomNo9L"/>
              </a:rPr>
              <a:t>We proposed </a:t>
            </a:r>
            <a:r>
              <a:rPr lang="en" altLang="ko-Kore-KR" sz="1600" i="1" dirty="0">
                <a:effectLst/>
                <a:highlight>
                  <a:srgbClr val="FFFF00"/>
                </a:highlight>
                <a:latin typeface="NimbusRomNo9L"/>
              </a:rPr>
              <a:t>aging evolution</a:t>
            </a:r>
            <a:r>
              <a:rPr lang="en" altLang="ko-Kore-KR" sz="1600" dirty="0">
                <a:effectLst/>
                <a:highlight>
                  <a:srgbClr val="FFFF00"/>
                </a:highlight>
                <a:latin typeface="NimbusRomNo9L"/>
              </a:rPr>
              <a:t>, a variant of tournament se- lection by which genotypes die according to their age, fa- </a:t>
            </a:r>
            <a:r>
              <a:rPr lang="en" altLang="ko-Kore-KR" sz="1600" dirty="0" err="1">
                <a:effectLst/>
                <a:highlight>
                  <a:srgbClr val="FFFF00"/>
                </a:highlight>
                <a:latin typeface="NimbusRomNo9L"/>
              </a:rPr>
              <a:t>voring</a:t>
            </a:r>
            <a:r>
              <a:rPr lang="en" altLang="ko-Kore-KR" sz="1600" dirty="0">
                <a:effectLst/>
                <a:highlight>
                  <a:srgbClr val="FFFF00"/>
                </a:highlight>
                <a:latin typeface="NimbusRomNo9L"/>
              </a:rPr>
              <a:t> the young. This improved upon standard </a:t>
            </a:r>
            <a:r>
              <a:rPr lang="en" altLang="ko-Kore-KR" sz="1600" dirty="0" err="1">
                <a:effectLst/>
                <a:highlight>
                  <a:srgbClr val="FFFF00"/>
                </a:highlight>
                <a:latin typeface="NimbusRomNo9L"/>
              </a:rPr>
              <a:t>tourna</a:t>
            </a:r>
            <a:r>
              <a:rPr lang="en" altLang="ko-Kore-KR" sz="1600" dirty="0">
                <a:effectLst/>
                <a:highlight>
                  <a:srgbClr val="FFFF00"/>
                </a:highlight>
                <a:latin typeface="NimbusRomNo9L"/>
              </a:rPr>
              <a:t>- </a:t>
            </a:r>
            <a:r>
              <a:rPr lang="en" altLang="ko-Kore-KR" sz="1600" dirty="0" err="1">
                <a:effectLst/>
                <a:highlight>
                  <a:srgbClr val="FFFF00"/>
                </a:highlight>
                <a:latin typeface="NimbusRomNo9L"/>
              </a:rPr>
              <a:t>ment</a:t>
            </a:r>
            <a:r>
              <a:rPr lang="en" altLang="ko-Kore-KR" sz="1600" dirty="0">
                <a:effectLst/>
                <a:highlight>
                  <a:srgbClr val="FFFF00"/>
                </a:highlight>
                <a:latin typeface="NimbusRomNo9L"/>
              </a:rPr>
              <a:t> selection while still allowing for efficiency at scale through asynchronous population updating. We open- sourced the code.</a:t>
            </a:r>
            <a:r>
              <a:rPr lang="en" altLang="ko-Kore-KR" sz="700" dirty="0">
                <a:solidFill>
                  <a:srgbClr val="661100"/>
                </a:solidFill>
                <a:effectLst/>
                <a:highlight>
                  <a:srgbClr val="FFFF00"/>
                </a:highlight>
                <a:latin typeface="NimbusRomNo9L"/>
              </a:rPr>
              <a:t>4 </a:t>
            </a:r>
            <a:r>
              <a:rPr lang="en" altLang="ko-Kore-KR" sz="1600" dirty="0">
                <a:effectLst/>
                <a:highlight>
                  <a:srgbClr val="FFFF00"/>
                </a:highlight>
                <a:latin typeface="NimbusRomNo9L"/>
              </a:rPr>
              <a:t>We also implemented simple </a:t>
            </a:r>
            <a:r>
              <a:rPr lang="en" altLang="ko-Kore-KR" sz="1600" dirty="0" err="1">
                <a:effectLst/>
                <a:highlight>
                  <a:srgbClr val="FFFF00"/>
                </a:highlight>
                <a:latin typeface="NimbusRomNo9L"/>
              </a:rPr>
              <a:t>muta</a:t>
            </a:r>
            <a:r>
              <a:rPr lang="en" altLang="ko-Kore-KR" sz="1600" dirty="0">
                <a:effectLst/>
                <a:highlight>
                  <a:srgbClr val="FFFF00"/>
                </a:highlight>
                <a:latin typeface="NimbusRomNo9L"/>
              </a:rPr>
              <a:t>- </a:t>
            </a:r>
            <a:r>
              <a:rPr lang="en" altLang="ko-Kore-KR" sz="1600" dirty="0" err="1">
                <a:effectLst/>
                <a:highlight>
                  <a:srgbClr val="FFFF00"/>
                </a:highlight>
                <a:latin typeface="NimbusRomNo9L"/>
              </a:rPr>
              <a:t>tions</a:t>
            </a:r>
            <a:r>
              <a:rPr lang="en" altLang="ko-Kore-KR" sz="1600" dirty="0">
                <a:effectLst/>
                <a:highlight>
                  <a:srgbClr val="FFFF00"/>
                </a:highlight>
                <a:latin typeface="NimbusRomNo9L"/>
              </a:rPr>
              <a:t> that permit the application of evolution to the </a:t>
            </a:r>
            <a:r>
              <a:rPr lang="en" altLang="ko-Kore-KR" sz="1600" dirty="0" err="1">
                <a:effectLst/>
                <a:highlight>
                  <a:srgbClr val="FFFF00"/>
                </a:highlight>
                <a:latin typeface="NimbusRomNo9L"/>
              </a:rPr>
              <a:t>popu</a:t>
            </a:r>
            <a:r>
              <a:rPr lang="en" altLang="ko-Kore-KR" sz="1600" dirty="0">
                <a:effectLst/>
                <a:highlight>
                  <a:srgbClr val="FFFF00"/>
                </a:highlight>
                <a:latin typeface="NimbusRomNo9L"/>
              </a:rPr>
              <a:t>- lar </a:t>
            </a:r>
            <a:r>
              <a:rPr lang="en" altLang="ko-Kore-KR" sz="1600" dirty="0" err="1">
                <a:effectLst/>
                <a:highlight>
                  <a:srgbClr val="FFFF00"/>
                </a:highlight>
                <a:latin typeface="NimbusRomNo9L"/>
              </a:rPr>
              <a:t>NASNet</a:t>
            </a:r>
            <a:r>
              <a:rPr lang="en" altLang="ko-Kore-KR" sz="1600" dirty="0">
                <a:effectLst/>
                <a:highlight>
                  <a:srgbClr val="FFFF00"/>
                </a:highlight>
                <a:latin typeface="NimbusRomNo9L"/>
              </a:rPr>
              <a:t> search space. </a:t>
            </a:r>
            <a:endParaRPr lang="en" altLang="ko-Kore-KR" sz="1600" dirty="0">
              <a:highlight>
                <a:srgbClr val="FFFF00"/>
              </a:highlight>
            </a:endParaRPr>
          </a:p>
          <a:p>
            <a:pPr>
              <a:buFont typeface="Arial" panose="020B0604020202020204" pitchFamily="34" charset="0"/>
              <a:buChar char="•"/>
            </a:pPr>
            <a:r>
              <a:rPr lang="en" altLang="ko-Kore-KR" sz="1600" dirty="0">
                <a:effectLst/>
                <a:highlight>
                  <a:srgbClr val="FFFF00"/>
                </a:highlight>
                <a:latin typeface="NimbusRomNo9L"/>
              </a:rPr>
              <a:t>We presented the first controlled comparison of algo- </a:t>
            </a:r>
            <a:r>
              <a:rPr lang="en" altLang="ko-Kore-KR" sz="1600" dirty="0" err="1">
                <a:effectLst/>
                <a:highlight>
                  <a:srgbClr val="FFFF00"/>
                </a:highlight>
                <a:latin typeface="NimbusRomNo9L"/>
              </a:rPr>
              <a:t>rithms</a:t>
            </a:r>
            <a:r>
              <a:rPr lang="en" altLang="ko-Kore-KR" sz="1600" dirty="0">
                <a:effectLst/>
                <a:highlight>
                  <a:srgbClr val="FFFF00"/>
                </a:highlight>
                <a:latin typeface="NimbusRomNo9L"/>
              </a:rPr>
              <a:t> for image classifier architecture search in a case study of evolution, RL and random search. We showed that evolution had somewhat faster search speed and stood out in the regime of scarcer resources / early stopping. Evolution also matched RL in final model quality, </a:t>
            </a:r>
            <a:r>
              <a:rPr lang="en" altLang="ko-Kore-KR" sz="1600" dirty="0" err="1">
                <a:effectLst/>
                <a:highlight>
                  <a:srgbClr val="FFFF00"/>
                </a:highlight>
                <a:latin typeface="NimbusRomNo9L"/>
              </a:rPr>
              <a:t>em</a:t>
            </a:r>
            <a:r>
              <a:rPr lang="en" altLang="ko-Kore-KR" sz="1600" dirty="0">
                <a:effectLst/>
                <a:highlight>
                  <a:srgbClr val="FFFF00"/>
                </a:highlight>
                <a:latin typeface="NimbusRomNo9L"/>
              </a:rPr>
              <a:t>- </a:t>
            </a:r>
            <a:r>
              <a:rPr lang="en" altLang="ko-Kore-KR" sz="1600" dirty="0" err="1">
                <a:effectLst/>
                <a:highlight>
                  <a:srgbClr val="FFFF00"/>
                </a:highlight>
                <a:latin typeface="NimbusRomNo9L"/>
              </a:rPr>
              <a:t>ploying</a:t>
            </a:r>
            <a:r>
              <a:rPr lang="en" altLang="ko-Kore-KR" sz="1600" dirty="0">
                <a:effectLst/>
                <a:highlight>
                  <a:srgbClr val="FFFF00"/>
                </a:highlight>
                <a:latin typeface="NimbusRomNo9L"/>
              </a:rPr>
              <a:t> a simpler method. </a:t>
            </a:r>
            <a:endParaRPr lang="en" altLang="ko-Kore-KR" sz="1600" dirty="0">
              <a:effectLst/>
              <a:highlight>
                <a:srgbClr val="FFFF00"/>
              </a:highlight>
              <a:latin typeface="CMSY10"/>
            </a:endParaRPr>
          </a:p>
          <a:p>
            <a:pPr>
              <a:buFont typeface="Arial" panose="020B0604020202020204" pitchFamily="34" charset="0"/>
              <a:buChar char="•"/>
            </a:pPr>
            <a:r>
              <a:rPr lang="en" altLang="ko-Kore-KR" sz="1600" dirty="0">
                <a:effectLst/>
                <a:highlight>
                  <a:srgbClr val="FFFF00"/>
                </a:highlight>
                <a:latin typeface="NimbusRomNo9L"/>
              </a:rPr>
              <a:t>We evolved </a:t>
            </a:r>
            <a:r>
              <a:rPr lang="en" altLang="ko-Kore-KR" sz="1600" dirty="0" err="1">
                <a:effectLst/>
                <a:highlight>
                  <a:srgbClr val="FFFF00"/>
                </a:highlight>
                <a:latin typeface="NimbusRomNo9L"/>
              </a:rPr>
              <a:t>AmoebaNet</a:t>
            </a:r>
            <a:r>
              <a:rPr lang="en" altLang="ko-Kore-KR" sz="1600" dirty="0">
                <a:effectLst/>
                <a:highlight>
                  <a:srgbClr val="FFFF00"/>
                </a:highlight>
                <a:latin typeface="NimbusRomNo9L"/>
              </a:rPr>
              <a:t>-A (Figure </a:t>
            </a:r>
            <a:r>
              <a:rPr lang="en" altLang="ko-Kore-KR" sz="1600" dirty="0">
                <a:solidFill>
                  <a:srgbClr val="661100"/>
                </a:solidFill>
                <a:effectLst/>
                <a:highlight>
                  <a:srgbClr val="FFFF00"/>
                </a:highlight>
                <a:latin typeface="NimbusRomNo9L"/>
              </a:rPr>
              <a:t>5</a:t>
            </a:r>
            <a:r>
              <a:rPr lang="en" altLang="ko-Kore-KR" sz="1600" dirty="0">
                <a:effectLst/>
                <a:highlight>
                  <a:srgbClr val="FFFF00"/>
                </a:highlight>
                <a:latin typeface="NimbusRomNo9L"/>
              </a:rPr>
              <a:t>), a competitive im- age classifier. On ImageNet, it is the first evolved model to surpass hand-designs. Matching size, </a:t>
            </a:r>
            <a:r>
              <a:rPr lang="en" altLang="ko-Kore-KR" sz="1600" dirty="0" err="1">
                <a:effectLst/>
                <a:highlight>
                  <a:srgbClr val="FFFF00"/>
                </a:highlight>
                <a:latin typeface="NimbusRomNo9L"/>
              </a:rPr>
              <a:t>AmoebaNet</a:t>
            </a:r>
            <a:r>
              <a:rPr lang="en" altLang="ko-Kore-KR" sz="1600" dirty="0">
                <a:effectLst/>
                <a:highlight>
                  <a:srgbClr val="FFFF00"/>
                </a:highlight>
                <a:latin typeface="NimbusRomNo9L"/>
              </a:rPr>
              <a:t>-A has comparable accuracy to top image-classifiers </a:t>
            </a:r>
            <a:r>
              <a:rPr lang="en" altLang="ko-Kore-KR" sz="1600" dirty="0" err="1">
                <a:effectLst/>
                <a:highlight>
                  <a:srgbClr val="FFFF00"/>
                </a:highlight>
                <a:latin typeface="NimbusRomNo9L"/>
              </a:rPr>
              <a:t>discov</a:t>
            </a:r>
            <a:r>
              <a:rPr lang="en" altLang="ko-Kore-KR" sz="1600" dirty="0">
                <a:effectLst/>
                <a:highlight>
                  <a:srgbClr val="FFFF00"/>
                </a:highlight>
                <a:latin typeface="NimbusRomNo9L"/>
              </a:rPr>
              <a:t>- </a:t>
            </a:r>
            <a:r>
              <a:rPr lang="en" altLang="ko-Kore-KR" sz="1600" dirty="0" err="1">
                <a:effectLst/>
                <a:highlight>
                  <a:srgbClr val="FFFF00"/>
                </a:highlight>
                <a:latin typeface="NimbusRomNo9L"/>
              </a:rPr>
              <a:t>ered</a:t>
            </a:r>
            <a:r>
              <a:rPr lang="en" altLang="ko-Kore-KR" sz="1600" dirty="0">
                <a:effectLst/>
                <a:highlight>
                  <a:srgbClr val="FFFF00"/>
                </a:highlight>
                <a:latin typeface="NimbusRomNo9L"/>
              </a:rPr>
              <a:t> with other architecture-search methods. At large size, it sets a new state-of-the-art accuracy. We open-sourced code and checkpoint.</a:t>
            </a:r>
            <a:r>
              <a:rPr lang="en" altLang="ko-Kore-KR" sz="1600" dirty="0">
                <a:solidFill>
                  <a:srgbClr val="661100"/>
                </a:solidFill>
                <a:effectLst/>
                <a:highlight>
                  <a:srgbClr val="FFFF00"/>
                </a:highlight>
                <a:latin typeface="NimbusRomNo9L"/>
              </a:rPr>
              <a:t>5</a:t>
            </a:r>
            <a:r>
              <a:rPr lang="en" altLang="ko-Kore-KR" sz="1600" dirty="0">
                <a:effectLst/>
                <a:highlight>
                  <a:srgbClr val="FFFF00"/>
                </a:highlight>
                <a:latin typeface="NimbusRomNo9L"/>
              </a:rPr>
              <a:t>. </a:t>
            </a:r>
            <a:endParaRPr lang="en" altLang="ko-Kore-KR" sz="1600" dirty="0">
              <a:effectLst/>
              <a:highlight>
                <a:srgbClr val="FFFF00"/>
              </a:highlight>
              <a:latin typeface="CMSY10"/>
            </a:endParaRPr>
          </a:p>
          <a:p>
            <a:endParaRPr lang="en" altLang="ko-Kore-KR" sz="1600" dirty="0">
              <a:highlight>
                <a:srgbClr val="FFFF00"/>
              </a:highlight>
            </a:endParaRPr>
          </a:p>
        </p:txBody>
      </p:sp>
    </p:spTree>
    <p:extLst>
      <p:ext uri="{BB962C8B-B14F-4D97-AF65-F5344CB8AC3E}">
        <p14:creationId xmlns:p14="http://schemas.microsoft.com/office/powerpoint/2010/main" val="1067270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Autofit/>
          </a:bodyPr>
          <a:lstStyle/>
          <a:p>
            <a:r>
              <a:rPr lang="en" altLang="ko-Kore-KR" dirty="0">
                <a:latin typeface="Times New Roman" panose="02020603050405020304" pitchFamily="18" charset="0"/>
                <a:cs typeface="Times New Roman" panose="02020603050405020304" pitchFamily="18" charset="0"/>
              </a:rPr>
              <a:t>DARTS: Differentiable Architecture Search</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1419163" y="3521685"/>
            <a:ext cx="9932720" cy="523220"/>
          </a:xfrm>
          <a:prstGeom prst="rect">
            <a:avLst/>
          </a:prstGeom>
          <a:noFill/>
        </p:spPr>
        <p:txBody>
          <a:bodyPr wrap="none" rtlCol="0">
            <a:spAutoFit/>
          </a:bodyPr>
          <a:lstStyle/>
          <a:p>
            <a:pPr algn="ctr"/>
            <a:r>
              <a:rPr lang="en" altLang="ko-Kore-KR" sz="1400" dirty="0">
                <a:latin typeface="Times New Roman" panose="02020603050405020304" pitchFamily="18" charset="0"/>
                <a:cs typeface="Times New Roman" panose="02020603050405020304" pitchFamily="18" charset="0"/>
              </a:rPr>
              <a:t>Liu, </a:t>
            </a:r>
            <a:r>
              <a:rPr lang="en" altLang="ko-Kore-KR" sz="1400" dirty="0" err="1">
                <a:latin typeface="Times New Roman" panose="02020603050405020304" pitchFamily="18" charset="0"/>
                <a:cs typeface="Times New Roman" panose="02020603050405020304" pitchFamily="18" charset="0"/>
              </a:rPr>
              <a:t>Hanxiao</a:t>
            </a:r>
            <a:r>
              <a:rPr lang="en" altLang="ko-Kore-KR" sz="1400" dirty="0">
                <a:latin typeface="Times New Roman" panose="02020603050405020304" pitchFamily="18" charset="0"/>
                <a:cs typeface="Times New Roman" panose="02020603050405020304" pitchFamily="18" charset="0"/>
              </a:rPr>
              <a:t>, Karen </a:t>
            </a:r>
            <a:r>
              <a:rPr lang="en" altLang="ko-Kore-KR" sz="1400" dirty="0" err="1">
                <a:latin typeface="Times New Roman" panose="02020603050405020304" pitchFamily="18" charset="0"/>
                <a:cs typeface="Times New Roman" panose="02020603050405020304" pitchFamily="18" charset="0"/>
              </a:rPr>
              <a:t>Simonyan</a:t>
            </a:r>
            <a:r>
              <a:rPr lang="en" altLang="ko-Kore-KR" sz="1400" dirty="0">
                <a:latin typeface="Times New Roman" panose="02020603050405020304" pitchFamily="18" charset="0"/>
                <a:cs typeface="Times New Roman" panose="02020603050405020304" pitchFamily="18" charset="0"/>
              </a:rPr>
              <a:t>, and </a:t>
            </a:r>
            <a:r>
              <a:rPr lang="en" altLang="ko-Kore-KR" sz="1400" dirty="0" err="1">
                <a:latin typeface="Times New Roman" panose="02020603050405020304" pitchFamily="18" charset="0"/>
                <a:cs typeface="Times New Roman" panose="02020603050405020304" pitchFamily="18" charset="0"/>
              </a:rPr>
              <a:t>Yiming</a:t>
            </a:r>
            <a:r>
              <a:rPr lang="en" altLang="ko-Kore-KR" sz="1400" dirty="0">
                <a:latin typeface="Times New Roman" panose="02020603050405020304" pitchFamily="18" charset="0"/>
                <a:cs typeface="Times New Roman" panose="02020603050405020304" pitchFamily="18" charset="0"/>
              </a:rPr>
              <a:t> Yang. "Darts: Differentiable architecture search." </a:t>
            </a:r>
            <a:r>
              <a:rPr lang="en" altLang="ko-Kore-KR" sz="1400" i="1" dirty="0" err="1">
                <a:latin typeface="Times New Roman" panose="02020603050405020304" pitchFamily="18" charset="0"/>
                <a:cs typeface="Times New Roman" panose="02020603050405020304" pitchFamily="18" charset="0"/>
              </a:rPr>
              <a:t>arXiv</a:t>
            </a:r>
            <a:r>
              <a:rPr lang="en" altLang="ko-Kore-KR" sz="1400" i="1" dirty="0">
                <a:latin typeface="Times New Roman" panose="02020603050405020304" pitchFamily="18" charset="0"/>
                <a:cs typeface="Times New Roman" panose="02020603050405020304" pitchFamily="18" charset="0"/>
              </a:rPr>
              <a:t> preprint arXiv:1806.09055</a:t>
            </a:r>
            <a:r>
              <a:rPr lang="en" altLang="ko-Kore-KR" sz="1400" dirty="0">
                <a:latin typeface="Times New Roman" panose="02020603050405020304" pitchFamily="18" charset="0"/>
                <a:cs typeface="Times New Roman" panose="02020603050405020304" pitchFamily="18" charset="0"/>
              </a:rPr>
              <a:t> (2018).</a:t>
            </a:r>
          </a:p>
          <a:p>
            <a:pPr algn="ctr"/>
            <a:r>
              <a:rPr lang="en" altLang="ko-Kore-KR" sz="1400" dirty="0">
                <a:latin typeface="Times New Roman" panose="02020603050405020304" pitchFamily="18" charset="0"/>
                <a:cs typeface="Times New Roman" panose="02020603050405020304" pitchFamily="18" charset="0"/>
              </a:rPr>
              <a:t>Published as a conference paper at ICLR 2019</a:t>
            </a:r>
          </a:p>
        </p:txBody>
      </p:sp>
    </p:spTree>
    <p:extLst>
      <p:ext uri="{BB962C8B-B14F-4D97-AF65-F5344CB8AC3E}">
        <p14:creationId xmlns:p14="http://schemas.microsoft.com/office/powerpoint/2010/main" val="407302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340240" y="427544"/>
            <a:ext cx="10560789" cy="56323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SOTA neural network arch</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찾는 것은 전문가의 매우 많은 노력이 필요하다</a:t>
            </a:r>
            <a:r>
              <a:rPr lang="en-US" altLang="ko-KR"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최근 이러한 </a:t>
            </a:r>
            <a:r>
              <a:rPr lang="en-US" altLang="ko-KR" dirty="0">
                <a:latin typeface="Times New Roman" panose="02020603050405020304" pitchFamily="18" charset="0"/>
                <a:cs typeface="Times New Roman" panose="02020603050405020304" pitchFamily="18" charset="0"/>
              </a:rPr>
              <a:t>NAS</a:t>
            </a:r>
            <a:r>
              <a:rPr lang="ko-KR" altLang="en-US" dirty="0">
                <a:latin typeface="Times New Roman" panose="02020603050405020304" pitchFamily="18" charset="0"/>
                <a:cs typeface="Times New Roman" panose="02020603050405020304" pitchFamily="18" charset="0"/>
              </a:rPr>
              <a:t>알고리즘에 대한 관심이 증가 </a:t>
            </a:r>
            <a:r>
              <a:rPr lang="en" altLang="ko-Kore-KR" dirty="0">
                <a:latin typeface="Times New Roman" panose="02020603050405020304" pitchFamily="18" charset="0"/>
                <a:cs typeface="Times New Roman" panose="02020603050405020304" pitchFamily="18" charset="0"/>
              </a:rPr>
              <a:t>image classification</a:t>
            </a:r>
            <a:r>
              <a:rPr lang="ko-KR" altLang="en-US" dirty="0">
                <a:latin typeface="Times New Roman" panose="02020603050405020304" pitchFamily="18" charset="0"/>
                <a:cs typeface="Times New Roman" panose="02020603050405020304" pitchFamily="18" charset="0"/>
              </a:rPr>
              <a:t>에서 이러한 방법은 매우 높은 경쟁력의 성능을 보여주고 있다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SOTA</a:t>
            </a:r>
            <a:r>
              <a:rPr lang="ko-KR" altLang="en-US" dirty="0">
                <a:latin typeface="Times New Roman" panose="02020603050405020304" pitchFamily="18" charset="0"/>
                <a:cs typeface="Times New Roman" panose="02020603050405020304" pitchFamily="18" charset="0"/>
              </a:rPr>
              <a:t> </a:t>
            </a:r>
            <a:r>
              <a:rPr lang="en" altLang="ko-KR" dirty="0">
                <a:latin typeface="Times New Roman" panose="02020603050405020304" pitchFamily="18" charset="0"/>
                <a:cs typeface="Times New Roman" panose="02020603050405020304" pitchFamily="18" charset="0"/>
              </a:rPr>
              <a:t>NAS</a:t>
            </a:r>
            <a:r>
              <a:rPr lang="en" altLang="ko-Kore-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알고리즘은 그들의 대단한 성능에도 불구하고 </a:t>
            </a:r>
            <a:r>
              <a:rPr lang="en" altLang="ko-Kore-KR" dirty="0">
                <a:latin typeface="Times New Roman" panose="02020603050405020304" pitchFamily="18" charset="0"/>
                <a:cs typeface="Times New Roman" panose="02020603050405020304" pitchFamily="18" charset="0"/>
              </a:rPr>
              <a:t>computationally demanding</a:t>
            </a:r>
            <a:r>
              <a:rPr lang="ko-KR" altLang="en-US" dirty="0">
                <a:latin typeface="Times New Roman" panose="02020603050405020304" pitchFamily="18" charset="0"/>
                <a:cs typeface="Times New Roman" panose="02020603050405020304" pitchFamily="18" charset="0"/>
              </a:rPr>
              <a:t>하다</a:t>
            </a:r>
            <a:r>
              <a:rPr lang="en-US" altLang="ko-KR" dirty="0">
                <a:latin typeface="Times New Roman" panose="02020603050405020304" pitchFamily="18" charset="0"/>
                <a:cs typeface="Times New Roman" panose="02020603050405020304" pitchFamily="18" charset="0"/>
              </a:rPr>
              <a:t>(</a:t>
            </a:r>
            <a:r>
              <a:rPr lang="en" altLang="ko-Kore-KR" dirty="0">
                <a:latin typeface="Times New Roman" panose="02020603050405020304" pitchFamily="18" charset="0"/>
                <a:cs typeface="Times New Roman" panose="02020603050405020304" pitchFamily="18" charset="0"/>
              </a:rPr>
              <a:t>RL 2000GPU </a:t>
            </a:r>
            <a:r>
              <a:rPr lang="en" altLang="ko-Kore-KR" dirty="0" err="1">
                <a:latin typeface="Times New Roman" panose="02020603050405020304" pitchFamily="18" charset="0"/>
                <a:cs typeface="Times New Roman" panose="02020603050405020304" pitchFamily="18" charset="0"/>
              </a:rPr>
              <a:t>EVolution</a:t>
            </a:r>
            <a:r>
              <a:rPr lang="en" altLang="ko-Kore-KR" dirty="0">
                <a:latin typeface="Times New Roman" panose="02020603050405020304" pitchFamily="18" charset="0"/>
                <a:cs typeface="Times New Roman" panose="02020603050405020304" pitchFamily="18" charset="0"/>
              </a:rPr>
              <a:t> 3150GPU) </a:t>
            </a:r>
            <a:r>
              <a:rPr lang="ko-KR" altLang="en-US" dirty="0">
                <a:latin typeface="Times New Roman" panose="02020603050405020304" pitchFamily="18" charset="0"/>
                <a:cs typeface="Times New Roman" panose="02020603050405020304" pitchFamily="18" charset="0"/>
              </a:rPr>
              <a:t>몇 가지 스피드업시킨 방법들이 제안됐지만</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근본적인 스케일 문제는 남아있다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이러한 기존 방법들의 문제점은 </a:t>
            </a:r>
            <a:r>
              <a:rPr lang="en" altLang="ko-Kore-KR" dirty="0">
                <a:latin typeface="Times New Roman" panose="02020603050405020304" pitchFamily="18" charset="0"/>
                <a:cs typeface="Times New Roman" panose="02020603050405020304" pitchFamily="18" charset="0"/>
              </a:rPr>
              <a:t>discrete domain</a:t>
            </a:r>
            <a:r>
              <a:rPr lang="ko-KR" altLang="en-US" dirty="0">
                <a:latin typeface="Times New Roman" panose="02020603050405020304" pitchFamily="18" charset="0"/>
                <a:cs typeface="Times New Roman" panose="02020603050405020304" pitchFamily="18" charset="0"/>
              </a:rPr>
              <a:t>에서 </a:t>
            </a:r>
            <a:r>
              <a:rPr lang="en" altLang="ko-Kore-KR" dirty="0">
                <a:latin typeface="Times New Roman" panose="02020603050405020304" pitchFamily="18" charset="0"/>
                <a:cs typeface="Times New Roman" panose="02020603050405020304" pitchFamily="18" charset="0"/>
              </a:rPr>
              <a:t>black box optimization</a:t>
            </a:r>
            <a:r>
              <a:rPr lang="ko-KR" altLang="en-US" dirty="0" err="1">
                <a:latin typeface="Times New Roman" panose="02020603050405020304" pitchFamily="18" charset="0"/>
                <a:cs typeface="Times New Roman" panose="02020603050405020304" pitchFamily="18" charset="0"/>
              </a:rPr>
              <a:t>으로</a:t>
            </a:r>
            <a:r>
              <a:rPr lang="ko-KR" altLang="en-US" dirty="0">
                <a:latin typeface="Times New Roman" panose="02020603050405020304" pitchFamily="18" charset="0"/>
                <a:cs typeface="Times New Roman" panose="02020603050405020304" pitchFamily="18" charset="0"/>
              </a:rPr>
              <a:t> 취급하는데 있다</a:t>
            </a:r>
            <a:r>
              <a:rPr lang="en-US" altLang="ko-KR" dirty="0">
                <a:latin typeface="Times New Roman" panose="02020603050405020304" pitchFamily="18" charset="0"/>
                <a:cs typeface="Times New Roman" panose="02020603050405020304" pitchFamily="18" charset="0"/>
              </a:rPr>
              <a:t>. —&gt; </a:t>
            </a:r>
            <a:r>
              <a:rPr lang="ko-KR" altLang="en-US" dirty="0">
                <a:latin typeface="Times New Roman" panose="02020603050405020304" pitchFamily="18" charset="0"/>
                <a:cs typeface="Times New Roman" panose="02020603050405020304" pitchFamily="18" charset="0"/>
              </a:rPr>
              <a:t>아키텍처 </a:t>
            </a:r>
            <a:r>
              <a:rPr lang="en" altLang="ko-Kore-KR" dirty="0">
                <a:latin typeface="Times New Roman" panose="02020603050405020304" pitchFamily="18" charset="0"/>
                <a:cs typeface="Times New Roman" panose="02020603050405020304" pitchFamily="18" charset="0"/>
              </a:rPr>
              <a:t>search</a:t>
            </a:r>
            <a:r>
              <a:rPr lang="ko-KR" altLang="en-US" dirty="0">
                <a:latin typeface="Times New Roman" panose="02020603050405020304" pitchFamily="18" charset="0"/>
                <a:cs typeface="Times New Roman" panose="02020603050405020304" pitchFamily="18" charset="0"/>
              </a:rPr>
              <a:t>할 때 기본적으로 </a:t>
            </a:r>
            <a:r>
              <a:rPr lang="en" altLang="ko-Kore-KR" dirty="0">
                <a:latin typeface="Times New Roman" panose="02020603050405020304" pitchFamily="18" charset="0"/>
                <a:cs typeface="Times New Roman" panose="02020603050405020304" pitchFamily="18" charset="0"/>
              </a:rPr>
              <a:t>arch sample</a:t>
            </a:r>
            <a:r>
              <a:rPr lang="ko-KR" altLang="en-US" dirty="0">
                <a:latin typeface="Times New Roman" panose="02020603050405020304" pitchFamily="18" charset="0"/>
                <a:cs typeface="Times New Roman" panose="02020603050405020304" pitchFamily="18" charset="0"/>
              </a:rPr>
              <a:t>하나하나 학습하고 </a:t>
            </a:r>
            <a:r>
              <a:rPr lang="en" altLang="ko-Kore-KR" dirty="0">
                <a:latin typeface="Times New Roman" panose="02020603050405020304" pitchFamily="18" charset="0"/>
                <a:cs typeface="Times New Roman" panose="02020603050405020304" pitchFamily="18" charset="0"/>
              </a:rPr>
              <a:t>acc</a:t>
            </a:r>
            <a:r>
              <a:rPr lang="ko-KR" altLang="en-US" dirty="0">
                <a:latin typeface="Times New Roman" panose="02020603050405020304" pitchFamily="18" charset="0"/>
                <a:cs typeface="Times New Roman" panose="02020603050405020304" pitchFamily="18" charset="0"/>
              </a:rPr>
              <a:t>뽑아내는 것</a:t>
            </a:r>
            <a:r>
              <a:rPr lang="en-US" altLang="ko-KR" dirty="0">
                <a:latin typeface="Times New Roman" panose="02020603050405020304" pitchFamily="18" charset="0"/>
                <a:cs typeface="Times New Roman" panose="02020603050405020304" pitchFamily="18" charset="0"/>
              </a:rPr>
              <a:t>(</a:t>
            </a:r>
            <a:r>
              <a:rPr lang="en" altLang="ko-Kore-KR" dirty="0">
                <a:latin typeface="Times New Roman" panose="02020603050405020304" pitchFamily="18" charset="0"/>
                <a:cs typeface="Times New Roman" panose="02020603050405020304" pitchFamily="18" charset="0"/>
              </a:rPr>
              <a:t>discrete)</a:t>
            </a: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E</a:t>
            </a:r>
            <a:r>
              <a:rPr lang="en" altLang="ko-Kore-KR" sz="1800" dirty="0">
                <a:latin typeface="Times New Roman" panose="02020603050405020304" pitchFamily="18" charset="0"/>
                <a:cs typeface="Times New Roman" panose="02020603050405020304" pitchFamily="18" charset="0"/>
              </a:rPr>
              <a:t>fficient architecture search</a:t>
            </a:r>
            <a:r>
              <a:rPr lang="ko-KR" altLang="en-US" sz="1800" dirty="0">
                <a:latin typeface="Times New Roman" panose="02020603050405020304" pitchFamily="18" charset="0"/>
                <a:cs typeface="Times New Roman" panose="02020603050405020304" pitchFamily="18" charset="0"/>
              </a:rPr>
              <a:t>인 </a:t>
            </a:r>
            <a:r>
              <a:rPr lang="en" altLang="ko-Kore-KR" sz="1800" dirty="0">
                <a:latin typeface="Times New Roman" panose="02020603050405020304" pitchFamily="18" charset="0"/>
                <a:cs typeface="Times New Roman" panose="02020603050405020304" pitchFamily="18" charset="0"/>
              </a:rPr>
              <a:t>DARTS method</a:t>
            </a:r>
            <a:r>
              <a:rPr lang="ko-KR" altLang="en-US" sz="1800" dirty="0" err="1">
                <a:latin typeface="Times New Roman" panose="02020603050405020304" pitchFamily="18" charset="0"/>
                <a:cs typeface="Times New Roman" panose="02020603050405020304" pitchFamily="18" charset="0"/>
              </a:rPr>
              <a:t>를</a:t>
            </a:r>
            <a:r>
              <a:rPr lang="ko-KR" altLang="en-US" sz="1800" dirty="0">
                <a:latin typeface="Times New Roman" panose="02020603050405020304" pitchFamily="18" charset="0"/>
                <a:cs typeface="Times New Roman" panose="02020603050405020304" pitchFamily="18" charset="0"/>
              </a:rPr>
              <a:t> 제안</a:t>
            </a:r>
            <a:r>
              <a:rPr lang="en-US" altLang="ko-KR" sz="1800"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 altLang="ko-Kore-KR" sz="1800" dirty="0">
                <a:latin typeface="Times New Roman" panose="02020603050405020304" pitchFamily="18" charset="0"/>
                <a:cs typeface="Times New Roman" panose="02020603050405020304" pitchFamily="18" charset="0"/>
              </a:rPr>
              <a:t>candidate architecture</a:t>
            </a:r>
            <a:r>
              <a:rPr lang="ko-KR" altLang="en-US" sz="1800" dirty="0">
                <a:latin typeface="Times New Roman" panose="02020603050405020304" pitchFamily="18" charset="0"/>
                <a:cs typeface="Times New Roman" panose="02020603050405020304" pitchFamily="18" charset="0"/>
              </a:rPr>
              <a:t>의 </a:t>
            </a:r>
            <a:r>
              <a:rPr lang="en" altLang="ko-Kore-KR" sz="1800" dirty="0">
                <a:latin typeface="Times New Roman" panose="02020603050405020304" pitchFamily="18" charset="0"/>
                <a:cs typeface="Times New Roman" panose="02020603050405020304" pitchFamily="18" charset="0"/>
              </a:rPr>
              <a:t>discrete set</a:t>
            </a:r>
            <a:r>
              <a:rPr lang="ko-KR" altLang="en-US" sz="1800" dirty="0">
                <a:latin typeface="Times New Roman" panose="02020603050405020304" pitchFamily="18" charset="0"/>
                <a:cs typeface="Times New Roman" panose="02020603050405020304" pitchFamily="18" charset="0"/>
              </a:rPr>
              <a:t>에서 </a:t>
            </a:r>
            <a:r>
              <a:rPr lang="en" altLang="ko-Kore-KR" sz="1800" dirty="0">
                <a:latin typeface="Times New Roman" panose="02020603050405020304" pitchFamily="18" charset="0"/>
                <a:cs typeface="Times New Roman" panose="02020603050405020304" pitchFamily="18" charset="0"/>
              </a:rPr>
              <a:t>search</a:t>
            </a:r>
            <a:r>
              <a:rPr lang="ko-KR" altLang="en-US" sz="1800" dirty="0">
                <a:latin typeface="Times New Roman" panose="02020603050405020304" pitchFamily="18" charset="0"/>
                <a:cs typeface="Times New Roman" panose="02020603050405020304" pitchFamily="18" charset="0"/>
              </a:rPr>
              <a:t>하는 것 대신에 </a:t>
            </a:r>
            <a:r>
              <a:rPr lang="en" altLang="ko-Kore-KR" sz="1800" dirty="0">
                <a:latin typeface="Times New Roman" panose="02020603050405020304" pitchFamily="18" charset="0"/>
                <a:cs typeface="Times New Roman" panose="02020603050405020304" pitchFamily="18" charset="0"/>
              </a:rPr>
              <a:t>search space</a:t>
            </a:r>
            <a:r>
              <a:rPr lang="ko-KR" altLang="en-US" sz="1800" dirty="0" err="1">
                <a:latin typeface="Times New Roman" panose="02020603050405020304" pitchFamily="18" charset="0"/>
                <a:cs typeface="Times New Roman" panose="02020603050405020304" pitchFamily="18" charset="0"/>
              </a:rPr>
              <a:t>를</a:t>
            </a:r>
            <a:r>
              <a:rPr lang="ko-KR" altLang="en-US" sz="1800" dirty="0">
                <a:latin typeface="Times New Roman" panose="02020603050405020304" pitchFamily="18" charset="0"/>
                <a:cs typeface="Times New Roman" panose="02020603050405020304" pitchFamily="18" charset="0"/>
              </a:rPr>
              <a:t> </a:t>
            </a:r>
            <a:r>
              <a:rPr lang="en" altLang="ko-Kore-KR" sz="1800" dirty="0">
                <a:latin typeface="Times New Roman" panose="02020603050405020304" pitchFamily="18" charset="0"/>
                <a:cs typeface="Times New Roman" panose="02020603050405020304" pitchFamily="18" charset="0"/>
              </a:rPr>
              <a:t>continuous</a:t>
            </a:r>
            <a:r>
              <a:rPr lang="ko-KR" altLang="en-US" sz="1800" dirty="0">
                <a:latin typeface="Times New Roman" panose="02020603050405020304" pitchFamily="18" charset="0"/>
                <a:cs typeface="Times New Roman" panose="02020603050405020304" pitchFamily="18" charset="0"/>
              </a:rPr>
              <a:t>하게 완화</a:t>
            </a:r>
            <a:r>
              <a:rPr lang="en-US" altLang="ko-KR" dirty="0">
                <a:latin typeface="Times New Roman" panose="02020603050405020304" pitchFamily="18" charset="0"/>
                <a:cs typeface="Times New Roman" panose="02020603050405020304" pitchFamily="18" charset="0"/>
              </a:rPr>
              <a:t>.</a:t>
            </a:r>
            <a:endParaRPr lang="en-US" altLang="ko-KR" sz="18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ko-KR" sz="1800"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architecture can optimize by gradient descent with </a:t>
            </a:r>
            <a:r>
              <a:rPr lang="en" altLang="ko-Kore-KR" sz="1800" dirty="0">
                <a:latin typeface="Times New Roman" panose="02020603050405020304" pitchFamily="18" charset="0"/>
                <a:cs typeface="Times New Roman" panose="02020603050405020304" pitchFamily="18" charset="0"/>
              </a:rPr>
              <a:t>validation set performance</a:t>
            </a:r>
            <a:r>
              <a:rPr lang="en-US" altLang="ko-KR" sz="1800"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 altLang="ko-Kore-KR" sz="1800" dirty="0">
                <a:latin typeface="Times New Roman" panose="02020603050405020304" pitchFamily="18" charset="0"/>
                <a:cs typeface="Times New Roman" panose="02020603050405020304" pitchFamily="18" charset="0"/>
              </a:rPr>
              <a:t>DARTS</a:t>
            </a:r>
            <a:r>
              <a:rPr lang="ko-KR" altLang="en-US" sz="1800" dirty="0">
                <a:latin typeface="Times New Roman" panose="02020603050405020304" pitchFamily="18" charset="0"/>
                <a:cs typeface="Times New Roman" panose="02020603050405020304" pitchFamily="18" charset="0"/>
              </a:rPr>
              <a:t>는 어떠한 </a:t>
            </a:r>
            <a:r>
              <a:rPr lang="en" altLang="ko-Kore-KR" sz="1800" dirty="0">
                <a:latin typeface="Times New Roman" panose="02020603050405020304" pitchFamily="18" charset="0"/>
                <a:cs typeface="Times New Roman" panose="02020603050405020304" pitchFamily="18" charset="0"/>
              </a:rPr>
              <a:t>controllers</a:t>
            </a:r>
            <a:r>
              <a:rPr lang="ko-KR" altLang="en-US" sz="1800" dirty="0">
                <a:latin typeface="Times New Roman" panose="02020603050405020304" pitchFamily="18" charset="0"/>
                <a:cs typeface="Times New Roman" panose="02020603050405020304" pitchFamily="18" charset="0"/>
              </a:rPr>
              <a:t>나 </a:t>
            </a:r>
            <a:r>
              <a:rPr lang="en" altLang="ko-Kore-KR" sz="1800" dirty="0">
                <a:latin typeface="Times New Roman" panose="02020603050405020304" pitchFamily="18" charset="0"/>
                <a:cs typeface="Times New Roman" panose="02020603050405020304" pitchFamily="18" charset="0"/>
              </a:rPr>
              <a:t>hypernetworks</a:t>
            </a:r>
            <a:r>
              <a:rPr lang="ko-KR" altLang="en-US" sz="1800" dirty="0">
                <a:latin typeface="Times New Roman" panose="02020603050405020304" pitchFamily="18" charset="0"/>
                <a:cs typeface="Times New Roman" panose="02020603050405020304" pitchFamily="18" charset="0"/>
              </a:rPr>
              <a:t>나</a:t>
            </a:r>
            <a:r>
              <a:rPr lang="en-US" altLang="ko-KR" sz="1800" dirty="0">
                <a:latin typeface="Times New Roman" panose="02020603050405020304" pitchFamily="18" charset="0"/>
                <a:cs typeface="Times New Roman" panose="02020603050405020304" pitchFamily="18" charset="0"/>
              </a:rPr>
              <a:t>, </a:t>
            </a:r>
            <a:r>
              <a:rPr lang="en" altLang="ko-Kore-KR" sz="1800" dirty="0">
                <a:latin typeface="Times New Roman" panose="02020603050405020304" pitchFamily="18" charset="0"/>
                <a:cs typeface="Times New Roman" panose="02020603050405020304" pitchFamily="18" charset="0"/>
              </a:rPr>
              <a:t>performance predictors </a:t>
            </a:r>
            <a:r>
              <a:rPr lang="ko-KR" altLang="en-US" sz="1800" dirty="0">
                <a:latin typeface="Times New Roman" panose="02020603050405020304" pitchFamily="18" charset="0"/>
                <a:cs typeface="Times New Roman" panose="02020603050405020304" pitchFamily="18" charset="0"/>
              </a:rPr>
              <a:t>등을 사용하지 않는다</a:t>
            </a:r>
            <a:r>
              <a:rPr lang="en-US" altLang="ko-KR" sz="1800" dirty="0">
                <a:latin typeface="Times New Roman" panose="02020603050405020304" pitchFamily="18" charset="0"/>
                <a:cs typeface="Times New Roman" panose="02020603050405020304" pitchFamily="18" charset="0"/>
              </a:rPr>
              <a:t>.</a:t>
            </a:r>
            <a:endParaRPr lang="en-US" altLang="ko-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Result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introduce a novel algorithm for differentiable network architecture search</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gradient-based architecture search </a:t>
            </a:r>
            <a:r>
              <a:rPr lang="en" altLang="ko-Kore-KR" dirty="0" err="1">
                <a:latin typeface="Times New Roman" panose="02020603050405020304" pitchFamily="18" charset="0"/>
                <a:cs typeface="Times New Roman" panose="02020603050405020304" pitchFamily="18" charset="0"/>
              </a:rPr>
              <a:t>achives</a:t>
            </a:r>
            <a:r>
              <a:rPr lang="en" altLang="ko-Kore-KR" dirty="0">
                <a:latin typeface="Times New Roman" panose="02020603050405020304" pitchFamily="18" charset="0"/>
                <a:cs typeface="Times New Roman" panose="02020603050405020304" pitchFamily="18" charset="0"/>
              </a:rPr>
              <a:t> highly competitive result on CIFAR10 and ImageNet</a:t>
            </a:r>
          </a:p>
          <a:p>
            <a:pPr marL="742950" lvl="1" indent="-285750">
              <a:buFont typeface="Arial" panose="020B0604020202020204" pitchFamily="34" charset="0"/>
              <a:buChar char="•"/>
            </a:pPr>
            <a:r>
              <a:rPr lang="en" altLang="ko-Kore-KR" dirty="0" err="1">
                <a:latin typeface="Times New Roman" panose="02020603050405020304" pitchFamily="18" charset="0"/>
                <a:cs typeface="Times New Roman" panose="02020603050405020304" pitchFamily="18" charset="0"/>
              </a:rPr>
              <a:t>achive</a:t>
            </a:r>
            <a:r>
              <a:rPr lang="en" altLang="ko-Kore-KR" dirty="0">
                <a:latin typeface="Times New Roman" panose="02020603050405020304" pitchFamily="18" charset="0"/>
                <a:cs typeface="Times New Roman" panose="02020603050405020304" pitchFamily="18" charset="0"/>
              </a:rPr>
              <a:t> remarkable efficiency improvement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show that architectures learned by DARTS on CIFAR-10 are </a:t>
            </a:r>
            <a:r>
              <a:rPr lang="en" altLang="ko-Kore-KR" dirty="0" err="1">
                <a:latin typeface="Times New Roman" panose="02020603050405020304" pitchFamily="18" charset="0"/>
                <a:cs typeface="Times New Roman" panose="02020603050405020304" pitchFamily="18" charset="0"/>
              </a:rPr>
              <a:t>transfoerable</a:t>
            </a:r>
            <a:r>
              <a:rPr lang="en" altLang="ko-Kore-KR" dirty="0">
                <a:latin typeface="Times New Roman" panose="02020603050405020304" pitchFamily="18" charset="0"/>
                <a:cs typeface="Times New Roman" panose="02020603050405020304" pitchFamily="18" charset="0"/>
              </a:rPr>
              <a:t> to ImageNet </a:t>
            </a:r>
            <a:r>
              <a:rPr lang="en" altLang="ko-Kore-KR" dirty="0" err="1">
                <a:latin typeface="Times New Roman" panose="02020603050405020304" pitchFamily="18" charset="0"/>
                <a:cs typeface="Times New Roman" panose="02020603050405020304" pitchFamily="18" charset="0"/>
              </a:rPr>
              <a:t>respectivly</a:t>
            </a:r>
            <a:endParaRPr lang="en" altLang="ko-Kore-KR" b="1"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 name="TextBox 1">
            <a:extLst>
              <a:ext uri="{FF2B5EF4-FFF2-40B4-BE49-F238E27FC236}">
                <a16:creationId xmlns:a16="http://schemas.microsoft.com/office/drawing/2014/main" id="{8837838A-3D26-CD49-93D7-82C55F2E52B6}"/>
              </a:ext>
            </a:extLst>
          </p:cNvPr>
          <p:cNvSpPr txBox="1"/>
          <p:nvPr/>
        </p:nvSpPr>
        <p:spPr>
          <a:xfrm>
            <a:off x="3124600" y="-1224788"/>
            <a:ext cx="9764211" cy="769441"/>
          </a:xfrm>
          <a:prstGeom prst="rect">
            <a:avLst/>
          </a:prstGeom>
          <a:noFill/>
        </p:spPr>
        <p:txBody>
          <a:bodyPr wrap="none" rtlCol="0">
            <a:spAutoFit/>
          </a:bodyPr>
          <a:lstStyle/>
          <a:p>
            <a:r>
              <a:rPr lang="ko-KR" altLang="en-US" sz="1100" dirty="0"/>
              <a:t>이 논문은 </a:t>
            </a:r>
            <a:r>
              <a:rPr lang="en" altLang="ko-Kore-KR" sz="1100" dirty="0"/>
              <a:t>architecture search</a:t>
            </a:r>
            <a:r>
              <a:rPr lang="ko-KR" altLang="en-US" sz="1100" dirty="0"/>
              <a:t>의 </a:t>
            </a:r>
            <a:r>
              <a:rPr lang="en" altLang="ko-Kore-KR" sz="1100" dirty="0"/>
              <a:t>scalability </a:t>
            </a:r>
            <a:r>
              <a:rPr lang="ko-KR" altLang="en-US" sz="1100" dirty="0"/>
              <a:t>어려움을 </a:t>
            </a:r>
            <a:r>
              <a:rPr lang="en" altLang="ko-Kore-KR" sz="1100" dirty="0"/>
              <a:t>search task</a:t>
            </a:r>
            <a:r>
              <a:rPr lang="ko-KR" altLang="en-US" sz="1100" dirty="0" err="1"/>
              <a:t>를</a:t>
            </a:r>
            <a:r>
              <a:rPr lang="ko-KR" altLang="en-US" sz="1100" dirty="0"/>
              <a:t> </a:t>
            </a:r>
            <a:r>
              <a:rPr lang="ko-KR" altLang="en-US" sz="1100" dirty="0" err="1"/>
              <a:t>미분가능한</a:t>
            </a:r>
            <a:r>
              <a:rPr lang="ko-KR" altLang="en-US" sz="1100" dirty="0"/>
              <a:t> 형식으로 </a:t>
            </a:r>
            <a:r>
              <a:rPr lang="en" altLang="ko-Kore-KR" sz="1100" dirty="0"/>
              <a:t>formulating</a:t>
            </a:r>
            <a:r>
              <a:rPr lang="ko-KR" altLang="en-US" sz="1100" dirty="0"/>
              <a:t>함으로</a:t>
            </a:r>
            <a:r>
              <a:rPr lang="en-US" altLang="ko-KR" sz="1100" dirty="0"/>
              <a:t>(</a:t>
            </a:r>
            <a:r>
              <a:rPr lang="ko-KR" altLang="en-US" sz="1100" dirty="0"/>
              <a:t>지금까지 </a:t>
            </a:r>
            <a:r>
              <a:rPr lang="en-US" altLang="ko-KR" sz="1100" dirty="0"/>
              <a:t>acc</a:t>
            </a:r>
            <a:r>
              <a:rPr lang="ko-KR" altLang="en-US" sz="1100" dirty="0" err="1"/>
              <a:t>를</a:t>
            </a:r>
            <a:r>
              <a:rPr lang="ko-KR" altLang="en-US" sz="1100" dirty="0"/>
              <a:t> 했는데 이제 </a:t>
            </a:r>
            <a:r>
              <a:rPr lang="en-US" altLang="ko-KR" sz="1100" dirty="0"/>
              <a:t>loss</a:t>
            </a:r>
            <a:r>
              <a:rPr lang="ko-KR" altLang="en-US" sz="1100" dirty="0"/>
              <a:t>로</a:t>
            </a:r>
            <a:r>
              <a:rPr lang="en-US" altLang="ko-KR" sz="1100" dirty="0"/>
              <a:t>)</a:t>
            </a:r>
            <a:r>
              <a:rPr lang="ko-KR" altLang="en-US" sz="1100" dirty="0"/>
              <a:t> 해결하고자 한다</a:t>
            </a:r>
            <a:r>
              <a:rPr lang="en-US" altLang="ko-KR" sz="1100" dirty="0"/>
              <a:t>. </a:t>
            </a:r>
          </a:p>
          <a:p>
            <a:r>
              <a:rPr lang="en" altLang="ko-Kore-KR" sz="1100" dirty="0"/>
              <a:t>discrete</a:t>
            </a:r>
            <a:r>
              <a:rPr lang="ko-KR" altLang="en-US" sz="1100" dirty="0"/>
              <a:t>하고 </a:t>
            </a:r>
            <a:r>
              <a:rPr lang="en" altLang="ko-Kore-KR" sz="1100" dirty="0"/>
              <a:t>non-differentiable search space</a:t>
            </a:r>
            <a:r>
              <a:rPr lang="ko-KR" altLang="en-US" sz="1100" dirty="0"/>
              <a:t>에서 진화알고리즘과 </a:t>
            </a:r>
            <a:r>
              <a:rPr lang="ko-KR" altLang="en-US" sz="1100" dirty="0" err="1"/>
              <a:t>강화학습을</a:t>
            </a:r>
            <a:r>
              <a:rPr lang="ko-KR" altLang="en-US" sz="1100" dirty="0"/>
              <a:t> 적용하는 기존 방식과는 다르게</a:t>
            </a:r>
            <a:r>
              <a:rPr lang="en-US" altLang="ko-KR" sz="1100" dirty="0"/>
              <a:t>,</a:t>
            </a:r>
          </a:p>
          <a:p>
            <a:r>
              <a:rPr lang="en-US" altLang="ko-KR" sz="1100" dirty="0"/>
              <a:t> </a:t>
            </a:r>
            <a:r>
              <a:rPr lang="ko-KR" altLang="en-US" sz="1100" dirty="0"/>
              <a:t>여기에서는 아키텍처 표현의 </a:t>
            </a:r>
            <a:r>
              <a:rPr lang="en" altLang="ko-Kore-KR" sz="1100" dirty="0"/>
              <a:t>continuous relaxation</a:t>
            </a:r>
            <a:r>
              <a:rPr lang="ko-KR" altLang="en-US" sz="1100" dirty="0"/>
              <a:t>에 </a:t>
            </a:r>
            <a:r>
              <a:rPr lang="ko-KR" altLang="en-US" sz="1100" dirty="0" err="1"/>
              <a:t>기바하여</a:t>
            </a:r>
            <a:r>
              <a:rPr lang="ko-KR" altLang="en-US" sz="1100" dirty="0"/>
              <a:t> </a:t>
            </a:r>
            <a:r>
              <a:rPr lang="en" altLang="ko-Kore-KR" sz="1100" dirty="0"/>
              <a:t>gradient descent</a:t>
            </a:r>
            <a:r>
              <a:rPr lang="ko-KR" altLang="en-US" sz="1100" dirty="0" err="1"/>
              <a:t>를</a:t>
            </a:r>
            <a:r>
              <a:rPr lang="ko-KR" altLang="en-US" sz="1100" dirty="0"/>
              <a:t> 이용한 아키텍처의 효율적인 탐색을 허용한다 </a:t>
            </a:r>
            <a:endParaRPr lang="en-US" altLang="ko-KR" sz="1100" dirty="0"/>
          </a:p>
          <a:p>
            <a:r>
              <a:rPr lang="ko-KR" altLang="en-US" sz="1100" dirty="0"/>
              <a:t>여러 실험에서 이 알고리즘이 높은 성능의 </a:t>
            </a:r>
            <a:r>
              <a:rPr lang="ko-KR" altLang="en-US" sz="1100" dirty="0" err="1"/>
              <a:t>컨볼루션</a:t>
            </a:r>
            <a:r>
              <a:rPr lang="ko-KR" altLang="en-US" sz="1100" dirty="0"/>
              <a:t> 아키텍처를 발견하는 것에서 </a:t>
            </a:r>
            <a:r>
              <a:rPr lang="en" altLang="ko-Kore-KR" sz="1100" dirty="0"/>
              <a:t>SOTA non-differentiable </a:t>
            </a:r>
            <a:r>
              <a:rPr lang="ko-KR" altLang="en-US" sz="1100" dirty="0"/>
              <a:t>기술들보다 더 빠르면서 능가한다</a:t>
            </a:r>
            <a:r>
              <a:rPr lang="en-US" altLang="ko-KR" sz="1100" dirty="0"/>
              <a:t>.</a:t>
            </a:r>
            <a:endParaRPr kumimoji="1" lang="ko-Kore-KR" altLang="en-US" sz="1100" dirty="0"/>
          </a:p>
        </p:txBody>
      </p:sp>
    </p:spTree>
    <p:extLst>
      <p:ext uri="{BB962C8B-B14F-4D97-AF65-F5344CB8AC3E}">
        <p14:creationId xmlns:p14="http://schemas.microsoft.com/office/powerpoint/2010/main" val="1424566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1" name="TextBox 10">
            <a:extLst>
              <a:ext uri="{FF2B5EF4-FFF2-40B4-BE49-F238E27FC236}">
                <a16:creationId xmlns:a16="http://schemas.microsoft.com/office/drawing/2014/main" id="{89B72383-7706-FB4D-8396-01EAC20C2166}"/>
              </a:ext>
            </a:extLst>
          </p:cNvPr>
          <p:cNvSpPr txBox="1"/>
          <p:nvPr/>
        </p:nvSpPr>
        <p:spPr>
          <a:xfrm>
            <a:off x="446566" y="668215"/>
            <a:ext cx="10854480" cy="2031325"/>
          </a:xfrm>
          <a:prstGeom prst="rect">
            <a:avLst/>
          </a:prstGeom>
          <a:noFill/>
        </p:spPr>
        <p:txBody>
          <a:bodyPr wrap="square">
            <a:spAutoFit/>
          </a:bodyPr>
          <a:lstStyle/>
          <a:p>
            <a:pPr marL="285750" indent="-285750">
              <a:buFont typeface="Arial" panose="020B0604020202020204" pitchFamily="34" charset="0"/>
              <a:buChar char="•"/>
            </a:pPr>
            <a:r>
              <a:rPr lang="en" altLang="ko-Kore-KR" b="1" dirty="0">
                <a:effectLst/>
                <a:latin typeface="Times New Roman" panose="02020603050405020304" pitchFamily="18" charset="0"/>
                <a:cs typeface="Times New Roman" panose="02020603050405020304" pitchFamily="18" charset="0"/>
              </a:rPr>
              <a:t>SEARCH SPACE </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Computational cell</a:t>
            </a:r>
            <a:r>
              <a:rPr lang="ko-KR" altLang="en-US" dirty="0">
                <a:latin typeface="Times New Roman" panose="02020603050405020304" pitchFamily="18" charset="0"/>
                <a:cs typeface="Times New Roman" panose="02020603050405020304" pitchFamily="18" charset="0"/>
              </a:rPr>
              <a:t>을 탐색한다</a:t>
            </a:r>
            <a:r>
              <a:rPr lang="en-US" altLang="ko-KR"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은 </a:t>
            </a:r>
            <a:r>
              <a:rPr lang="en" altLang="ko-Kore-KR" dirty="0">
                <a:latin typeface="Times New Roman" panose="02020603050405020304" pitchFamily="18" charset="0"/>
                <a:cs typeface="Times New Roman" panose="02020603050405020304" pitchFamily="18" charset="0"/>
              </a:rPr>
              <a:t>DAG </a:t>
            </a:r>
            <a:r>
              <a:rPr lang="ko-KR" altLang="en-US" dirty="0">
                <a:latin typeface="Times New Roman" panose="02020603050405020304" pitchFamily="18" charset="0"/>
                <a:cs typeface="Times New Roman" panose="02020603050405020304" pitchFamily="18" charset="0"/>
              </a:rPr>
              <a:t>형식이고 </a:t>
            </a:r>
            <a:r>
              <a:rPr lang="en" altLang="ko-Kore-KR" dirty="0">
                <a:latin typeface="Times New Roman" panose="02020603050405020304" pitchFamily="18" charset="0"/>
                <a:cs typeface="Times New Roman" panose="02020603050405020304" pitchFamily="18" charset="0"/>
              </a:rPr>
              <a:t>N</a:t>
            </a:r>
            <a:r>
              <a:rPr lang="ko-KR" altLang="en-US" dirty="0">
                <a:latin typeface="Times New Roman" panose="02020603050405020304" pitchFamily="18" charset="0"/>
                <a:cs typeface="Times New Roman" panose="02020603050405020304" pitchFamily="18" charset="0"/>
              </a:rPr>
              <a:t>개의 </a:t>
            </a:r>
            <a:r>
              <a:rPr lang="en" altLang="ko-Kore-KR" dirty="0">
                <a:latin typeface="Times New Roman" panose="02020603050405020304" pitchFamily="18" charset="0"/>
                <a:cs typeface="Times New Roman" panose="02020603050405020304" pitchFamily="18" charset="0"/>
              </a:rPr>
              <a:t>node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가진다</a:t>
            </a:r>
            <a:r>
              <a:rPr lang="en-US" altLang="ko-KR"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각 </a:t>
            </a:r>
            <a:r>
              <a:rPr lang="en" altLang="ko-Kore-KR" dirty="0">
                <a:latin typeface="Times New Roman" panose="02020603050405020304" pitchFamily="18" charset="0"/>
                <a:cs typeface="Times New Roman" panose="02020603050405020304" pitchFamily="18" charset="0"/>
              </a:rPr>
              <a:t>node</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feature map</a:t>
            </a:r>
            <a:r>
              <a:rPr lang="ko-KR" altLang="en-US" dirty="0">
                <a:latin typeface="Times New Roman" panose="02020603050405020304" pitchFamily="18" charset="0"/>
                <a:cs typeface="Times New Roman" panose="02020603050405020304" pitchFamily="18" charset="0"/>
              </a:rPr>
              <a:t>과 같은 </a:t>
            </a:r>
            <a:r>
              <a:rPr lang="en" altLang="ko-Kore-KR" dirty="0">
                <a:latin typeface="Times New Roman" panose="02020603050405020304" pitchFamily="18" charset="0"/>
                <a:cs typeface="Times New Roman" panose="02020603050405020304" pitchFamily="18" charset="0"/>
              </a:rPr>
              <a:t>latent representation</a:t>
            </a:r>
            <a:r>
              <a:rPr lang="ko-KR" altLang="en-US" dirty="0">
                <a:latin typeface="Times New Roman" panose="02020603050405020304" pitchFamily="18" charset="0"/>
                <a:cs typeface="Times New Roman" panose="02020603050405020304" pitchFamily="18" charset="0"/>
              </a:rPr>
              <a:t>이고</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각 </a:t>
            </a:r>
            <a:r>
              <a:rPr lang="en" altLang="ko-Kore-KR" dirty="0">
                <a:latin typeface="Times New Roman" panose="02020603050405020304" pitchFamily="18" charset="0"/>
                <a:cs typeface="Times New Roman" panose="02020603050405020304" pitchFamily="18" charset="0"/>
              </a:rPr>
              <a:t>directed edges</a:t>
            </a:r>
            <a:r>
              <a:rPr lang="ko-KR" altLang="en-US" dirty="0">
                <a:latin typeface="Times New Roman" panose="02020603050405020304" pitchFamily="18" charset="0"/>
                <a:cs typeface="Times New Roman" panose="02020603050405020304" pitchFamily="18" charset="0"/>
              </a:rPr>
              <a:t>들은 </a:t>
            </a:r>
            <a:r>
              <a:rPr lang="en" altLang="ko-Kore-KR" dirty="0">
                <a:latin typeface="Times New Roman" panose="02020603050405020304" pitchFamily="18" charset="0"/>
                <a:cs typeface="Times New Roman" panose="02020603050405020304" pitchFamily="18" charset="0"/>
              </a:rPr>
              <a:t>operation</a:t>
            </a:r>
            <a:r>
              <a:rPr lang="ko-KR" altLang="en-US" dirty="0">
                <a:latin typeface="Times New Roman" panose="02020603050405020304" pitchFamily="18" charset="0"/>
                <a:cs typeface="Times New Roman" panose="02020603050405020304" pitchFamily="18" charset="0"/>
              </a:rPr>
              <a:t>을 의미 </a:t>
            </a:r>
            <a:endParaRPr lang="en-US" altLang="ko-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Conv cell</a:t>
            </a:r>
            <a:r>
              <a:rPr lang="ko-KR" altLang="en-US" dirty="0">
                <a:latin typeface="Times New Roman" panose="02020603050405020304" pitchFamily="18" charset="0"/>
                <a:cs typeface="Times New Roman" panose="02020603050405020304" pitchFamily="18" charset="0"/>
              </a:rPr>
              <a:t>의 경우 </a:t>
            </a:r>
            <a:r>
              <a:rPr lang="en" altLang="ko-Kore-KR" dirty="0">
                <a:latin typeface="Times New Roman" panose="02020603050405020304" pitchFamily="18" charset="0"/>
                <a:cs typeface="Times New Roman" panose="02020603050405020304" pitchFamily="18" charset="0"/>
              </a:rPr>
              <a:t>input node</a:t>
            </a:r>
            <a:r>
              <a:rPr lang="ko-KR" altLang="en-US" dirty="0">
                <a:latin typeface="Times New Roman" panose="02020603050405020304" pitchFamily="18" charset="0"/>
                <a:cs typeface="Times New Roman" panose="02020603050405020304" pitchFamily="18" charset="0"/>
              </a:rPr>
              <a:t>는 이전 </a:t>
            </a:r>
            <a:r>
              <a:rPr lang="en-US" altLang="ko-KR" dirty="0">
                <a:latin typeface="Times New Roman" panose="02020603050405020304" pitchFamily="18" charset="0"/>
                <a:cs typeface="Times New Roman" panose="02020603050405020304" pitchFamily="18" charset="0"/>
              </a:rPr>
              <a:t>2</a:t>
            </a:r>
            <a:r>
              <a:rPr lang="ko-KR" altLang="en-US" dirty="0">
                <a:latin typeface="Times New Roman" panose="02020603050405020304" pitchFamily="18" charset="0"/>
                <a:cs typeface="Times New Roman" panose="02020603050405020304" pitchFamily="18" charset="0"/>
              </a:rPr>
              <a:t>개의 노드의 </a:t>
            </a:r>
            <a:r>
              <a:rPr lang="en" altLang="ko-Kore-KR" dirty="0">
                <a:latin typeface="Times New Roman" panose="02020603050405020304" pitchFamily="18" charset="0"/>
                <a:cs typeface="Times New Roman" panose="02020603050405020304" pitchFamily="18" charset="0"/>
              </a:rPr>
              <a:t>output</a:t>
            </a:r>
            <a:r>
              <a:rPr lang="ko-KR" altLang="en-US" dirty="0">
                <a:latin typeface="Times New Roman" panose="02020603050405020304" pitchFamily="18" charset="0"/>
                <a:cs typeface="Times New Roman" panose="02020603050405020304" pitchFamily="18" charset="0"/>
              </a:rPr>
              <a:t>이다</a:t>
            </a:r>
            <a:r>
              <a:rPr lang="en-US" altLang="ko-KR"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output</a:t>
            </a:r>
            <a:r>
              <a:rPr lang="ko-KR" altLang="en-US" dirty="0">
                <a:latin typeface="Times New Roman" panose="02020603050405020304" pitchFamily="18" charset="0"/>
                <a:cs typeface="Times New Roman" panose="02020603050405020304" pitchFamily="18" charset="0"/>
              </a:rPr>
              <a:t>은 모든 중간 노드의 </a:t>
            </a:r>
            <a:r>
              <a:rPr lang="en" altLang="ko-Kore-KR" dirty="0">
                <a:latin typeface="Times New Roman" panose="02020603050405020304" pitchFamily="18" charset="0"/>
                <a:cs typeface="Times New Roman" panose="02020603050405020304" pitchFamily="18" charset="0"/>
              </a:rPr>
              <a:t>reduction operation (concatenation)</a:t>
            </a:r>
            <a:r>
              <a:rPr lang="ko-KR" altLang="en-US" dirty="0" err="1">
                <a:latin typeface="Times New Roman" panose="02020603050405020304" pitchFamily="18" charset="0"/>
                <a:cs typeface="Times New Roman" panose="02020603050405020304" pitchFamily="18" charset="0"/>
              </a:rPr>
              <a:t>으로</a:t>
            </a:r>
            <a:r>
              <a:rPr lang="ko-KR" altLang="en-US" dirty="0">
                <a:latin typeface="Times New Roman" panose="02020603050405020304" pitchFamily="18" charset="0"/>
                <a:cs typeface="Times New Roman" panose="02020603050405020304" pitchFamily="18" charset="0"/>
              </a:rPr>
              <a:t> 나온다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각 중간 노드는 다음과 같이 나타낼 수 있다</a:t>
            </a:r>
            <a:r>
              <a:rPr lang="en-US" altLang="ko-KR" dirty="0">
                <a:latin typeface="Times New Roman" panose="02020603050405020304" pitchFamily="18" charset="0"/>
                <a:cs typeface="Times New Roman" panose="02020603050405020304" pitchFamily="18" charset="0"/>
              </a:rPr>
              <a:t>.</a:t>
            </a:r>
            <a:endParaRPr lang="ko-Kore-KR" altLang="en-US" dirty="0">
              <a:latin typeface="Times New Roman" panose="02020603050405020304" pitchFamily="18" charset="0"/>
              <a:cs typeface="Times New Roman" panose="02020603050405020304" pitchFamily="18" charset="0"/>
            </a:endParaRPr>
          </a:p>
        </p:txBody>
      </p:sp>
      <p:pic>
        <p:nvPicPr>
          <p:cNvPr id="16" name="그림 15">
            <a:extLst>
              <a:ext uri="{FF2B5EF4-FFF2-40B4-BE49-F238E27FC236}">
                <a16:creationId xmlns:a16="http://schemas.microsoft.com/office/drawing/2014/main" id="{3442D83E-15DA-0748-BD07-3631F6CD1B71}"/>
              </a:ext>
            </a:extLst>
          </p:cNvPr>
          <p:cNvPicPr>
            <a:picLocks noChangeAspect="1"/>
          </p:cNvPicPr>
          <p:nvPr/>
        </p:nvPicPr>
        <p:blipFill>
          <a:blip r:embed="rId2"/>
          <a:stretch>
            <a:fillRect/>
          </a:stretch>
        </p:blipFill>
        <p:spPr>
          <a:xfrm>
            <a:off x="948892" y="2739010"/>
            <a:ext cx="7150100" cy="698500"/>
          </a:xfrm>
          <a:prstGeom prst="rect">
            <a:avLst/>
          </a:prstGeom>
        </p:spPr>
      </p:pic>
      <p:sp>
        <p:nvSpPr>
          <p:cNvPr id="18" name="TextBox 17">
            <a:extLst>
              <a:ext uri="{FF2B5EF4-FFF2-40B4-BE49-F238E27FC236}">
                <a16:creationId xmlns:a16="http://schemas.microsoft.com/office/drawing/2014/main" id="{ADA69584-8AF9-374E-8CD8-407B68C89FF0}"/>
              </a:ext>
            </a:extLst>
          </p:cNvPr>
          <p:cNvSpPr txBox="1"/>
          <p:nvPr/>
        </p:nvSpPr>
        <p:spPr>
          <a:xfrm>
            <a:off x="2521551" y="3413563"/>
            <a:ext cx="8921262" cy="276999"/>
          </a:xfrm>
          <a:prstGeom prst="rect">
            <a:avLst/>
          </a:prstGeom>
          <a:noFill/>
        </p:spPr>
        <p:txBody>
          <a:bodyPr wrap="square">
            <a:spAutoFit/>
          </a:bodyPr>
          <a:lstStyle/>
          <a:p>
            <a:r>
              <a:rPr lang="en" altLang="ko-Kore-KR" sz="1200" dirty="0"/>
              <a:t>cell</a:t>
            </a:r>
            <a:r>
              <a:rPr lang="ko-KR" altLang="en-US" sz="1200" dirty="0"/>
              <a:t>안에 </a:t>
            </a:r>
            <a:r>
              <a:rPr lang="en" altLang="ko-Kore-KR" sz="1200" dirty="0"/>
              <a:t>N node</a:t>
            </a:r>
            <a:r>
              <a:rPr lang="ko-KR" altLang="en-US" sz="1200" dirty="0"/>
              <a:t>가 존재하고 각 </a:t>
            </a:r>
            <a:r>
              <a:rPr lang="en" altLang="ko-Kore-KR" sz="1200" dirty="0"/>
              <a:t>node</a:t>
            </a:r>
            <a:r>
              <a:rPr lang="ko-KR" altLang="en-US" sz="1200" dirty="0"/>
              <a:t>의 </a:t>
            </a:r>
            <a:r>
              <a:rPr lang="en" altLang="ko-Kore-KR" sz="1200" dirty="0"/>
              <a:t>output</a:t>
            </a:r>
            <a:r>
              <a:rPr lang="ko-KR" altLang="en-US" sz="1200" dirty="0"/>
              <a:t>은 이전 노드들의 각 결과에 대한 </a:t>
            </a:r>
            <a:r>
              <a:rPr lang="en" altLang="ko-Kore-KR" sz="1200" dirty="0"/>
              <a:t>sum(concatenation)</a:t>
            </a:r>
            <a:r>
              <a:rPr lang="ko-KR" altLang="en-US" sz="1200" dirty="0" err="1"/>
              <a:t>으로</a:t>
            </a:r>
            <a:r>
              <a:rPr lang="ko-KR" altLang="en-US" sz="1200" dirty="0"/>
              <a:t> 나타낸다</a:t>
            </a:r>
            <a:r>
              <a:rPr lang="en-US" altLang="ko-KR" sz="1200" dirty="0"/>
              <a:t>. </a:t>
            </a:r>
            <a:endParaRPr lang="ko-Kore-KR" altLang="en-US" sz="1200" dirty="0"/>
          </a:p>
        </p:txBody>
      </p:sp>
    </p:spTree>
    <p:extLst>
      <p:ext uri="{BB962C8B-B14F-4D97-AF65-F5344CB8AC3E}">
        <p14:creationId xmlns:p14="http://schemas.microsoft.com/office/powerpoint/2010/main" val="3046177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2" name="TextBox 11">
            <a:extLst>
              <a:ext uri="{FF2B5EF4-FFF2-40B4-BE49-F238E27FC236}">
                <a16:creationId xmlns:a16="http://schemas.microsoft.com/office/drawing/2014/main" id="{16FB5F2C-C552-4045-AAF7-CEB63AD19B19}"/>
              </a:ext>
            </a:extLst>
          </p:cNvPr>
          <p:cNvSpPr txBox="1"/>
          <p:nvPr/>
        </p:nvSpPr>
        <p:spPr>
          <a:xfrm>
            <a:off x="246892" y="668215"/>
            <a:ext cx="6096000" cy="369332"/>
          </a:xfrm>
          <a:prstGeom prst="rect">
            <a:avLst/>
          </a:prstGeom>
          <a:noFill/>
        </p:spPr>
        <p:txBody>
          <a:bodyPr wrap="square">
            <a:spAutoFit/>
          </a:bodyPr>
          <a:lstStyle/>
          <a:p>
            <a:pPr marL="285750" indent="-285750">
              <a:buFont typeface="Arial" panose="020B0604020202020204" pitchFamily="34" charset="0"/>
              <a:buChar char="•"/>
            </a:pPr>
            <a:r>
              <a:rPr lang="en" altLang="ko-Kore-KR" b="1" dirty="0">
                <a:effectLst/>
                <a:latin typeface="Times New Roman" panose="02020603050405020304" pitchFamily="18" charset="0"/>
                <a:cs typeface="Times New Roman" panose="02020603050405020304" pitchFamily="18" charset="0"/>
              </a:rPr>
              <a:t>CONTINUOUS RELAXATION AND OPTIMIZATION</a:t>
            </a:r>
            <a:endParaRPr lang="ko-Kore-KR" alt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A1E83CB-E985-064A-A9FB-6554A5430D24}"/>
              </a:ext>
            </a:extLst>
          </p:cNvPr>
          <p:cNvSpPr txBox="1"/>
          <p:nvPr/>
        </p:nvSpPr>
        <p:spPr>
          <a:xfrm>
            <a:off x="311367" y="992668"/>
            <a:ext cx="11434067" cy="2585323"/>
          </a:xfrm>
          <a:prstGeom prst="rect">
            <a:avLst/>
          </a:prstGeom>
          <a:noFill/>
        </p:spPr>
        <p:txBody>
          <a:bodyPr wrap="square">
            <a:spAutoFit/>
          </a:bodyPr>
          <a:lstStyle/>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Set of candidate operations : O each operation represents some function : o()</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Search space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continuous</a:t>
            </a:r>
            <a:r>
              <a:rPr lang="ko-KR" altLang="en-US" dirty="0">
                <a:latin typeface="Times New Roman" panose="02020603050405020304" pitchFamily="18" charset="0"/>
                <a:cs typeface="Times New Roman" panose="02020603050405020304" pitchFamily="18" charset="0"/>
              </a:rPr>
              <a:t>하게 </a:t>
            </a:r>
            <a:r>
              <a:rPr lang="ko-KR" altLang="en-US" dirty="0" err="1">
                <a:latin typeface="Times New Roman" panose="02020603050405020304" pitchFamily="18" charset="0"/>
                <a:cs typeface="Times New Roman" panose="02020603050405020304" pitchFamily="18" charset="0"/>
              </a:rPr>
              <a:t>하기위해서</a:t>
            </a:r>
            <a:r>
              <a:rPr lang="ko-KR" altLang="en-US" dirty="0">
                <a:latin typeface="Times New Roman" panose="02020603050405020304" pitchFamily="18" charset="0"/>
                <a:cs typeface="Times New Roman" panose="02020603050405020304" pitchFamily="18" charset="0"/>
              </a:rPr>
              <a:t> 특정 </a:t>
            </a:r>
            <a:r>
              <a:rPr lang="en" altLang="ko-Kore-KR" dirty="0">
                <a:latin typeface="Times New Roman" panose="02020603050405020304" pitchFamily="18" charset="0"/>
                <a:cs typeface="Times New Roman" panose="02020603050405020304" pitchFamily="18" charset="0"/>
              </a:rPr>
              <a:t>operation</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categorical choice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가능한 모든 </a:t>
            </a:r>
            <a:r>
              <a:rPr lang="en" altLang="ko-Kore-KR" dirty="0">
                <a:latin typeface="Times New Roman" panose="02020603050405020304" pitchFamily="18" charset="0"/>
                <a:cs typeface="Times New Roman" panose="02020603050405020304" pitchFamily="18" charset="0"/>
              </a:rPr>
              <a:t>operations</a:t>
            </a:r>
            <a:r>
              <a:rPr lang="ko-KR" altLang="en-US" dirty="0">
                <a:latin typeface="Times New Roman" panose="02020603050405020304" pitchFamily="18" charset="0"/>
                <a:cs typeface="Times New Roman" panose="02020603050405020304" pitchFamily="18" charset="0"/>
              </a:rPr>
              <a:t>에 대한 </a:t>
            </a:r>
            <a:r>
              <a:rPr lang="en" altLang="ko-Kore-KR" dirty="0" err="1">
                <a:latin typeface="Times New Roman" panose="02020603050405020304" pitchFamily="18" charset="0"/>
                <a:cs typeface="Times New Roman" panose="02020603050405020304" pitchFamily="18" charset="0"/>
              </a:rPr>
              <a:t>softmax</a:t>
            </a:r>
            <a:r>
              <a:rPr lang="ko-KR" altLang="en-US" dirty="0">
                <a:latin typeface="Times New Roman" panose="02020603050405020304" pitchFamily="18" charset="0"/>
                <a:cs typeface="Times New Roman" panose="02020603050405020304" pitchFamily="18" charset="0"/>
              </a:rPr>
              <a:t>로 완화 </a:t>
            </a:r>
            <a:endParaRPr lang="en-US" altLang="ko-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Node </a:t>
            </a:r>
            <a:r>
              <a:rPr lang="ko-KR" altLang="en-US" dirty="0">
                <a:latin typeface="Times New Roman" panose="02020603050405020304" pitchFamily="18" charset="0"/>
                <a:cs typeface="Times New Roman" panose="02020603050405020304" pitchFamily="18" charset="0"/>
              </a:rPr>
              <a:t>쌍의 </a:t>
            </a:r>
            <a:r>
              <a:rPr lang="en" altLang="ko-Kore-KR" dirty="0">
                <a:latin typeface="Times New Roman" panose="02020603050405020304" pitchFamily="18" charset="0"/>
                <a:cs typeface="Times New Roman" panose="02020603050405020304" pitchFamily="18" charset="0"/>
              </a:rPr>
              <a:t>operation mixing weight</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alpha</a:t>
            </a:r>
            <a:r>
              <a:rPr lang="ko-KR" altLang="en-US" dirty="0">
                <a:latin typeface="Times New Roman" panose="02020603050405020304" pitchFamily="18" charset="0"/>
                <a:cs typeface="Times New Roman" panose="02020603050405020304" pitchFamily="18" charset="0"/>
              </a:rPr>
              <a:t>로 </a:t>
            </a:r>
            <a:r>
              <a:rPr lang="en" altLang="ko-Kore-KR" dirty="0">
                <a:latin typeface="Times New Roman" panose="02020603050405020304" pitchFamily="18" charset="0"/>
                <a:cs typeface="Times New Roman" panose="02020603050405020304" pitchFamily="18" charset="0"/>
              </a:rPr>
              <a:t>parameterized </a:t>
            </a:r>
            <a:r>
              <a:rPr lang="en-US" altLang="ko-Kore-KR" dirty="0">
                <a:latin typeface="Times New Roman" panose="02020603050405020304" pitchFamily="18" charset="0"/>
                <a:cs typeface="Times New Roman" panose="02020603050405020304" pitchFamily="18" charset="0"/>
                <a:sym typeface="Wingdings" pitchFamily="2" charset="2"/>
              </a:rPr>
              <a:t></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search task</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node </a:t>
            </a:r>
            <a:r>
              <a:rPr lang="ko-KR" altLang="en-US" dirty="0">
                <a:latin typeface="Times New Roman" panose="02020603050405020304" pitchFamily="18" charset="0"/>
                <a:cs typeface="Times New Roman" panose="02020603050405020304" pitchFamily="18" charset="0"/>
              </a:rPr>
              <a:t>쌍에 대한 </a:t>
            </a:r>
            <a:r>
              <a:rPr lang="en" altLang="ko-Kore-KR" dirty="0">
                <a:latin typeface="Times New Roman" panose="02020603050405020304" pitchFamily="18" charset="0"/>
                <a:cs typeface="Times New Roman" panose="02020603050405020304" pitchFamily="18" charset="0"/>
              </a:rPr>
              <a:t>set of alpha</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학습하는 것으로 표현할 수 있다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Search</a:t>
            </a:r>
            <a:r>
              <a:rPr lang="ko-KR" altLang="en-US" dirty="0">
                <a:latin typeface="Times New Roman" panose="02020603050405020304" pitchFamily="18" charset="0"/>
                <a:cs typeface="Times New Roman" panose="02020603050405020304" pitchFamily="18" charset="0"/>
              </a:rPr>
              <a:t>가 끝나면</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각 </a:t>
            </a:r>
            <a:r>
              <a:rPr lang="en" altLang="ko-Kore-KR" dirty="0">
                <a:latin typeface="Times New Roman" panose="02020603050405020304" pitchFamily="18" charset="0"/>
                <a:cs typeface="Times New Roman" panose="02020603050405020304" pitchFamily="18" charset="0"/>
              </a:rPr>
              <a:t>mixed operation</a:t>
            </a:r>
            <a:r>
              <a:rPr lang="ko-KR" altLang="en-US" dirty="0">
                <a:latin typeface="Times New Roman" panose="02020603050405020304" pitchFamily="18" charset="0"/>
                <a:cs typeface="Times New Roman" panose="02020603050405020304" pitchFamily="18" charset="0"/>
              </a:rPr>
              <a:t>을 </a:t>
            </a:r>
            <a:r>
              <a:rPr lang="en" altLang="ko-Kore-KR" dirty="0">
                <a:latin typeface="Times New Roman" panose="02020603050405020304" pitchFamily="18" charset="0"/>
                <a:cs typeface="Times New Roman" panose="02020603050405020304" pitchFamily="18" charset="0"/>
              </a:rPr>
              <a:t>most likely operation ( op = argmax(alpha) ) </a:t>
            </a:r>
            <a:r>
              <a:rPr lang="ko-KR" altLang="en-US" dirty="0">
                <a:latin typeface="Times New Roman" panose="02020603050405020304" pitchFamily="18" charset="0"/>
                <a:cs typeface="Times New Roman" panose="02020603050405020304" pitchFamily="18" charset="0"/>
              </a:rPr>
              <a:t>로 대치하여 이산적인 아키텍처를 얻을 수 있다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Relaxation </a:t>
            </a:r>
            <a:r>
              <a:rPr lang="ko-KR" altLang="en-US" dirty="0">
                <a:latin typeface="Times New Roman" panose="02020603050405020304" pitchFamily="18" charset="0"/>
                <a:cs typeface="Times New Roman" panose="02020603050405020304" pitchFamily="18" charset="0"/>
              </a:rPr>
              <a:t>이후 목표는 </a:t>
            </a:r>
            <a:r>
              <a:rPr lang="en" altLang="ko-Kore-KR" dirty="0">
                <a:latin typeface="Times New Roman" panose="02020603050405020304" pitchFamily="18" charset="0"/>
                <a:cs typeface="Times New Roman" panose="02020603050405020304" pitchFamily="18" charset="0"/>
              </a:rPr>
              <a:t>arch alpha</a:t>
            </a:r>
            <a:r>
              <a:rPr lang="ko-KR" altLang="en-US" dirty="0">
                <a:latin typeface="Times New Roman" panose="02020603050405020304" pitchFamily="18" charset="0"/>
                <a:cs typeface="Times New Roman" panose="02020603050405020304" pitchFamily="18" charset="0"/>
              </a:rPr>
              <a:t>와 </a:t>
            </a:r>
            <a:r>
              <a:rPr lang="en" altLang="ko-Kore-KR" dirty="0">
                <a:latin typeface="Times New Roman" panose="02020603050405020304" pitchFamily="18" charset="0"/>
                <a:cs typeface="Times New Roman" panose="02020603050405020304" pitchFamily="18" charset="0"/>
              </a:rPr>
              <a:t>weight w </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jointly optimize</a:t>
            </a:r>
            <a:r>
              <a:rPr lang="ko-KR" altLang="en-US" dirty="0">
                <a:latin typeface="Times New Roman" panose="02020603050405020304" pitchFamily="18" charset="0"/>
                <a:cs typeface="Times New Roman" panose="02020603050405020304" pitchFamily="18" charset="0"/>
              </a:rPr>
              <a:t>하는 것이다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여기서는 </a:t>
            </a:r>
            <a:r>
              <a:rPr lang="en" altLang="ko-Kore-KR" dirty="0">
                <a:latin typeface="Times New Roman" panose="02020603050405020304" pitchFamily="18" charset="0"/>
                <a:cs typeface="Times New Roman" panose="02020603050405020304" pitchFamily="18" charset="0"/>
              </a:rPr>
              <a:t>validation set performance</a:t>
            </a:r>
            <a:r>
              <a:rPr lang="ko-KR" altLang="en-US" dirty="0">
                <a:latin typeface="Times New Roman" panose="02020603050405020304" pitchFamily="18" charset="0"/>
                <a:cs typeface="Times New Roman" panose="02020603050405020304" pitchFamily="18" charset="0"/>
              </a:rPr>
              <a:t>가 아닌 미분가능하게 하기</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위해서 </a:t>
            </a:r>
            <a:r>
              <a:rPr lang="en" altLang="ko-Kore-KR" dirty="0">
                <a:latin typeface="Times New Roman" panose="02020603050405020304" pitchFamily="18" charset="0"/>
                <a:cs typeface="Times New Roman" panose="02020603050405020304" pitchFamily="18" charset="0"/>
              </a:rPr>
              <a:t>validation loss</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이용한다</a:t>
            </a:r>
            <a:r>
              <a:rPr lang="en-US" altLang="ko-KR" dirty="0">
                <a:latin typeface="Times New Roman" panose="02020603050405020304" pitchFamily="18" charset="0"/>
                <a:cs typeface="Times New Roman" panose="02020603050405020304" pitchFamily="18" charset="0"/>
              </a:rPr>
              <a:t>.</a:t>
            </a:r>
          </a:p>
        </p:txBody>
      </p:sp>
      <p:pic>
        <p:nvPicPr>
          <p:cNvPr id="19" name="그림 18">
            <a:extLst>
              <a:ext uri="{FF2B5EF4-FFF2-40B4-BE49-F238E27FC236}">
                <a16:creationId xmlns:a16="http://schemas.microsoft.com/office/drawing/2014/main" id="{433458C1-5A70-A544-808A-B42103946C2A}"/>
              </a:ext>
            </a:extLst>
          </p:cNvPr>
          <p:cNvPicPr>
            <a:picLocks noChangeAspect="1"/>
          </p:cNvPicPr>
          <p:nvPr/>
        </p:nvPicPr>
        <p:blipFill>
          <a:blip r:embed="rId2"/>
          <a:stretch>
            <a:fillRect/>
          </a:stretch>
        </p:blipFill>
        <p:spPr>
          <a:xfrm>
            <a:off x="233915" y="3810998"/>
            <a:ext cx="11001795" cy="1113542"/>
          </a:xfrm>
          <a:prstGeom prst="rect">
            <a:avLst/>
          </a:prstGeom>
        </p:spPr>
      </p:pic>
      <p:sp>
        <p:nvSpPr>
          <p:cNvPr id="2" name="TextBox 1">
            <a:extLst>
              <a:ext uri="{FF2B5EF4-FFF2-40B4-BE49-F238E27FC236}">
                <a16:creationId xmlns:a16="http://schemas.microsoft.com/office/drawing/2014/main" id="{22FE6C30-DC45-5447-94FE-F1E643B6BB15}"/>
              </a:ext>
            </a:extLst>
          </p:cNvPr>
          <p:cNvSpPr txBox="1"/>
          <p:nvPr/>
        </p:nvSpPr>
        <p:spPr>
          <a:xfrm>
            <a:off x="2683823" y="4555208"/>
            <a:ext cx="1721818" cy="369332"/>
          </a:xfrm>
          <a:prstGeom prst="rect">
            <a:avLst/>
          </a:prstGeom>
          <a:noFill/>
        </p:spPr>
        <p:txBody>
          <a:bodyPr wrap="none" rtlCol="0">
            <a:spAutoFit/>
          </a:bodyPr>
          <a:lstStyle/>
          <a:p>
            <a:r>
              <a:rPr kumimoji="1" lang="en-US" altLang="ko-Kore-KR" dirty="0">
                <a:highlight>
                  <a:srgbClr val="FFFF00"/>
                </a:highlight>
              </a:rPr>
              <a:t>mixed operation</a:t>
            </a:r>
            <a:endParaRPr kumimoji="1" lang="ko-Kore-KR" altLang="en-US" dirty="0">
              <a:highlight>
                <a:srgbClr val="FFFF00"/>
              </a:highlight>
            </a:endParaRPr>
          </a:p>
        </p:txBody>
      </p:sp>
      <p:sp>
        <p:nvSpPr>
          <p:cNvPr id="3" name="TextBox 2">
            <a:extLst>
              <a:ext uri="{FF2B5EF4-FFF2-40B4-BE49-F238E27FC236}">
                <a16:creationId xmlns:a16="http://schemas.microsoft.com/office/drawing/2014/main" id="{4C48C698-88EE-5940-8FF5-E8DAD9D06EBF}"/>
              </a:ext>
            </a:extLst>
          </p:cNvPr>
          <p:cNvSpPr txBox="1"/>
          <p:nvPr/>
        </p:nvSpPr>
        <p:spPr>
          <a:xfrm>
            <a:off x="4500748" y="4875067"/>
            <a:ext cx="4029052" cy="369332"/>
          </a:xfrm>
          <a:prstGeom prst="rect">
            <a:avLst/>
          </a:prstGeom>
          <a:noFill/>
        </p:spPr>
        <p:txBody>
          <a:bodyPr wrap="none" rtlCol="0">
            <a:spAutoFit/>
          </a:bodyPr>
          <a:lstStyle/>
          <a:p>
            <a:r>
              <a:rPr kumimoji="1" lang="en-US" altLang="ko-Kore-KR" dirty="0">
                <a:highlight>
                  <a:srgbClr val="FFFF00"/>
                </a:highlight>
              </a:rPr>
              <a:t>weighted sum : </a:t>
            </a:r>
            <a:r>
              <a:rPr kumimoji="1" lang="en-US" altLang="ko-Kore-KR" dirty="0" err="1">
                <a:highlight>
                  <a:srgbClr val="FFFF00"/>
                </a:highlight>
              </a:rPr>
              <a:t>softmax</a:t>
            </a:r>
            <a:r>
              <a:rPr kumimoji="1" lang="en-US" altLang="ko-Kore-KR" dirty="0">
                <a:highlight>
                  <a:srgbClr val="FFFF00"/>
                </a:highlight>
              </a:rPr>
              <a:t>(𝛼)•operation(x) </a:t>
            </a:r>
            <a:endParaRPr kumimoji="1" lang="ko-Kore-KR" altLang="en-US" dirty="0">
              <a:highlight>
                <a:srgbClr val="FFFF00"/>
              </a:highlight>
            </a:endParaRPr>
          </a:p>
        </p:txBody>
      </p:sp>
    </p:spTree>
    <p:extLst>
      <p:ext uri="{BB962C8B-B14F-4D97-AF65-F5344CB8AC3E}">
        <p14:creationId xmlns:p14="http://schemas.microsoft.com/office/powerpoint/2010/main" val="1729342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3" name="TextBox 12">
            <a:extLst>
              <a:ext uri="{FF2B5EF4-FFF2-40B4-BE49-F238E27FC236}">
                <a16:creationId xmlns:a16="http://schemas.microsoft.com/office/drawing/2014/main" id="{7130BD1E-B4E8-7E48-AEA5-83F94575556A}"/>
              </a:ext>
            </a:extLst>
          </p:cNvPr>
          <p:cNvSpPr txBox="1"/>
          <p:nvPr/>
        </p:nvSpPr>
        <p:spPr>
          <a:xfrm>
            <a:off x="233915" y="668215"/>
            <a:ext cx="11686336" cy="1754326"/>
          </a:xfrm>
          <a:prstGeom prst="rect">
            <a:avLst/>
          </a:prstGeom>
          <a:noFill/>
        </p:spPr>
        <p:txBody>
          <a:bodyPr wrap="square">
            <a:spAutoFit/>
          </a:bodyPr>
          <a:lstStyle/>
          <a:p>
            <a:pPr marL="285750" indent="-285750">
              <a:buFont typeface="Arial" panose="020B0604020202020204" pitchFamily="34" charset="0"/>
              <a:buChar char="•"/>
            </a:pPr>
            <a:r>
              <a:rPr lang="en" altLang="ko-Kore-KR" dirty="0"/>
              <a:t>Validation acc</a:t>
            </a:r>
            <a:r>
              <a:rPr lang="ko-KR" altLang="en-US" dirty="0"/>
              <a:t>는 일종의 </a:t>
            </a:r>
            <a:r>
              <a:rPr lang="en" altLang="ko-Kore-KR" dirty="0"/>
              <a:t>step function</a:t>
            </a:r>
            <a:r>
              <a:rPr lang="ko-KR" altLang="en-US" dirty="0" err="1"/>
              <a:t>처럼</a:t>
            </a:r>
            <a:r>
              <a:rPr lang="ko-KR" altLang="en-US" dirty="0"/>
              <a:t> 생겼기 때문에</a:t>
            </a:r>
            <a:r>
              <a:rPr lang="en-US" altLang="ko-KR" dirty="0"/>
              <a:t> </a:t>
            </a:r>
            <a:r>
              <a:rPr lang="ko-KR" altLang="en-US" dirty="0"/>
              <a:t>미분 가능하지 않고</a:t>
            </a:r>
            <a:r>
              <a:rPr lang="en-US" altLang="ko-KR" dirty="0"/>
              <a:t>, </a:t>
            </a:r>
            <a:r>
              <a:rPr lang="en" altLang="ko-Kore-KR" dirty="0"/>
              <a:t>validation loss</a:t>
            </a:r>
            <a:r>
              <a:rPr lang="ko-KR" altLang="en-US" dirty="0"/>
              <a:t>는 </a:t>
            </a:r>
            <a:r>
              <a:rPr lang="en" altLang="ko-Kore-KR" dirty="0"/>
              <a:t>cross entropy loss</a:t>
            </a:r>
            <a:r>
              <a:rPr lang="ko-KR" altLang="en-US" dirty="0" err="1"/>
              <a:t>를</a:t>
            </a:r>
            <a:r>
              <a:rPr lang="ko-KR" altLang="en-US" dirty="0"/>
              <a:t> 사용하기 때문에 미분가능해짐</a:t>
            </a:r>
            <a:r>
              <a:rPr lang="en-US" altLang="ko-KR" dirty="0"/>
              <a:t>.</a:t>
            </a:r>
          </a:p>
          <a:p>
            <a:pPr marL="285750" indent="-285750">
              <a:buFont typeface="Arial" panose="020B0604020202020204" pitchFamily="34" charset="0"/>
              <a:buChar char="•"/>
            </a:pPr>
            <a:r>
              <a:rPr lang="en" altLang="ko-Kore-KR" dirty="0"/>
              <a:t>Architecture search</a:t>
            </a:r>
            <a:r>
              <a:rPr lang="ko-KR" altLang="en-US" dirty="0"/>
              <a:t>의 목표는 </a:t>
            </a:r>
            <a:r>
              <a:rPr lang="en" altLang="ko-Kore-KR" dirty="0"/>
              <a:t>validation loss</a:t>
            </a:r>
            <a:r>
              <a:rPr lang="ko-KR" altLang="en-US" dirty="0" err="1"/>
              <a:t>를</a:t>
            </a:r>
            <a:r>
              <a:rPr lang="ko-KR" altLang="en-US" dirty="0"/>
              <a:t> </a:t>
            </a:r>
            <a:r>
              <a:rPr lang="en" altLang="ko-Kore-KR" dirty="0"/>
              <a:t>minimize</a:t>
            </a:r>
            <a:r>
              <a:rPr lang="ko-KR" altLang="en-US" dirty="0"/>
              <a:t>하는 </a:t>
            </a:r>
            <a:r>
              <a:rPr lang="en" altLang="ko-Kore-KR" dirty="0"/>
              <a:t>alpha</a:t>
            </a:r>
            <a:r>
              <a:rPr lang="ko-KR" altLang="en-US" i="1" dirty="0" err="1"/>
              <a:t>를</a:t>
            </a:r>
            <a:r>
              <a:rPr lang="ko-KR" altLang="en-US" i="1" dirty="0"/>
              <a:t> 찾는 것이다</a:t>
            </a:r>
            <a:r>
              <a:rPr lang="en-US" altLang="ko-KR" i="1" dirty="0"/>
              <a:t>. </a:t>
            </a:r>
            <a:r>
              <a:rPr lang="ko-KR" altLang="en-US" i="1" dirty="0"/>
              <a:t>근데 </a:t>
            </a:r>
            <a:r>
              <a:rPr lang="en" altLang="ko-Kore-KR" i="1" dirty="0"/>
              <a:t>weight w</a:t>
            </a:r>
            <a:r>
              <a:rPr lang="ko-KR" altLang="en-US" i="1" dirty="0"/>
              <a:t>도 </a:t>
            </a:r>
            <a:r>
              <a:rPr lang="en" altLang="ko-Kore-KR" i="1" dirty="0"/>
              <a:t>loss</a:t>
            </a:r>
            <a:r>
              <a:rPr lang="ko-KR" altLang="en-US" i="1" dirty="0"/>
              <a:t>에 영향을 주기 때문에 </a:t>
            </a:r>
            <a:r>
              <a:rPr lang="en" altLang="ko-Kore-KR" i="1" dirty="0"/>
              <a:t>w</a:t>
            </a:r>
            <a:r>
              <a:rPr lang="ko-KR" altLang="en-US" dirty="0" err="1"/>
              <a:t>를</a:t>
            </a:r>
            <a:r>
              <a:rPr lang="ko-KR" altLang="en-US" dirty="0"/>
              <a:t> 먼저 찾아야함</a:t>
            </a:r>
            <a:r>
              <a:rPr lang="en-US" altLang="ko-KR" dirty="0"/>
              <a:t>. </a:t>
            </a:r>
          </a:p>
          <a:p>
            <a:pPr marL="285750" indent="-285750">
              <a:buFont typeface="Arial" panose="020B0604020202020204" pitchFamily="34" charset="0"/>
              <a:buChar char="•"/>
            </a:pPr>
            <a:r>
              <a:rPr lang="en" altLang="ko-Kore-KR" dirty="0"/>
              <a:t>w* = training loss</a:t>
            </a:r>
            <a:r>
              <a:rPr lang="ko-KR" altLang="en-US" dirty="0" err="1"/>
              <a:t>를</a:t>
            </a:r>
            <a:r>
              <a:rPr lang="ko-KR" altLang="en-US" dirty="0"/>
              <a:t> </a:t>
            </a:r>
            <a:r>
              <a:rPr lang="ko-KR" altLang="en-US" dirty="0" err="1"/>
              <a:t>최소로하는</a:t>
            </a:r>
            <a:r>
              <a:rPr lang="ko-KR" altLang="en-US" dirty="0"/>
              <a:t> </a:t>
            </a:r>
            <a:r>
              <a:rPr lang="en" altLang="ko-Kore-KR" dirty="0"/>
              <a:t>w </a:t>
            </a:r>
            <a:r>
              <a:rPr lang="ko-KR" altLang="en-US" dirty="0"/>
              <a:t>이다</a:t>
            </a:r>
            <a:r>
              <a:rPr lang="en-US" altLang="ko-KR" dirty="0"/>
              <a:t>. </a:t>
            </a:r>
            <a:r>
              <a:rPr lang="ko-KR" altLang="en-US" dirty="0"/>
              <a:t>이를 구현하기 위해서 </a:t>
            </a:r>
            <a:r>
              <a:rPr lang="en" altLang="ko-Kore-KR" dirty="0"/>
              <a:t>bilevel optimization</a:t>
            </a:r>
            <a:r>
              <a:rPr lang="ko-KR" altLang="en-US" dirty="0" err="1"/>
              <a:t>으로</a:t>
            </a:r>
            <a:r>
              <a:rPr lang="ko-KR" altLang="en-US" dirty="0"/>
              <a:t> </a:t>
            </a:r>
            <a:r>
              <a:rPr lang="en" altLang="ko-Kore-KR" dirty="0"/>
              <a:t>formulation</a:t>
            </a:r>
            <a:r>
              <a:rPr lang="ko-KR" altLang="en-US" dirty="0"/>
              <a:t>을 진행했는데</a:t>
            </a:r>
            <a:r>
              <a:rPr lang="en-US" altLang="ko-KR" dirty="0"/>
              <a:t>, </a:t>
            </a:r>
            <a:r>
              <a:rPr lang="ko-KR" altLang="en-US" dirty="0"/>
              <a:t>따라서 </a:t>
            </a:r>
            <a:r>
              <a:rPr lang="en" altLang="ko-Kore-KR" dirty="0"/>
              <a:t>objective</a:t>
            </a:r>
            <a:r>
              <a:rPr lang="ko-KR" altLang="en-US" dirty="0"/>
              <a:t>는 다음과 같다</a:t>
            </a:r>
            <a:r>
              <a:rPr lang="en-US" altLang="ko-KR" dirty="0"/>
              <a:t>.</a:t>
            </a:r>
          </a:p>
        </p:txBody>
      </p:sp>
      <p:pic>
        <p:nvPicPr>
          <p:cNvPr id="3" name="그림 2">
            <a:extLst>
              <a:ext uri="{FF2B5EF4-FFF2-40B4-BE49-F238E27FC236}">
                <a16:creationId xmlns:a16="http://schemas.microsoft.com/office/drawing/2014/main" id="{CE53455C-C8CD-504E-94D0-FB6956EC8D28}"/>
              </a:ext>
            </a:extLst>
          </p:cNvPr>
          <p:cNvPicPr>
            <a:picLocks noChangeAspect="1"/>
          </p:cNvPicPr>
          <p:nvPr/>
        </p:nvPicPr>
        <p:blipFill>
          <a:blip r:embed="rId2"/>
          <a:stretch>
            <a:fillRect/>
          </a:stretch>
        </p:blipFill>
        <p:spPr>
          <a:xfrm>
            <a:off x="1005253" y="2484172"/>
            <a:ext cx="7696200" cy="927100"/>
          </a:xfrm>
          <a:prstGeom prst="rect">
            <a:avLst/>
          </a:prstGeom>
        </p:spPr>
      </p:pic>
      <p:sp>
        <p:nvSpPr>
          <p:cNvPr id="17" name="TextBox 16">
            <a:extLst>
              <a:ext uri="{FF2B5EF4-FFF2-40B4-BE49-F238E27FC236}">
                <a16:creationId xmlns:a16="http://schemas.microsoft.com/office/drawing/2014/main" id="{951F9D05-54DE-124E-9523-6792CC9260EF}"/>
              </a:ext>
            </a:extLst>
          </p:cNvPr>
          <p:cNvSpPr txBox="1"/>
          <p:nvPr/>
        </p:nvSpPr>
        <p:spPr>
          <a:xfrm>
            <a:off x="340240" y="3457105"/>
            <a:ext cx="10749791" cy="2308324"/>
          </a:xfrm>
          <a:prstGeom prst="rect">
            <a:avLst/>
          </a:prstGeom>
          <a:noFill/>
        </p:spPr>
        <p:txBody>
          <a:bodyPr wrap="square">
            <a:spAutoFit/>
          </a:bodyPr>
          <a:lstStyle/>
          <a:p>
            <a:r>
              <a:rPr lang="en" altLang="ko-Kore-KR" b="1" dirty="0"/>
              <a:t>APPROXIMATE ARCHITECTURE GRADIENT</a:t>
            </a:r>
            <a:endParaRPr lang="en" altLang="ko-Kore-KR" dirty="0"/>
          </a:p>
          <a:p>
            <a:r>
              <a:rPr lang="en" altLang="ko-Kore-KR" dirty="0" err="1"/>
              <a:t>Arhcitecture</a:t>
            </a:r>
            <a:r>
              <a:rPr lang="en" altLang="ko-Kore-KR" dirty="0"/>
              <a:t> gradient</a:t>
            </a:r>
            <a:r>
              <a:rPr lang="ko-KR" altLang="en-US" dirty="0" err="1"/>
              <a:t>를</a:t>
            </a:r>
            <a:r>
              <a:rPr lang="ko-KR" altLang="en-US" dirty="0"/>
              <a:t> 계산하는 것은 </a:t>
            </a:r>
            <a:r>
              <a:rPr lang="en" altLang="ko-Kore-KR" dirty="0"/>
              <a:t>inner optimization</a:t>
            </a:r>
            <a:r>
              <a:rPr lang="ko-KR" altLang="en-US" dirty="0"/>
              <a:t>이 비싸기 때문에 힘들다는 것</a:t>
            </a:r>
          </a:p>
          <a:p>
            <a:r>
              <a:rPr lang="en" altLang="ko-Kore-KR" dirty="0"/>
              <a:t>inner optimization</a:t>
            </a:r>
            <a:r>
              <a:rPr lang="ko-KR" altLang="en-US" dirty="0"/>
              <a:t>은 </a:t>
            </a:r>
            <a:r>
              <a:rPr lang="en" altLang="ko-Kore-KR" dirty="0"/>
              <a:t>w*</a:t>
            </a:r>
            <a:r>
              <a:rPr lang="ko-KR" altLang="en-US" dirty="0" err="1"/>
              <a:t>를</a:t>
            </a:r>
            <a:r>
              <a:rPr lang="ko-KR" altLang="en-US" dirty="0"/>
              <a:t> 구하는 것 </a:t>
            </a:r>
            <a:r>
              <a:rPr lang="en-US" altLang="ko-KR" dirty="0"/>
              <a:t> </a:t>
            </a:r>
            <a:r>
              <a:rPr lang="en-US" altLang="ko-KR" dirty="0">
                <a:sym typeface="Wingdings" pitchFamily="2" charset="2"/>
              </a:rPr>
              <a:t> </a:t>
            </a:r>
            <a:r>
              <a:rPr lang="en" altLang="ko-Kore-KR" dirty="0"/>
              <a:t>simple approximate scheme </a:t>
            </a:r>
            <a:r>
              <a:rPr lang="ko-KR" altLang="en-US" dirty="0"/>
              <a:t>을 제시</a:t>
            </a:r>
            <a:endParaRPr lang="en-US" altLang="ko-KR" dirty="0"/>
          </a:p>
          <a:p>
            <a:r>
              <a:rPr lang="en" altLang="ko-Kore-KR" dirty="0"/>
              <a:t>w</a:t>
            </a:r>
            <a:r>
              <a:rPr lang="ko-KR" altLang="en-US" i="1" dirty="0" err="1"/>
              <a:t>를</a:t>
            </a:r>
            <a:r>
              <a:rPr lang="ko-KR" altLang="en-US" i="1" dirty="0"/>
              <a:t> 찾는 것이 실제로는 각각의 모든 </a:t>
            </a:r>
            <a:r>
              <a:rPr lang="en" altLang="ko-Kore-KR" i="1" dirty="0"/>
              <a:t>operation</a:t>
            </a:r>
            <a:r>
              <a:rPr lang="ko-KR" altLang="en-US" i="1" dirty="0"/>
              <a:t>에 해당하는 </a:t>
            </a:r>
            <a:r>
              <a:rPr lang="en" altLang="ko-Kore-KR" i="1" dirty="0"/>
              <a:t>weight</a:t>
            </a:r>
            <a:r>
              <a:rPr lang="ko-KR" altLang="en-US" i="1" dirty="0"/>
              <a:t>값이 모든 </a:t>
            </a:r>
            <a:r>
              <a:rPr lang="en" altLang="ko-Kore-KR" i="1" dirty="0"/>
              <a:t>training </a:t>
            </a:r>
            <a:r>
              <a:rPr lang="ko-KR" altLang="en-US" i="1" dirty="0"/>
              <a:t>과정을 거치고 난 </a:t>
            </a:r>
            <a:r>
              <a:rPr lang="ko-KR" altLang="en-US" i="1" dirty="0" err="1"/>
              <a:t>뒤어야</a:t>
            </a:r>
            <a:r>
              <a:rPr lang="ko-KR" altLang="en-US" i="1" dirty="0"/>
              <a:t> 하니까 비싼 것</a:t>
            </a:r>
            <a:r>
              <a:rPr lang="en-US" altLang="ko-KR" i="1" dirty="0"/>
              <a:t>. </a:t>
            </a:r>
            <a:r>
              <a:rPr lang="ko-KR" altLang="en-US" i="1" dirty="0"/>
              <a:t>그래서 </a:t>
            </a:r>
            <a:r>
              <a:rPr lang="en" altLang="ko-Kore-KR" i="1" dirty="0"/>
              <a:t>w</a:t>
            </a:r>
            <a:r>
              <a:rPr lang="en" altLang="ko-Kore-KR" dirty="0"/>
              <a:t> </a:t>
            </a:r>
            <a:r>
              <a:rPr lang="ko-KR" altLang="en-US" dirty="0"/>
              <a:t>대신에 </a:t>
            </a:r>
            <a:r>
              <a:rPr lang="en-US" altLang="ko-KR" dirty="0"/>
              <a:t>1 </a:t>
            </a:r>
            <a:r>
              <a:rPr lang="en" altLang="ko-Kore-KR" dirty="0"/>
              <a:t>step update</a:t>
            </a:r>
            <a:r>
              <a:rPr lang="ko-KR" altLang="en-US" dirty="0"/>
              <a:t>된 </a:t>
            </a:r>
            <a:r>
              <a:rPr lang="en" altLang="ko-Kore-KR" dirty="0"/>
              <a:t>w</a:t>
            </a:r>
            <a:r>
              <a:rPr lang="ko-KR" altLang="en-US" dirty="0" err="1"/>
              <a:t>를</a:t>
            </a:r>
            <a:r>
              <a:rPr lang="ko-KR" altLang="en-US" dirty="0"/>
              <a:t> 쓰겠다는 의미</a:t>
            </a:r>
            <a:r>
              <a:rPr lang="en-US" altLang="ko-KR" dirty="0"/>
              <a:t>.</a:t>
            </a:r>
          </a:p>
          <a:p>
            <a:r>
              <a:rPr lang="ko-KR" altLang="en-US" dirty="0"/>
              <a:t>최적화 알고리즘에 대한 수렴 보장에 대해 알지 못하지만</a:t>
            </a:r>
            <a:r>
              <a:rPr lang="en-US" altLang="ko-KR" dirty="0"/>
              <a:t>, </a:t>
            </a:r>
            <a:r>
              <a:rPr lang="ko-KR" altLang="en-US" dirty="0"/>
              <a:t>실제로는 </a:t>
            </a:r>
            <a:r>
              <a:rPr lang="el-GR" altLang="ko-Kore-KR" dirty="0"/>
              <a:t>ξ</a:t>
            </a:r>
            <a:r>
              <a:rPr lang="ko-KR" altLang="en-US" dirty="0"/>
              <a:t>의 적절한 선택으로 </a:t>
            </a:r>
            <a:r>
              <a:rPr lang="ko-KR" altLang="en-US" dirty="0" err="1"/>
              <a:t>고정점에</a:t>
            </a:r>
            <a:r>
              <a:rPr lang="ko-KR" altLang="en-US" dirty="0"/>
              <a:t> 도달할 수 있음</a:t>
            </a:r>
            <a:r>
              <a:rPr lang="en-US" altLang="ko-KR" dirty="0"/>
              <a:t>.</a:t>
            </a:r>
          </a:p>
          <a:p>
            <a:endParaRPr lang="ko-KR" altLang="en-US" dirty="0"/>
          </a:p>
        </p:txBody>
      </p:sp>
      <p:pic>
        <p:nvPicPr>
          <p:cNvPr id="9" name="그림 8">
            <a:extLst>
              <a:ext uri="{FF2B5EF4-FFF2-40B4-BE49-F238E27FC236}">
                <a16:creationId xmlns:a16="http://schemas.microsoft.com/office/drawing/2014/main" id="{3F1D1F07-ABB8-A842-B511-4428FBC23A36}"/>
              </a:ext>
            </a:extLst>
          </p:cNvPr>
          <p:cNvPicPr>
            <a:picLocks noChangeAspect="1"/>
          </p:cNvPicPr>
          <p:nvPr/>
        </p:nvPicPr>
        <p:blipFill>
          <a:blip r:embed="rId3"/>
          <a:stretch>
            <a:fillRect/>
          </a:stretch>
        </p:blipFill>
        <p:spPr>
          <a:xfrm>
            <a:off x="1557703" y="5307000"/>
            <a:ext cx="6591300" cy="698500"/>
          </a:xfrm>
          <a:prstGeom prst="rect">
            <a:avLst/>
          </a:prstGeom>
        </p:spPr>
      </p:pic>
      <p:sp>
        <p:nvSpPr>
          <p:cNvPr id="20" name="TextBox 19">
            <a:extLst>
              <a:ext uri="{FF2B5EF4-FFF2-40B4-BE49-F238E27FC236}">
                <a16:creationId xmlns:a16="http://schemas.microsoft.com/office/drawing/2014/main" id="{5C2EDE84-79BC-9E4A-99A3-7F84FB02A38F}"/>
              </a:ext>
            </a:extLst>
          </p:cNvPr>
          <p:cNvSpPr txBox="1"/>
          <p:nvPr/>
        </p:nvSpPr>
        <p:spPr>
          <a:xfrm>
            <a:off x="4079278" y="2244101"/>
            <a:ext cx="5742982" cy="369332"/>
          </a:xfrm>
          <a:prstGeom prst="rect">
            <a:avLst/>
          </a:prstGeom>
          <a:noFill/>
        </p:spPr>
        <p:txBody>
          <a:bodyPr wrap="none" rtlCol="0">
            <a:spAutoFit/>
          </a:bodyPr>
          <a:lstStyle/>
          <a:p>
            <a:r>
              <a:rPr kumimoji="1" lang="en-US" altLang="ko-Kore-KR" dirty="0">
                <a:highlight>
                  <a:srgbClr val="FFFF00"/>
                </a:highlight>
              </a:rPr>
              <a:t>bilevel optimization : upper variable = 𝛼, lower variable = w</a:t>
            </a:r>
            <a:endParaRPr kumimoji="1" lang="ko-Kore-KR" altLang="en-US" dirty="0">
              <a:highlight>
                <a:srgbClr val="FFFF00"/>
              </a:highlight>
            </a:endParaRPr>
          </a:p>
        </p:txBody>
      </p:sp>
    </p:spTree>
    <p:extLst>
      <p:ext uri="{BB962C8B-B14F-4D97-AF65-F5344CB8AC3E}">
        <p14:creationId xmlns:p14="http://schemas.microsoft.com/office/powerpoint/2010/main" val="813815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3" name="그림 2">
            <a:extLst>
              <a:ext uri="{FF2B5EF4-FFF2-40B4-BE49-F238E27FC236}">
                <a16:creationId xmlns:a16="http://schemas.microsoft.com/office/drawing/2014/main" id="{CE53455C-C8CD-504E-94D0-FB6956EC8D28}"/>
              </a:ext>
            </a:extLst>
          </p:cNvPr>
          <p:cNvPicPr>
            <a:picLocks noChangeAspect="1"/>
          </p:cNvPicPr>
          <p:nvPr/>
        </p:nvPicPr>
        <p:blipFill>
          <a:blip r:embed="rId2"/>
          <a:stretch>
            <a:fillRect/>
          </a:stretch>
        </p:blipFill>
        <p:spPr>
          <a:xfrm>
            <a:off x="1805483" y="788478"/>
            <a:ext cx="7696200" cy="927100"/>
          </a:xfrm>
          <a:prstGeom prst="rect">
            <a:avLst/>
          </a:prstGeom>
        </p:spPr>
      </p:pic>
      <p:pic>
        <p:nvPicPr>
          <p:cNvPr id="9" name="그림 8">
            <a:extLst>
              <a:ext uri="{FF2B5EF4-FFF2-40B4-BE49-F238E27FC236}">
                <a16:creationId xmlns:a16="http://schemas.microsoft.com/office/drawing/2014/main" id="{3F1D1F07-ABB8-A842-B511-4428FBC23A36}"/>
              </a:ext>
            </a:extLst>
          </p:cNvPr>
          <p:cNvPicPr>
            <a:picLocks noChangeAspect="1"/>
          </p:cNvPicPr>
          <p:nvPr/>
        </p:nvPicPr>
        <p:blipFill>
          <a:blip r:embed="rId3"/>
          <a:stretch>
            <a:fillRect/>
          </a:stretch>
        </p:blipFill>
        <p:spPr>
          <a:xfrm>
            <a:off x="2600916" y="1919266"/>
            <a:ext cx="6591300" cy="698500"/>
          </a:xfrm>
          <a:prstGeom prst="rect">
            <a:avLst/>
          </a:prstGeom>
        </p:spPr>
      </p:pic>
      <p:pic>
        <p:nvPicPr>
          <p:cNvPr id="2" name="그림 1">
            <a:extLst>
              <a:ext uri="{FF2B5EF4-FFF2-40B4-BE49-F238E27FC236}">
                <a16:creationId xmlns:a16="http://schemas.microsoft.com/office/drawing/2014/main" id="{21331BC6-530C-4143-9324-729A93BFFF14}"/>
              </a:ext>
            </a:extLst>
          </p:cNvPr>
          <p:cNvPicPr>
            <a:picLocks noChangeAspect="1"/>
          </p:cNvPicPr>
          <p:nvPr/>
        </p:nvPicPr>
        <p:blipFill>
          <a:blip r:embed="rId4"/>
          <a:stretch>
            <a:fillRect/>
          </a:stretch>
        </p:blipFill>
        <p:spPr>
          <a:xfrm>
            <a:off x="233915" y="2827947"/>
            <a:ext cx="9906000" cy="850900"/>
          </a:xfrm>
          <a:prstGeom prst="rect">
            <a:avLst/>
          </a:prstGeom>
        </p:spPr>
      </p:pic>
      <p:pic>
        <p:nvPicPr>
          <p:cNvPr id="5" name="그림 4">
            <a:extLst>
              <a:ext uri="{FF2B5EF4-FFF2-40B4-BE49-F238E27FC236}">
                <a16:creationId xmlns:a16="http://schemas.microsoft.com/office/drawing/2014/main" id="{83219733-AF69-DE4F-8D15-EB0CABB8ACB7}"/>
              </a:ext>
            </a:extLst>
          </p:cNvPr>
          <p:cNvPicPr>
            <a:picLocks noChangeAspect="1"/>
          </p:cNvPicPr>
          <p:nvPr/>
        </p:nvPicPr>
        <p:blipFill>
          <a:blip r:embed="rId5"/>
          <a:stretch>
            <a:fillRect/>
          </a:stretch>
        </p:blipFill>
        <p:spPr>
          <a:xfrm>
            <a:off x="446566" y="3976344"/>
            <a:ext cx="10020300" cy="660400"/>
          </a:xfrm>
          <a:prstGeom prst="rect">
            <a:avLst/>
          </a:prstGeom>
        </p:spPr>
      </p:pic>
      <p:sp>
        <p:nvSpPr>
          <p:cNvPr id="14" name="TextBox 13">
            <a:extLst>
              <a:ext uri="{FF2B5EF4-FFF2-40B4-BE49-F238E27FC236}">
                <a16:creationId xmlns:a16="http://schemas.microsoft.com/office/drawing/2014/main" id="{335706EC-1BF6-4443-939E-BFF6B0A912FE}"/>
              </a:ext>
            </a:extLst>
          </p:cNvPr>
          <p:cNvSpPr txBox="1"/>
          <p:nvPr/>
        </p:nvSpPr>
        <p:spPr>
          <a:xfrm>
            <a:off x="132202" y="5748661"/>
            <a:ext cx="11622795" cy="646331"/>
          </a:xfrm>
          <a:prstGeom prst="rect">
            <a:avLst/>
          </a:prstGeom>
          <a:noFill/>
        </p:spPr>
        <p:txBody>
          <a:bodyPr wrap="square">
            <a:spAutoFit/>
          </a:bodyPr>
          <a:lstStyle/>
          <a:p>
            <a:r>
              <a:rPr lang="en" altLang="ko-Kore-KR" b="1" dirty="0"/>
              <a:t>First-order Approximation : </a:t>
            </a:r>
            <a:r>
              <a:rPr lang="ko-KR" altLang="en-US" b="1" dirty="0" err="1"/>
              <a:t>에타를</a:t>
            </a:r>
            <a:r>
              <a:rPr lang="ko-KR" altLang="en-US" b="1" dirty="0"/>
              <a:t> </a:t>
            </a:r>
            <a:r>
              <a:rPr lang="en-US" altLang="ko-KR" b="1" dirty="0"/>
              <a:t>0</a:t>
            </a:r>
            <a:r>
              <a:rPr lang="ko-KR" altLang="en-US" b="1" dirty="0" err="1"/>
              <a:t>으로</a:t>
            </a:r>
            <a:r>
              <a:rPr lang="ko-KR" altLang="en-US" b="1" dirty="0"/>
              <a:t> 두어서 계산적으로 비싼 </a:t>
            </a:r>
            <a:r>
              <a:rPr lang="en" altLang="ko-Kore-KR" b="1" dirty="0"/>
              <a:t>term </a:t>
            </a:r>
            <a:r>
              <a:rPr lang="ko-KR" altLang="en-US" b="1" dirty="0"/>
              <a:t>을 </a:t>
            </a:r>
            <a:r>
              <a:rPr lang="ko-KR" altLang="en-US" b="1" dirty="0" err="1"/>
              <a:t>삭제시킴</a:t>
            </a:r>
            <a:r>
              <a:rPr lang="en-US" altLang="ko-KR" b="1" dirty="0"/>
              <a:t>. </a:t>
            </a:r>
            <a:r>
              <a:rPr lang="ko-KR" altLang="en-US" b="1" dirty="0"/>
              <a:t>빠르나 성능이 좋지 않음</a:t>
            </a:r>
            <a:r>
              <a:rPr lang="en-US" altLang="ko-KR" b="1" dirty="0"/>
              <a:t>.</a:t>
            </a:r>
            <a:endParaRPr lang="ko-KR" altLang="en-US" dirty="0"/>
          </a:p>
          <a:p>
            <a:r>
              <a:rPr lang="en" altLang="ko-Kore-KR" b="1" dirty="0"/>
              <a:t>Second-order Approximation : </a:t>
            </a:r>
            <a:r>
              <a:rPr lang="ko-KR" altLang="en-US" b="1" dirty="0" err="1"/>
              <a:t>에타를</a:t>
            </a:r>
            <a:r>
              <a:rPr lang="ko-KR" altLang="en-US" b="1" dirty="0"/>
              <a:t> </a:t>
            </a:r>
            <a:r>
              <a:rPr lang="en-US" altLang="ko-KR" b="1" dirty="0"/>
              <a:t>&gt; 0 </a:t>
            </a:r>
            <a:r>
              <a:rPr lang="ko-KR" altLang="en-US" b="1" dirty="0"/>
              <a:t>로 두어서 </a:t>
            </a:r>
            <a:r>
              <a:rPr lang="en" altLang="ko-Kore-KR" b="1" dirty="0"/>
              <a:t>term</a:t>
            </a:r>
            <a:r>
              <a:rPr lang="ko-KR" altLang="en-US" b="1" dirty="0"/>
              <a:t>을 그대로 살림</a:t>
            </a:r>
            <a:r>
              <a:rPr lang="en-US" altLang="ko-KR" b="1" dirty="0"/>
              <a:t>. (8)</a:t>
            </a:r>
            <a:r>
              <a:rPr lang="ko-KR" altLang="en-US" b="1" dirty="0"/>
              <a:t>로 계산하는 것</a:t>
            </a:r>
            <a:endParaRPr lang="ko-KR" altLang="en-US" dirty="0"/>
          </a:p>
        </p:txBody>
      </p:sp>
      <p:sp>
        <p:nvSpPr>
          <p:cNvPr id="16" name="TextBox 15">
            <a:extLst>
              <a:ext uri="{FF2B5EF4-FFF2-40B4-BE49-F238E27FC236}">
                <a16:creationId xmlns:a16="http://schemas.microsoft.com/office/drawing/2014/main" id="{DE3F85DE-F431-AC4F-A489-B6E4846A2AB7}"/>
              </a:ext>
            </a:extLst>
          </p:cNvPr>
          <p:cNvSpPr txBox="1"/>
          <p:nvPr/>
        </p:nvSpPr>
        <p:spPr>
          <a:xfrm>
            <a:off x="4212225" y="2553363"/>
            <a:ext cx="2031262" cy="369332"/>
          </a:xfrm>
          <a:prstGeom prst="rect">
            <a:avLst/>
          </a:prstGeom>
          <a:noFill/>
        </p:spPr>
        <p:txBody>
          <a:bodyPr wrap="none" rtlCol="0">
            <a:spAutoFit/>
          </a:bodyPr>
          <a:lstStyle/>
          <a:p>
            <a:r>
              <a:rPr kumimoji="1" lang="en-US" altLang="ko-Kore-KR" dirty="0">
                <a:highlight>
                  <a:srgbClr val="FFFF00"/>
                </a:highlight>
              </a:rPr>
              <a:t>+ 1 step updated w </a:t>
            </a:r>
            <a:endParaRPr kumimoji="1" lang="ko-Kore-KR" altLang="en-US" dirty="0">
              <a:highlight>
                <a:srgbClr val="FFFF00"/>
              </a:highlight>
            </a:endParaRPr>
          </a:p>
        </p:txBody>
      </p:sp>
    </p:spTree>
    <p:extLst>
      <p:ext uri="{BB962C8B-B14F-4D97-AF65-F5344CB8AC3E}">
        <p14:creationId xmlns:p14="http://schemas.microsoft.com/office/powerpoint/2010/main" val="1885394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7" name="TextBox 6">
            <a:extLst>
              <a:ext uri="{FF2B5EF4-FFF2-40B4-BE49-F238E27FC236}">
                <a16:creationId xmlns:a16="http://schemas.microsoft.com/office/drawing/2014/main" id="{D8343D0D-41E6-3947-BDD1-5CCB3C0BAB27}"/>
              </a:ext>
            </a:extLst>
          </p:cNvPr>
          <p:cNvSpPr txBox="1"/>
          <p:nvPr/>
        </p:nvSpPr>
        <p:spPr>
          <a:xfrm>
            <a:off x="155634" y="1010892"/>
            <a:ext cx="2123402" cy="369332"/>
          </a:xfrm>
          <a:prstGeom prst="rect">
            <a:avLst/>
          </a:prstGeom>
          <a:noFill/>
        </p:spPr>
        <p:txBody>
          <a:bodyPr wrap="none" rtlCol="0">
            <a:spAutoFit/>
          </a:bodyPr>
          <a:lstStyle/>
          <a:p>
            <a:r>
              <a:rPr kumimoji="1" lang="en-US" altLang="ko-Kore-KR" dirty="0"/>
              <a:t>set macro structure </a:t>
            </a:r>
            <a:endParaRPr kumimoji="1" lang="ko-Kore-KR" altLang="en-US" dirty="0"/>
          </a:p>
        </p:txBody>
      </p:sp>
      <p:sp>
        <p:nvSpPr>
          <p:cNvPr id="13" name="직사각형 12">
            <a:extLst>
              <a:ext uri="{FF2B5EF4-FFF2-40B4-BE49-F238E27FC236}">
                <a16:creationId xmlns:a16="http://schemas.microsoft.com/office/drawing/2014/main" id="{72801FA9-7760-F04D-8965-A41102E639D2}"/>
              </a:ext>
            </a:extLst>
          </p:cNvPr>
          <p:cNvSpPr/>
          <p:nvPr/>
        </p:nvSpPr>
        <p:spPr>
          <a:xfrm>
            <a:off x="155634" y="4423567"/>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16" name="직사각형 15">
            <a:extLst>
              <a:ext uri="{FF2B5EF4-FFF2-40B4-BE49-F238E27FC236}">
                <a16:creationId xmlns:a16="http://schemas.microsoft.com/office/drawing/2014/main" id="{19113C6E-7778-7B49-BD7D-A49E46FE2254}"/>
              </a:ext>
            </a:extLst>
          </p:cNvPr>
          <p:cNvSpPr/>
          <p:nvPr/>
        </p:nvSpPr>
        <p:spPr>
          <a:xfrm>
            <a:off x="155634" y="3742089"/>
            <a:ext cx="1244906" cy="341523"/>
          </a:xfrm>
          <a:prstGeom prst="rect">
            <a:avLst/>
          </a:prstGeom>
          <a:solidFill>
            <a:schemeClr val="accent1">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Reduction Cell</a:t>
            </a:r>
            <a:endParaRPr kumimoji="1" lang="ko-Kore-KR" altLang="en-US" sz="1200" dirty="0">
              <a:solidFill>
                <a:schemeClr val="tx1"/>
              </a:solidFill>
            </a:endParaRPr>
          </a:p>
        </p:txBody>
      </p:sp>
      <p:sp>
        <p:nvSpPr>
          <p:cNvPr id="17" name="직사각형 16">
            <a:extLst>
              <a:ext uri="{FF2B5EF4-FFF2-40B4-BE49-F238E27FC236}">
                <a16:creationId xmlns:a16="http://schemas.microsoft.com/office/drawing/2014/main" id="{F4FFD635-F56E-6B48-9854-E653C4E3E764}"/>
              </a:ext>
            </a:extLst>
          </p:cNvPr>
          <p:cNvSpPr/>
          <p:nvPr/>
        </p:nvSpPr>
        <p:spPr>
          <a:xfrm>
            <a:off x="155634" y="3098336"/>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18" name="직사각형 17">
            <a:extLst>
              <a:ext uri="{FF2B5EF4-FFF2-40B4-BE49-F238E27FC236}">
                <a16:creationId xmlns:a16="http://schemas.microsoft.com/office/drawing/2014/main" id="{E2F69C00-9210-D347-9BE7-794406D117C6}"/>
              </a:ext>
            </a:extLst>
          </p:cNvPr>
          <p:cNvSpPr/>
          <p:nvPr/>
        </p:nvSpPr>
        <p:spPr>
          <a:xfrm>
            <a:off x="155634" y="4082828"/>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19" name="직사각형 18">
            <a:extLst>
              <a:ext uri="{FF2B5EF4-FFF2-40B4-BE49-F238E27FC236}">
                <a16:creationId xmlns:a16="http://schemas.microsoft.com/office/drawing/2014/main" id="{9F95796B-FA43-9144-B810-599ACDFB5DC5}"/>
              </a:ext>
            </a:extLst>
          </p:cNvPr>
          <p:cNvSpPr/>
          <p:nvPr/>
        </p:nvSpPr>
        <p:spPr>
          <a:xfrm>
            <a:off x="155634" y="3399782"/>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20" name="직사각형 19">
            <a:extLst>
              <a:ext uri="{FF2B5EF4-FFF2-40B4-BE49-F238E27FC236}">
                <a16:creationId xmlns:a16="http://schemas.microsoft.com/office/drawing/2014/main" id="{5CF5FC03-E889-5342-A6FE-3473FCA1192C}"/>
              </a:ext>
            </a:extLst>
          </p:cNvPr>
          <p:cNvSpPr/>
          <p:nvPr/>
        </p:nvSpPr>
        <p:spPr>
          <a:xfrm>
            <a:off x="155634" y="2759480"/>
            <a:ext cx="1244906" cy="341523"/>
          </a:xfrm>
          <a:prstGeom prst="rect">
            <a:avLst/>
          </a:prstGeom>
          <a:solidFill>
            <a:schemeClr val="accent1">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Reduction Cell</a:t>
            </a:r>
            <a:endParaRPr kumimoji="1" lang="ko-Kore-KR" altLang="en-US" sz="1200" dirty="0">
              <a:solidFill>
                <a:schemeClr val="tx1"/>
              </a:solidFill>
            </a:endParaRPr>
          </a:p>
        </p:txBody>
      </p:sp>
      <p:sp>
        <p:nvSpPr>
          <p:cNvPr id="21" name="직사각형 20">
            <a:extLst>
              <a:ext uri="{FF2B5EF4-FFF2-40B4-BE49-F238E27FC236}">
                <a16:creationId xmlns:a16="http://schemas.microsoft.com/office/drawing/2014/main" id="{F1B47BA9-7DD5-AE4D-BD21-89CCD83150CE}"/>
              </a:ext>
            </a:extLst>
          </p:cNvPr>
          <p:cNvSpPr/>
          <p:nvPr/>
        </p:nvSpPr>
        <p:spPr>
          <a:xfrm>
            <a:off x="155634" y="2092233"/>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22" name="직사각형 21">
            <a:extLst>
              <a:ext uri="{FF2B5EF4-FFF2-40B4-BE49-F238E27FC236}">
                <a16:creationId xmlns:a16="http://schemas.microsoft.com/office/drawing/2014/main" id="{49FC4863-946D-7647-B7BA-7146BEE92318}"/>
              </a:ext>
            </a:extLst>
          </p:cNvPr>
          <p:cNvSpPr/>
          <p:nvPr/>
        </p:nvSpPr>
        <p:spPr>
          <a:xfrm>
            <a:off x="155634" y="2431089"/>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sp>
        <p:nvSpPr>
          <p:cNvPr id="11" name="TextBox 10">
            <a:extLst>
              <a:ext uri="{FF2B5EF4-FFF2-40B4-BE49-F238E27FC236}">
                <a16:creationId xmlns:a16="http://schemas.microsoft.com/office/drawing/2014/main" id="{E7B6ACAF-A3FC-CA44-8788-5E0A1E524951}"/>
              </a:ext>
            </a:extLst>
          </p:cNvPr>
          <p:cNvSpPr txBox="1"/>
          <p:nvPr/>
        </p:nvSpPr>
        <p:spPr>
          <a:xfrm>
            <a:off x="187928" y="1345882"/>
            <a:ext cx="673582" cy="369332"/>
          </a:xfrm>
          <a:prstGeom prst="rect">
            <a:avLst/>
          </a:prstGeom>
          <a:noFill/>
        </p:spPr>
        <p:txBody>
          <a:bodyPr wrap="none" rtlCol="0">
            <a:spAutoFit/>
          </a:bodyPr>
          <a:lstStyle/>
          <a:p>
            <a:r>
              <a:rPr kumimoji="1" lang="en-US" altLang="ko-Kore-KR" dirty="0"/>
              <a:t>8 cell</a:t>
            </a:r>
            <a:endParaRPr kumimoji="1" lang="ko-Kore-KR" altLang="en-US" dirty="0"/>
          </a:p>
        </p:txBody>
      </p:sp>
      <p:sp>
        <p:nvSpPr>
          <p:cNvPr id="24" name="직사각형 23">
            <a:extLst>
              <a:ext uri="{FF2B5EF4-FFF2-40B4-BE49-F238E27FC236}">
                <a16:creationId xmlns:a16="http://schemas.microsoft.com/office/drawing/2014/main" id="{52F01C6E-079C-6B4D-80DB-97F694205802}"/>
              </a:ext>
            </a:extLst>
          </p:cNvPr>
          <p:cNvSpPr/>
          <p:nvPr/>
        </p:nvSpPr>
        <p:spPr>
          <a:xfrm>
            <a:off x="155634" y="4764820"/>
            <a:ext cx="1244906" cy="341523"/>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Image</a:t>
            </a:r>
            <a:endParaRPr kumimoji="1" lang="ko-Kore-KR" altLang="en-US" sz="1200" dirty="0">
              <a:solidFill>
                <a:schemeClr val="tx1"/>
              </a:solidFill>
            </a:endParaRPr>
          </a:p>
        </p:txBody>
      </p:sp>
      <p:sp>
        <p:nvSpPr>
          <p:cNvPr id="25" name="직사각형 24">
            <a:extLst>
              <a:ext uri="{FF2B5EF4-FFF2-40B4-BE49-F238E27FC236}">
                <a16:creationId xmlns:a16="http://schemas.microsoft.com/office/drawing/2014/main" id="{6123F378-657A-4742-9A70-F56028141143}"/>
              </a:ext>
            </a:extLst>
          </p:cNvPr>
          <p:cNvSpPr/>
          <p:nvPr/>
        </p:nvSpPr>
        <p:spPr>
          <a:xfrm>
            <a:off x="155634" y="1761824"/>
            <a:ext cx="1244906" cy="341523"/>
          </a:xfrm>
          <a:prstGeom prst="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err="1">
                <a:solidFill>
                  <a:schemeClr val="tx1"/>
                </a:solidFill>
              </a:rPr>
              <a:t>softmax</a:t>
            </a:r>
            <a:endParaRPr kumimoji="1" lang="ko-Kore-KR" altLang="en-US" sz="1200" dirty="0">
              <a:solidFill>
                <a:schemeClr val="tx1"/>
              </a:solidFill>
            </a:endParaRPr>
          </a:p>
        </p:txBody>
      </p:sp>
      <p:sp>
        <p:nvSpPr>
          <p:cNvPr id="26" name="직사각형 25">
            <a:extLst>
              <a:ext uri="{FF2B5EF4-FFF2-40B4-BE49-F238E27FC236}">
                <a16:creationId xmlns:a16="http://schemas.microsoft.com/office/drawing/2014/main" id="{F988DD49-EA18-944C-BF45-4C4392F88ADA}"/>
              </a:ext>
            </a:extLst>
          </p:cNvPr>
          <p:cNvSpPr/>
          <p:nvPr/>
        </p:nvSpPr>
        <p:spPr>
          <a:xfrm>
            <a:off x="1656583" y="2759480"/>
            <a:ext cx="1244906" cy="341523"/>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ko-Kore-KR" sz="1200" dirty="0">
                <a:solidFill>
                  <a:schemeClr val="tx1"/>
                </a:solidFill>
              </a:rPr>
              <a:t>Normal Cell</a:t>
            </a:r>
            <a:endParaRPr kumimoji="1" lang="ko-Kore-KR" altLang="en-US" sz="1200" dirty="0">
              <a:solidFill>
                <a:schemeClr val="tx1"/>
              </a:solidFill>
            </a:endParaRPr>
          </a:p>
        </p:txBody>
      </p:sp>
      <p:cxnSp>
        <p:nvCxnSpPr>
          <p:cNvPr id="27" name="직선 연결선[R] 26">
            <a:extLst>
              <a:ext uri="{FF2B5EF4-FFF2-40B4-BE49-F238E27FC236}">
                <a16:creationId xmlns:a16="http://schemas.microsoft.com/office/drawing/2014/main" id="{F6C5BA35-B460-0542-85B0-33302F74C8A3}"/>
              </a:ext>
            </a:extLst>
          </p:cNvPr>
          <p:cNvCxnSpPr/>
          <p:nvPr/>
        </p:nvCxnSpPr>
        <p:spPr>
          <a:xfrm flipV="1">
            <a:off x="2901489" y="1334346"/>
            <a:ext cx="2221684" cy="145020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직선 연결선[R] 27">
            <a:extLst>
              <a:ext uri="{FF2B5EF4-FFF2-40B4-BE49-F238E27FC236}">
                <a16:creationId xmlns:a16="http://schemas.microsoft.com/office/drawing/2014/main" id="{CA0B3A96-8104-4E4C-A1C8-55AF10BDB3AE}"/>
              </a:ext>
            </a:extLst>
          </p:cNvPr>
          <p:cNvCxnSpPr>
            <a:cxnSpLocks/>
          </p:cNvCxnSpPr>
          <p:nvPr/>
        </p:nvCxnSpPr>
        <p:spPr>
          <a:xfrm>
            <a:off x="2912084" y="3126079"/>
            <a:ext cx="2072347" cy="1721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34C63BE-770B-164B-9C4E-B56EB5595F0C}"/>
              </a:ext>
            </a:extLst>
          </p:cNvPr>
          <p:cNvSpPr txBox="1"/>
          <p:nvPr/>
        </p:nvSpPr>
        <p:spPr>
          <a:xfrm>
            <a:off x="5928436" y="5211958"/>
            <a:ext cx="927818" cy="369332"/>
          </a:xfrm>
          <a:prstGeom prst="rect">
            <a:avLst/>
          </a:prstGeom>
          <a:noFill/>
        </p:spPr>
        <p:txBody>
          <a:bodyPr wrap="none" rtlCol="0">
            <a:spAutoFit/>
          </a:bodyPr>
          <a:lstStyle/>
          <a:p>
            <a:r>
              <a:rPr kumimoji="1" lang="en-US" altLang="ko-Kore-KR" dirty="0"/>
              <a:t>cell(k-1)</a:t>
            </a:r>
            <a:endParaRPr kumimoji="1" lang="ko-Kore-KR" altLang="en-US" dirty="0"/>
          </a:p>
        </p:txBody>
      </p:sp>
      <p:sp>
        <p:nvSpPr>
          <p:cNvPr id="30" name="TextBox 29">
            <a:extLst>
              <a:ext uri="{FF2B5EF4-FFF2-40B4-BE49-F238E27FC236}">
                <a16:creationId xmlns:a16="http://schemas.microsoft.com/office/drawing/2014/main" id="{58F8EF46-3DBA-0743-8667-F43B57C67A79}"/>
              </a:ext>
            </a:extLst>
          </p:cNvPr>
          <p:cNvSpPr txBox="1"/>
          <p:nvPr/>
        </p:nvSpPr>
        <p:spPr>
          <a:xfrm>
            <a:off x="5936890" y="5894302"/>
            <a:ext cx="927818" cy="369332"/>
          </a:xfrm>
          <a:prstGeom prst="rect">
            <a:avLst/>
          </a:prstGeom>
          <a:noFill/>
        </p:spPr>
        <p:txBody>
          <a:bodyPr wrap="none" rtlCol="0">
            <a:spAutoFit/>
          </a:bodyPr>
          <a:lstStyle/>
          <a:p>
            <a:r>
              <a:rPr kumimoji="1" lang="en-US" altLang="ko-Kore-KR" dirty="0"/>
              <a:t>cell(k-2)</a:t>
            </a:r>
            <a:endParaRPr kumimoji="1" lang="ko-Kore-KR" altLang="en-US" dirty="0"/>
          </a:p>
        </p:txBody>
      </p:sp>
      <p:sp>
        <p:nvSpPr>
          <p:cNvPr id="31" name="TextBox 30">
            <a:extLst>
              <a:ext uri="{FF2B5EF4-FFF2-40B4-BE49-F238E27FC236}">
                <a16:creationId xmlns:a16="http://schemas.microsoft.com/office/drawing/2014/main" id="{74DE8C9D-85C2-8B46-B71C-B77876F3EA65}"/>
              </a:ext>
            </a:extLst>
          </p:cNvPr>
          <p:cNvSpPr txBox="1"/>
          <p:nvPr/>
        </p:nvSpPr>
        <p:spPr>
          <a:xfrm>
            <a:off x="5929856" y="314693"/>
            <a:ext cx="748923" cy="369332"/>
          </a:xfrm>
          <a:prstGeom prst="rect">
            <a:avLst/>
          </a:prstGeom>
          <a:noFill/>
        </p:spPr>
        <p:txBody>
          <a:bodyPr wrap="none" rtlCol="0">
            <a:spAutoFit/>
          </a:bodyPr>
          <a:lstStyle/>
          <a:p>
            <a:r>
              <a:rPr kumimoji="1" lang="en-US" altLang="ko-Kore-KR" dirty="0"/>
              <a:t>cell(k)</a:t>
            </a:r>
            <a:endParaRPr kumimoji="1" lang="ko-Kore-KR" altLang="en-US" dirty="0"/>
          </a:p>
        </p:txBody>
      </p:sp>
      <p:sp>
        <p:nvSpPr>
          <p:cNvPr id="32" name="TextBox 31">
            <a:extLst>
              <a:ext uri="{FF2B5EF4-FFF2-40B4-BE49-F238E27FC236}">
                <a16:creationId xmlns:a16="http://schemas.microsoft.com/office/drawing/2014/main" id="{DECE7F59-0CD9-ED43-8572-6E3A530E7A83}"/>
              </a:ext>
            </a:extLst>
          </p:cNvPr>
          <p:cNvSpPr txBox="1"/>
          <p:nvPr/>
        </p:nvSpPr>
        <p:spPr>
          <a:xfrm>
            <a:off x="1729045" y="3707403"/>
            <a:ext cx="1099981" cy="369332"/>
          </a:xfrm>
          <a:prstGeom prst="rect">
            <a:avLst/>
          </a:prstGeom>
          <a:noFill/>
        </p:spPr>
        <p:txBody>
          <a:bodyPr wrap="none" rtlCol="0">
            <a:spAutoFit/>
          </a:bodyPr>
          <a:lstStyle/>
          <a:p>
            <a:r>
              <a:rPr kumimoji="1" lang="en-US" altLang="ko-Kore-KR" dirty="0"/>
              <a:t>N=3 node</a:t>
            </a:r>
            <a:endParaRPr kumimoji="1" lang="ko-Kore-KR" altLang="en-US" dirty="0"/>
          </a:p>
        </p:txBody>
      </p:sp>
      <p:sp>
        <p:nvSpPr>
          <p:cNvPr id="33" name="직사각형 32">
            <a:extLst>
              <a:ext uri="{FF2B5EF4-FFF2-40B4-BE49-F238E27FC236}">
                <a16:creationId xmlns:a16="http://schemas.microsoft.com/office/drawing/2014/main" id="{C8D254EC-3685-2B45-8F1A-724C1CA949FC}"/>
              </a:ext>
            </a:extLst>
          </p:cNvPr>
          <p:cNvSpPr/>
          <p:nvPr/>
        </p:nvSpPr>
        <p:spPr>
          <a:xfrm>
            <a:off x="5936890" y="4310474"/>
            <a:ext cx="734856" cy="491157"/>
          </a:xfrm>
          <a:prstGeom prst="rect">
            <a:avLst/>
          </a:prstGeom>
          <a:solidFill>
            <a:schemeClr val="bg2">
              <a:lumMod val="9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0</a:t>
            </a:r>
            <a:endParaRPr kumimoji="1" lang="ko-Kore-KR" altLang="en-US" dirty="0"/>
          </a:p>
        </p:txBody>
      </p:sp>
      <p:sp>
        <p:nvSpPr>
          <p:cNvPr id="37" name="직사각형 36">
            <a:extLst>
              <a:ext uri="{FF2B5EF4-FFF2-40B4-BE49-F238E27FC236}">
                <a16:creationId xmlns:a16="http://schemas.microsoft.com/office/drawing/2014/main" id="{3421D21F-875C-6D46-8F62-189AA8C14309}"/>
              </a:ext>
            </a:extLst>
          </p:cNvPr>
          <p:cNvSpPr/>
          <p:nvPr/>
        </p:nvSpPr>
        <p:spPr>
          <a:xfrm>
            <a:off x="4617003" y="3183421"/>
            <a:ext cx="734856" cy="491157"/>
          </a:xfrm>
          <a:prstGeom prst="rect">
            <a:avLst/>
          </a:prstGeom>
          <a:solidFill>
            <a:schemeClr val="bg2">
              <a:lumMod val="9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1</a:t>
            </a:r>
            <a:endParaRPr kumimoji="1" lang="ko-Kore-KR" altLang="en-US" dirty="0"/>
          </a:p>
        </p:txBody>
      </p:sp>
      <p:sp>
        <p:nvSpPr>
          <p:cNvPr id="38" name="직사각형 37">
            <a:extLst>
              <a:ext uri="{FF2B5EF4-FFF2-40B4-BE49-F238E27FC236}">
                <a16:creationId xmlns:a16="http://schemas.microsoft.com/office/drawing/2014/main" id="{3E6D37A2-557E-9D4C-9105-A6B779F8FE74}"/>
              </a:ext>
            </a:extLst>
          </p:cNvPr>
          <p:cNvSpPr/>
          <p:nvPr/>
        </p:nvSpPr>
        <p:spPr>
          <a:xfrm>
            <a:off x="5957667" y="2199022"/>
            <a:ext cx="734856" cy="491157"/>
          </a:xfrm>
          <a:prstGeom prst="rect">
            <a:avLst/>
          </a:prstGeom>
          <a:solidFill>
            <a:schemeClr val="bg2">
              <a:lumMod val="9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2</a:t>
            </a:r>
            <a:endParaRPr kumimoji="1" lang="ko-Kore-KR" altLang="en-US" dirty="0"/>
          </a:p>
        </p:txBody>
      </p:sp>
      <p:sp>
        <p:nvSpPr>
          <p:cNvPr id="40" name="직사각형 39">
            <a:extLst>
              <a:ext uri="{FF2B5EF4-FFF2-40B4-BE49-F238E27FC236}">
                <a16:creationId xmlns:a16="http://schemas.microsoft.com/office/drawing/2014/main" id="{109BD14A-D32E-8C4A-9510-A06B37524B47}"/>
              </a:ext>
            </a:extLst>
          </p:cNvPr>
          <p:cNvSpPr/>
          <p:nvPr/>
        </p:nvSpPr>
        <p:spPr>
          <a:xfrm>
            <a:off x="5936890" y="934258"/>
            <a:ext cx="734856" cy="491157"/>
          </a:xfrm>
          <a:prstGeom prst="rect">
            <a:avLst/>
          </a:prstGeom>
          <a:solidFill>
            <a:schemeClr val="bg2">
              <a:lumMod val="90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3</a:t>
            </a:r>
            <a:endParaRPr kumimoji="1" lang="ko-Kore-KR" altLang="en-US" dirty="0"/>
          </a:p>
        </p:txBody>
      </p:sp>
      <p:cxnSp>
        <p:nvCxnSpPr>
          <p:cNvPr id="43" name="구부러진 연결선[U] 42">
            <a:extLst>
              <a:ext uri="{FF2B5EF4-FFF2-40B4-BE49-F238E27FC236}">
                <a16:creationId xmlns:a16="http://schemas.microsoft.com/office/drawing/2014/main" id="{80A2C175-C2AF-674C-9A38-2343AEC4878F}"/>
              </a:ext>
            </a:extLst>
          </p:cNvPr>
          <p:cNvCxnSpPr>
            <a:stCxn id="33" idx="1"/>
            <a:endCxn id="37" idx="2"/>
          </p:cNvCxnSpPr>
          <p:nvPr/>
        </p:nvCxnSpPr>
        <p:spPr>
          <a:xfrm rot="10800000">
            <a:off x="4984432" y="3674579"/>
            <a:ext cx="952459" cy="88147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구부러진 연결선[U] 43">
            <a:extLst>
              <a:ext uri="{FF2B5EF4-FFF2-40B4-BE49-F238E27FC236}">
                <a16:creationId xmlns:a16="http://schemas.microsoft.com/office/drawing/2014/main" id="{712C5915-7F27-3241-A01B-A2B56AB4FA1B}"/>
              </a:ext>
            </a:extLst>
          </p:cNvPr>
          <p:cNvCxnSpPr>
            <a:cxnSpLocks/>
            <a:stCxn id="33" idx="0"/>
            <a:endCxn id="38" idx="2"/>
          </p:cNvCxnSpPr>
          <p:nvPr/>
        </p:nvCxnSpPr>
        <p:spPr>
          <a:xfrm rot="5400000" flipH="1" flipV="1">
            <a:off x="5504559" y="3489939"/>
            <a:ext cx="1620295" cy="20777"/>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구부러진 연결선[U] 46">
            <a:extLst>
              <a:ext uri="{FF2B5EF4-FFF2-40B4-BE49-F238E27FC236}">
                <a16:creationId xmlns:a16="http://schemas.microsoft.com/office/drawing/2014/main" id="{8B9F9592-F7FB-E644-8C19-F621ABD8F01B}"/>
              </a:ext>
            </a:extLst>
          </p:cNvPr>
          <p:cNvCxnSpPr>
            <a:cxnSpLocks/>
            <a:stCxn id="33" idx="0"/>
            <a:endCxn id="40" idx="3"/>
          </p:cNvCxnSpPr>
          <p:nvPr/>
        </p:nvCxnSpPr>
        <p:spPr>
          <a:xfrm rot="5400000" flipH="1" flipV="1">
            <a:off x="4922714" y="2561442"/>
            <a:ext cx="3130637" cy="367428"/>
          </a:xfrm>
          <a:prstGeom prst="curvedConnector4">
            <a:avLst>
              <a:gd name="adj1" fmla="val 36985"/>
              <a:gd name="adj2" fmla="val 30308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구부러진 연결선[U] 55">
            <a:extLst>
              <a:ext uri="{FF2B5EF4-FFF2-40B4-BE49-F238E27FC236}">
                <a16:creationId xmlns:a16="http://schemas.microsoft.com/office/drawing/2014/main" id="{5D73B022-8862-D44D-BB12-2F277FD867DC}"/>
              </a:ext>
            </a:extLst>
          </p:cNvPr>
          <p:cNvCxnSpPr>
            <a:cxnSpLocks/>
            <a:stCxn id="37" idx="0"/>
            <a:endCxn id="38" idx="2"/>
          </p:cNvCxnSpPr>
          <p:nvPr/>
        </p:nvCxnSpPr>
        <p:spPr>
          <a:xfrm rot="5400000" flipH="1" flipV="1">
            <a:off x="5408142" y="2266468"/>
            <a:ext cx="493242" cy="1340664"/>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구부러진 연결선[U] 58">
            <a:extLst>
              <a:ext uri="{FF2B5EF4-FFF2-40B4-BE49-F238E27FC236}">
                <a16:creationId xmlns:a16="http://schemas.microsoft.com/office/drawing/2014/main" id="{41068959-9737-8D41-8EB1-77C962C17B4B}"/>
              </a:ext>
            </a:extLst>
          </p:cNvPr>
          <p:cNvCxnSpPr>
            <a:cxnSpLocks/>
            <a:stCxn id="37" idx="0"/>
            <a:endCxn id="40" idx="2"/>
          </p:cNvCxnSpPr>
          <p:nvPr/>
        </p:nvCxnSpPr>
        <p:spPr>
          <a:xfrm rot="5400000" flipH="1" flipV="1">
            <a:off x="4765371" y="1644475"/>
            <a:ext cx="1758006" cy="1319887"/>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구부러진 연결선[U] 61">
            <a:extLst>
              <a:ext uri="{FF2B5EF4-FFF2-40B4-BE49-F238E27FC236}">
                <a16:creationId xmlns:a16="http://schemas.microsoft.com/office/drawing/2014/main" id="{6A32E5AC-9AA4-9240-A232-D5C3781751AF}"/>
              </a:ext>
            </a:extLst>
          </p:cNvPr>
          <p:cNvCxnSpPr>
            <a:cxnSpLocks/>
            <a:stCxn id="38" idx="0"/>
            <a:endCxn id="40" idx="2"/>
          </p:cNvCxnSpPr>
          <p:nvPr/>
        </p:nvCxnSpPr>
        <p:spPr>
          <a:xfrm rot="16200000" flipV="1">
            <a:off x="5927904" y="1801830"/>
            <a:ext cx="773607" cy="20777"/>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그림 65">
            <a:extLst>
              <a:ext uri="{FF2B5EF4-FFF2-40B4-BE49-F238E27FC236}">
                <a16:creationId xmlns:a16="http://schemas.microsoft.com/office/drawing/2014/main" id="{24787988-CF9E-8749-ACB9-B7C30864FB5A}"/>
              </a:ext>
            </a:extLst>
          </p:cNvPr>
          <p:cNvPicPr>
            <a:picLocks noChangeAspect="1"/>
          </p:cNvPicPr>
          <p:nvPr/>
        </p:nvPicPr>
        <p:blipFill>
          <a:blip r:embed="rId2"/>
          <a:stretch>
            <a:fillRect/>
          </a:stretch>
        </p:blipFill>
        <p:spPr>
          <a:xfrm>
            <a:off x="3268916" y="2611084"/>
            <a:ext cx="1605201" cy="461626"/>
          </a:xfrm>
          <a:prstGeom prst="rect">
            <a:avLst/>
          </a:prstGeom>
        </p:spPr>
      </p:pic>
      <p:pic>
        <p:nvPicPr>
          <p:cNvPr id="67" name="그림 66">
            <a:extLst>
              <a:ext uri="{FF2B5EF4-FFF2-40B4-BE49-F238E27FC236}">
                <a16:creationId xmlns:a16="http://schemas.microsoft.com/office/drawing/2014/main" id="{A6F2B8E7-7DFF-9C46-B583-17F728E4CF91}"/>
              </a:ext>
            </a:extLst>
          </p:cNvPr>
          <p:cNvPicPr>
            <a:picLocks noChangeAspect="1"/>
          </p:cNvPicPr>
          <p:nvPr/>
        </p:nvPicPr>
        <p:blipFill>
          <a:blip r:embed="rId3"/>
          <a:stretch>
            <a:fillRect/>
          </a:stretch>
        </p:blipFill>
        <p:spPr>
          <a:xfrm>
            <a:off x="8631362" y="87762"/>
            <a:ext cx="3558195" cy="794548"/>
          </a:xfrm>
          <a:prstGeom prst="rect">
            <a:avLst/>
          </a:prstGeom>
        </p:spPr>
      </p:pic>
      <p:pic>
        <p:nvPicPr>
          <p:cNvPr id="68" name="그림 67">
            <a:extLst>
              <a:ext uri="{FF2B5EF4-FFF2-40B4-BE49-F238E27FC236}">
                <a16:creationId xmlns:a16="http://schemas.microsoft.com/office/drawing/2014/main" id="{7EA5260F-FB76-E74C-9B29-261E85180947}"/>
              </a:ext>
            </a:extLst>
          </p:cNvPr>
          <p:cNvPicPr>
            <a:picLocks noChangeAspect="1"/>
          </p:cNvPicPr>
          <p:nvPr/>
        </p:nvPicPr>
        <p:blipFill rotWithShape="1">
          <a:blip r:embed="rId4"/>
          <a:srcRect b="7708"/>
          <a:stretch/>
        </p:blipFill>
        <p:spPr>
          <a:xfrm>
            <a:off x="7983171" y="1196921"/>
            <a:ext cx="2917884" cy="2558888"/>
          </a:xfrm>
          <a:prstGeom prst="rect">
            <a:avLst/>
          </a:prstGeom>
        </p:spPr>
      </p:pic>
      <p:cxnSp>
        <p:nvCxnSpPr>
          <p:cNvPr id="69" name="직선 연결선[R] 68">
            <a:extLst>
              <a:ext uri="{FF2B5EF4-FFF2-40B4-BE49-F238E27FC236}">
                <a16:creationId xmlns:a16="http://schemas.microsoft.com/office/drawing/2014/main" id="{DBCF5C56-F75C-BA4E-9680-BA1C34461ABA}"/>
              </a:ext>
            </a:extLst>
          </p:cNvPr>
          <p:cNvCxnSpPr/>
          <p:nvPr/>
        </p:nvCxnSpPr>
        <p:spPr>
          <a:xfrm flipV="1">
            <a:off x="6692521" y="744937"/>
            <a:ext cx="2221684" cy="145020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0" name="직선 연결선[R] 69">
            <a:extLst>
              <a:ext uri="{FF2B5EF4-FFF2-40B4-BE49-F238E27FC236}">
                <a16:creationId xmlns:a16="http://schemas.microsoft.com/office/drawing/2014/main" id="{5EE55F4D-8A98-E240-881E-63DFC924A0CF}"/>
              </a:ext>
            </a:extLst>
          </p:cNvPr>
          <p:cNvCxnSpPr>
            <a:cxnSpLocks/>
          </p:cNvCxnSpPr>
          <p:nvPr/>
        </p:nvCxnSpPr>
        <p:spPr>
          <a:xfrm>
            <a:off x="6702210" y="2690179"/>
            <a:ext cx="2072347" cy="17212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구부러진 연결선[U] 70">
            <a:extLst>
              <a:ext uri="{FF2B5EF4-FFF2-40B4-BE49-F238E27FC236}">
                <a16:creationId xmlns:a16="http://schemas.microsoft.com/office/drawing/2014/main" id="{F711A1F2-D5B1-C948-8F43-BECB25C29E8C}"/>
              </a:ext>
            </a:extLst>
          </p:cNvPr>
          <p:cNvCxnSpPr>
            <a:cxnSpLocks/>
            <a:stCxn id="29" idx="0"/>
            <a:endCxn id="33" idx="2"/>
          </p:cNvCxnSpPr>
          <p:nvPr/>
        </p:nvCxnSpPr>
        <p:spPr>
          <a:xfrm rot="16200000" flipV="1">
            <a:off x="6143169" y="4962781"/>
            <a:ext cx="410327" cy="88027"/>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구부러진 연결선[U] 74">
            <a:extLst>
              <a:ext uri="{FF2B5EF4-FFF2-40B4-BE49-F238E27FC236}">
                <a16:creationId xmlns:a16="http://schemas.microsoft.com/office/drawing/2014/main" id="{0686CF29-9D00-884E-9161-E8B02F649D60}"/>
              </a:ext>
            </a:extLst>
          </p:cNvPr>
          <p:cNvCxnSpPr>
            <a:cxnSpLocks/>
            <a:stCxn id="30" idx="3"/>
            <a:endCxn id="33" idx="2"/>
          </p:cNvCxnSpPr>
          <p:nvPr/>
        </p:nvCxnSpPr>
        <p:spPr>
          <a:xfrm flipH="1" flipV="1">
            <a:off x="6304318" y="4801631"/>
            <a:ext cx="560390" cy="1277337"/>
          </a:xfrm>
          <a:prstGeom prst="curvedConnector4">
            <a:avLst>
              <a:gd name="adj1" fmla="val -40793"/>
              <a:gd name="adj2" fmla="val 8009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046822D-F50F-BE47-B580-333BE009644C}"/>
              </a:ext>
            </a:extLst>
          </p:cNvPr>
          <p:cNvSpPr txBox="1"/>
          <p:nvPr/>
        </p:nvSpPr>
        <p:spPr>
          <a:xfrm>
            <a:off x="6248400" y="6279444"/>
            <a:ext cx="6096000" cy="246221"/>
          </a:xfrm>
          <a:prstGeom prst="rect">
            <a:avLst/>
          </a:prstGeom>
          <a:noFill/>
        </p:spPr>
        <p:txBody>
          <a:bodyPr wrap="square">
            <a:spAutoFit/>
          </a:bodyPr>
          <a:lstStyle/>
          <a:p>
            <a:r>
              <a:rPr lang="ko-Kore-KR" altLang="en-US" sz="1000" dirty="0">
                <a:solidFill>
                  <a:schemeClr val="bg2">
                    <a:lumMod val="90000"/>
                  </a:schemeClr>
                </a:solidFill>
              </a:rPr>
              <a:t>https://towardsdatascience.com/intuitive-explanation-of-differentiable-architecture-search-darts-692bdadcc69c</a:t>
            </a:r>
          </a:p>
        </p:txBody>
      </p:sp>
    </p:spTree>
    <p:extLst>
      <p:ext uri="{BB962C8B-B14F-4D97-AF65-F5344CB8AC3E}">
        <p14:creationId xmlns:p14="http://schemas.microsoft.com/office/powerpoint/2010/main" val="4247559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pic>
        <p:nvPicPr>
          <p:cNvPr id="3" name="그림 2">
            <a:extLst>
              <a:ext uri="{FF2B5EF4-FFF2-40B4-BE49-F238E27FC236}">
                <a16:creationId xmlns:a16="http://schemas.microsoft.com/office/drawing/2014/main" id="{22752E9E-94F6-EF45-8867-B5BF36D1AE74}"/>
              </a:ext>
            </a:extLst>
          </p:cNvPr>
          <p:cNvPicPr>
            <a:picLocks noChangeAspect="1"/>
          </p:cNvPicPr>
          <p:nvPr/>
        </p:nvPicPr>
        <p:blipFill>
          <a:blip r:embed="rId2"/>
          <a:stretch>
            <a:fillRect/>
          </a:stretch>
        </p:blipFill>
        <p:spPr>
          <a:xfrm>
            <a:off x="233915" y="793750"/>
            <a:ext cx="4332525" cy="4591050"/>
          </a:xfrm>
          <a:prstGeom prst="rect">
            <a:avLst/>
          </a:prstGeom>
        </p:spPr>
      </p:pic>
      <p:pic>
        <p:nvPicPr>
          <p:cNvPr id="5" name="그림 4">
            <a:extLst>
              <a:ext uri="{FF2B5EF4-FFF2-40B4-BE49-F238E27FC236}">
                <a16:creationId xmlns:a16="http://schemas.microsoft.com/office/drawing/2014/main" id="{E1F46E84-F928-AF4A-AA2F-2936789C6C49}"/>
              </a:ext>
            </a:extLst>
          </p:cNvPr>
          <p:cNvPicPr>
            <a:picLocks noChangeAspect="1"/>
          </p:cNvPicPr>
          <p:nvPr/>
        </p:nvPicPr>
        <p:blipFill>
          <a:blip r:embed="rId3"/>
          <a:stretch>
            <a:fillRect/>
          </a:stretch>
        </p:blipFill>
        <p:spPr>
          <a:xfrm>
            <a:off x="4566440" y="668215"/>
            <a:ext cx="7092950" cy="4529442"/>
          </a:xfrm>
          <a:prstGeom prst="rect">
            <a:avLst/>
          </a:prstGeom>
        </p:spPr>
      </p:pic>
    </p:spTree>
    <p:extLst>
      <p:ext uri="{BB962C8B-B14F-4D97-AF65-F5344CB8AC3E}">
        <p14:creationId xmlns:p14="http://schemas.microsoft.com/office/powerpoint/2010/main" val="69125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 name="모서리가 둥근 직사각형 1">
            <a:extLst>
              <a:ext uri="{FF2B5EF4-FFF2-40B4-BE49-F238E27FC236}">
                <a16:creationId xmlns:a16="http://schemas.microsoft.com/office/drawing/2014/main" id="{D1A16E22-9C65-A141-82EF-D56EBD42E693}"/>
              </a:ext>
            </a:extLst>
          </p:cNvPr>
          <p:cNvSpPr/>
          <p:nvPr/>
        </p:nvSpPr>
        <p:spPr>
          <a:xfrm>
            <a:off x="376224" y="2722163"/>
            <a:ext cx="1035724" cy="6637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latin typeface="Times New Roman" panose="02020603050405020304" pitchFamily="18" charset="0"/>
                <a:cs typeface="Times New Roman" panose="02020603050405020304" pitchFamily="18" charset="0"/>
              </a:rPr>
              <a:t>NAS</a:t>
            </a:r>
            <a:endParaRPr kumimoji="1" lang="ko-Kore-KR" altLang="en-US" sz="1400" dirty="0">
              <a:latin typeface="Times New Roman" panose="02020603050405020304" pitchFamily="18" charset="0"/>
              <a:cs typeface="Times New Roman" panose="02020603050405020304" pitchFamily="18" charset="0"/>
            </a:endParaRPr>
          </a:p>
        </p:txBody>
      </p:sp>
      <p:sp>
        <p:nvSpPr>
          <p:cNvPr id="7" name="모서리가 둥근 직사각형 6">
            <a:extLst>
              <a:ext uri="{FF2B5EF4-FFF2-40B4-BE49-F238E27FC236}">
                <a16:creationId xmlns:a16="http://schemas.microsoft.com/office/drawing/2014/main" id="{4A793AF1-6DFB-BF45-A18D-A5B672FE738C}"/>
              </a:ext>
            </a:extLst>
          </p:cNvPr>
          <p:cNvSpPr/>
          <p:nvPr/>
        </p:nvSpPr>
        <p:spPr>
          <a:xfrm>
            <a:off x="2157588" y="180667"/>
            <a:ext cx="1117240" cy="713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latin typeface="Times New Roman" panose="02020603050405020304" pitchFamily="18" charset="0"/>
                <a:cs typeface="Times New Roman" panose="02020603050405020304" pitchFamily="18" charset="0"/>
              </a:rPr>
              <a:t>RL-based NAS</a:t>
            </a:r>
            <a:endParaRPr kumimoji="1" lang="ko-Kore-KR" altLang="en-US" sz="1400" dirty="0">
              <a:latin typeface="Times New Roman" panose="02020603050405020304" pitchFamily="18" charset="0"/>
              <a:cs typeface="Times New Roman" panose="02020603050405020304" pitchFamily="18" charset="0"/>
            </a:endParaRPr>
          </a:p>
        </p:txBody>
      </p:sp>
      <p:sp>
        <p:nvSpPr>
          <p:cNvPr id="9" name="모서리가 둥근 직사각형 8">
            <a:extLst>
              <a:ext uri="{FF2B5EF4-FFF2-40B4-BE49-F238E27FC236}">
                <a16:creationId xmlns:a16="http://schemas.microsoft.com/office/drawing/2014/main" id="{ED498A04-77E3-E846-A1E5-5D0EB0F5D644}"/>
              </a:ext>
            </a:extLst>
          </p:cNvPr>
          <p:cNvSpPr/>
          <p:nvPr/>
        </p:nvSpPr>
        <p:spPr>
          <a:xfrm>
            <a:off x="2157588" y="1262070"/>
            <a:ext cx="1117240" cy="713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latin typeface="Times New Roman" panose="02020603050405020304" pitchFamily="18" charset="0"/>
                <a:cs typeface="Times New Roman" panose="02020603050405020304" pitchFamily="18" charset="0"/>
              </a:rPr>
              <a:t>EV-based</a:t>
            </a:r>
          </a:p>
          <a:p>
            <a:pPr algn="ctr"/>
            <a:r>
              <a:rPr kumimoji="1" lang="en-US" altLang="ko-Kore-KR" sz="1400" dirty="0">
                <a:latin typeface="Times New Roman" panose="02020603050405020304" pitchFamily="18" charset="0"/>
                <a:cs typeface="Times New Roman" panose="02020603050405020304" pitchFamily="18" charset="0"/>
              </a:rPr>
              <a:t>NAS</a:t>
            </a:r>
            <a:endParaRPr kumimoji="1" lang="ko-Kore-KR" altLang="en-US" sz="1400" dirty="0">
              <a:latin typeface="Times New Roman" panose="02020603050405020304" pitchFamily="18" charset="0"/>
              <a:cs typeface="Times New Roman" panose="02020603050405020304" pitchFamily="18" charset="0"/>
            </a:endParaRPr>
          </a:p>
        </p:txBody>
      </p:sp>
      <p:sp>
        <p:nvSpPr>
          <p:cNvPr id="10" name="모서리가 둥근 직사각형 9">
            <a:extLst>
              <a:ext uri="{FF2B5EF4-FFF2-40B4-BE49-F238E27FC236}">
                <a16:creationId xmlns:a16="http://schemas.microsoft.com/office/drawing/2014/main" id="{98A2C9B2-9F0C-4740-A222-B9FBE9A4205E}"/>
              </a:ext>
            </a:extLst>
          </p:cNvPr>
          <p:cNvSpPr/>
          <p:nvPr/>
        </p:nvSpPr>
        <p:spPr>
          <a:xfrm>
            <a:off x="2157588" y="2343473"/>
            <a:ext cx="1117240" cy="713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latin typeface="Times New Roman" panose="02020603050405020304" pitchFamily="18" charset="0"/>
                <a:cs typeface="Times New Roman" panose="02020603050405020304" pitchFamily="18" charset="0"/>
              </a:rPr>
              <a:t>Gradient-based</a:t>
            </a:r>
          </a:p>
          <a:p>
            <a:pPr algn="ctr"/>
            <a:r>
              <a:rPr kumimoji="1" lang="en-US" altLang="ko-Kore-KR" sz="1400" dirty="0">
                <a:latin typeface="Times New Roman" panose="02020603050405020304" pitchFamily="18" charset="0"/>
                <a:cs typeface="Times New Roman" panose="02020603050405020304" pitchFamily="18" charset="0"/>
              </a:rPr>
              <a:t>NAS</a:t>
            </a:r>
            <a:endParaRPr kumimoji="1" lang="ko-Kore-KR" altLang="en-US" sz="1400" dirty="0">
              <a:latin typeface="Times New Roman" panose="02020603050405020304" pitchFamily="18" charset="0"/>
              <a:cs typeface="Times New Roman" panose="02020603050405020304" pitchFamily="18" charset="0"/>
            </a:endParaRPr>
          </a:p>
        </p:txBody>
      </p:sp>
      <p:sp>
        <p:nvSpPr>
          <p:cNvPr id="11" name="모서리가 둥근 직사각형 10">
            <a:extLst>
              <a:ext uri="{FF2B5EF4-FFF2-40B4-BE49-F238E27FC236}">
                <a16:creationId xmlns:a16="http://schemas.microsoft.com/office/drawing/2014/main" id="{E75DFBB9-06D1-C041-9B84-23496E388E6D}"/>
              </a:ext>
            </a:extLst>
          </p:cNvPr>
          <p:cNvSpPr/>
          <p:nvPr/>
        </p:nvSpPr>
        <p:spPr>
          <a:xfrm>
            <a:off x="2157588" y="3424876"/>
            <a:ext cx="1117240" cy="713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latin typeface="Times New Roman" panose="02020603050405020304" pitchFamily="18" charset="0"/>
                <a:cs typeface="Times New Roman" panose="02020603050405020304" pitchFamily="18" charset="0"/>
              </a:rPr>
              <a:t>Pruning</a:t>
            </a:r>
            <a:endParaRPr kumimoji="1" lang="ko-Kore-KR" altLang="en-US" sz="1400" dirty="0">
              <a:latin typeface="Times New Roman" panose="02020603050405020304" pitchFamily="18" charset="0"/>
              <a:cs typeface="Times New Roman" panose="02020603050405020304" pitchFamily="18" charset="0"/>
            </a:endParaRPr>
          </a:p>
        </p:txBody>
      </p:sp>
      <p:sp>
        <p:nvSpPr>
          <p:cNvPr id="12" name="모서리가 둥근 직사각형 11">
            <a:extLst>
              <a:ext uri="{FF2B5EF4-FFF2-40B4-BE49-F238E27FC236}">
                <a16:creationId xmlns:a16="http://schemas.microsoft.com/office/drawing/2014/main" id="{040E0DC4-6298-B74B-B64B-90D06E5F2D40}"/>
              </a:ext>
            </a:extLst>
          </p:cNvPr>
          <p:cNvSpPr/>
          <p:nvPr/>
        </p:nvSpPr>
        <p:spPr>
          <a:xfrm>
            <a:off x="2157588" y="4506279"/>
            <a:ext cx="1117240" cy="713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latin typeface="Times New Roman" panose="02020603050405020304" pitchFamily="18" charset="0"/>
                <a:cs typeface="Times New Roman" panose="02020603050405020304" pitchFamily="18" charset="0"/>
              </a:rPr>
              <a:t>NAS Benchmark</a:t>
            </a:r>
            <a:endParaRPr kumimoji="1" lang="ko-Kore-KR" altLang="en-US" sz="1400" dirty="0">
              <a:latin typeface="Times New Roman" panose="02020603050405020304" pitchFamily="18" charset="0"/>
              <a:cs typeface="Times New Roman" panose="02020603050405020304" pitchFamily="18" charset="0"/>
            </a:endParaRPr>
          </a:p>
        </p:txBody>
      </p:sp>
      <p:sp>
        <p:nvSpPr>
          <p:cNvPr id="13" name="모서리가 둥근 직사각형 12">
            <a:extLst>
              <a:ext uri="{FF2B5EF4-FFF2-40B4-BE49-F238E27FC236}">
                <a16:creationId xmlns:a16="http://schemas.microsoft.com/office/drawing/2014/main" id="{9582D7C4-D8AC-6049-9878-DDC81FE572A6}"/>
              </a:ext>
            </a:extLst>
          </p:cNvPr>
          <p:cNvSpPr/>
          <p:nvPr/>
        </p:nvSpPr>
        <p:spPr>
          <a:xfrm>
            <a:off x="2157588" y="5587682"/>
            <a:ext cx="1117240" cy="713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400" dirty="0">
                <a:latin typeface="Times New Roman" panose="02020603050405020304" pitchFamily="18" charset="0"/>
                <a:cs typeface="Times New Roman" panose="02020603050405020304" pitchFamily="18" charset="0"/>
              </a:rPr>
              <a:t>Predictor-based</a:t>
            </a:r>
          </a:p>
          <a:p>
            <a:pPr algn="ctr"/>
            <a:r>
              <a:rPr kumimoji="1" lang="en-US" altLang="ko-Kore-KR" sz="1400" dirty="0">
                <a:latin typeface="Times New Roman" panose="02020603050405020304" pitchFamily="18" charset="0"/>
                <a:cs typeface="Times New Roman" panose="02020603050405020304" pitchFamily="18" charset="0"/>
              </a:rPr>
              <a:t>NAS</a:t>
            </a:r>
            <a:endParaRPr kumimoji="1" lang="ko-Kore-KR" altLang="en-US" sz="1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4561E45-4EB3-9848-901E-E39AE0F68F6E}"/>
              </a:ext>
            </a:extLst>
          </p:cNvPr>
          <p:cNvSpPr txBox="1"/>
          <p:nvPr/>
        </p:nvSpPr>
        <p:spPr>
          <a:xfrm>
            <a:off x="3373041" y="178009"/>
            <a:ext cx="6069097" cy="738664"/>
          </a:xfrm>
          <a:prstGeom prst="rect">
            <a:avLst/>
          </a:prstGeom>
          <a:noFill/>
        </p:spPr>
        <p:txBody>
          <a:bodyPr wrap="none" rtlCol="0">
            <a:spAutoFit/>
          </a:bodyPr>
          <a:lstStyle/>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Neural architecture search with reinforcement learning</a:t>
            </a:r>
          </a:p>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Learning Transferable Architectures for Scalable Image Recognition(</a:t>
            </a:r>
            <a:r>
              <a:rPr lang="en" altLang="ko-Kore-KR" sz="1400" b="1" dirty="0" err="1">
                <a:effectLst/>
                <a:latin typeface="Times New Roman" panose="02020603050405020304" pitchFamily="18" charset="0"/>
                <a:cs typeface="Times New Roman" panose="02020603050405020304" pitchFamily="18" charset="0"/>
              </a:rPr>
              <a:t>NasNet</a:t>
            </a:r>
            <a:r>
              <a:rPr lang="en" altLang="ko-Kore-KR" sz="1400" b="1" dirty="0">
                <a:effectLst/>
                <a:latin typeface="Times New Roman" panose="02020603050405020304" pitchFamily="18" charset="0"/>
                <a:cs typeface="Times New Roman" panose="02020603050405020304" pitchFamily="18" charset="0"/>
              </a:rPr>
              <a:t>)</a:t>
            </a:r>
            <a:endParaRPr lang="en" altLang="ko-Kore-KR"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Efficient Neural Architecture Search via Parameter Sharing(ENAS)</a:t>
            </a:r>
            <a:endParaRPr kumimoji="1" lang="ko-Kore-KR" altLang="en-US" sz="1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ED126F7-1773-7141-9F62-3CEAFE1AC876}"/>
              </a:ext>
            </a:extLst>
          </p:cNvPr>
          <p:cNvSpPr txBox="1"/>
          <p:nvPr/>
        </p:nvSpPr>
        <p:spPr>
          <a:xfrm>
            <a:off x="3373041" y="1271042"/>
            <a:ext cx="6043065" cy="523220"/>
          </a:xfrm>
          <a:prstGeom prst="rect">
            <a:avLst/>
          </a:prstGeom>
          <a:noFill/>
        </p:spPr>
        <p:txBody>
          <a:bodyPr wrap="none" rtlCol="0">
            <a:spAutoFit/>
          </a:bodyPr>
          <a:lstStyle/>
          <a:p>
            <a:pPr marL="285750" indent="-285750">
              <a:buFont typeface="Arial" panose="020B0604020202020204" pitchFamily="34" charset="0"/>
              <a:buChar char="•"/>
            </a:pPr>
            <a:r>
              <a:rPr lang="en" altLang="ko-Kore-KR" sz="1400" dirty="0">
                <a:effectLst/>
                <a:latin typeface="Times New Roman" panose="02020603050405020304" pitchFamily="18" charset="0"/>
                <a:cs typeface="Times New Roman" panose="02020603050405020304" pitchFamily="18" charset="0"/>
              </a:rPr>
              <a:t>Large-Scale Evolution of Image Classifiers</a:t>
            </a:r>
          </a:p>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Regularized evolution for image classifier architecture search(</a:t>
            </a:r>
            <a:r>
              <a:rPr lang="en" altLang="ko-Kore-KR" sz="1400" dirty="0" err="1">
                <a:latin typeface="Times New Roman" panose="02020603050405020304" pitchFamily="18" charset="0"/>
                <a:cs typeface="Times New Roman" panose="02020603050405020304" pitchFamily="18" charset="0"/>
              </a:rPr>
              <a:t>AmoebaNet</a:t>
            </a:r>
            <a:r>
              <a:rPr lang="en" altLang="ko-Kore-KR" sz="1400" dirty="0">
                <a:latin typeface="Times New Roman" panose="02020603050405020304" pitchFamily="18" charset="0"/>
                <a:cs typeface="Times New Roman" panose="02020603050405020304" pitchFamily="18" charset="0"/>
              </a:rPr>
              <a:t>-A)</a:t>
            </a:r>
            <a:endParaRPr kumimoji="1" lang="ko-Kore-KR" altLang="en-US"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DD317A8-CB99-944E-B5C7-D0ECA73B24F2}"/>
              </a:ext>
            </a:extLst>
          </p:cNvPr>
          <p:cNvSpPr txBox="1"/>
          <p:nvPr/>
        </p:nvSpPr>
        <p:spPr>
          <a:xfrm>
            <a:off x="3373041" y="2131240"/>
            <a:ext cx="8534324" cy="1169551"/>
          </a:xfrm>
          <a:prstGeom prst="rect">
            <a:avLst/>
          </a:prstGeom>
          <a:noFill/>
        </p:spPr>
        <p:txBody>
          <a:bodyPr wrap="none" rtlCol="0">
            <a:spAutoFit/>
          </a:bodyPr>
          <a:lstStyle/>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DARTS: Differentiable Architecture Search</a:t>
            </a:r>
          </a:p>
          <a:p>
            <a:pPr marL="285750" indent="-285750">
              <a:buFont typeface="Arial" panose="020B0604020202020204" pitchFamily="34" charset="0"/>
              <a:buChar char="•"/>
            </a:pPr>
            <a:r>
              <a:rPr lang="en" altLang="ko-Kore-KR" sz="1400" dirty="0" err="1">
                <a:latin typeface="Times New Roman" panose="02020603050405020304" pitchFamily="18" charset="0"/>
                <a:cs typeface="Times New Roman" panose="02020603050405020304" pitchFamily="18" charset="0"/>
              </a:rPr>
              <a:t>ProxylessNAS</a:t>
            </a:r>
            <a:r>
              <a:rPr lang="en" altLang="ko-Kore-KR" sz="1400" dirty="0">
                <a:latin typeface="Times New Roman" panose="02020603050405020304" pitchFamily="18" charset="0"/>
                <a:cs typeface="Times New Roman" panose="02020603050405020304" pitchFamily="18" charset="0"/>
              </a:rPr>
              <a:t>: Direct Neural Architecture Search on Target Task and Hardware</a:t>
            </a:r>
          </a:p>
          <a:p>
            <a:pPr marL="285750" indent="-285750">
              <a:buFont typeface="Arial" panose="020B0604020202020204" pitchFamily="34" charset="0"/>
              <a:buChar char="•"/>
            </a:pPr>
            <a:r>
              <a:rPr lang="en" altLang="ko-Kore-KR" sz="1400" dirty="0">
                <a:effectLst/>
                <a:latin typeface="Times New Roman" panose="02020603050405020304" pitchFamily="18" charset="0"/>
                <a:cs typeface="Times New Roman" panose="02020603050405020304" pitchFamily="18" charset="0"/>
              </a:rPr>
              <a:t>PC-DARTS: Partial Channel Connections for Memory-Efficient Architecture Search</a:t>
            </a:r>
          </a:p>
          <a:p>
            <a:pPr marL="285750" indent="-285750">
              <a:buFont typeface="Arial" panose="020B0604020202020204" pitchFamily="34" charset="0"/>
              <a:buChar char="•"/>
            </a:pPr>
            <a:r>
              <a:rPr lang="en" altLang="ko-Kore-KR" sz="1400" dirty="0">
                <a:effectLst/>
                <a:latin typeface="Times New Roman" panose="02020603050405020304" pitchFamily="18" charset="0"/>
                <a:cs typeface="Times New Roman" panose="02020603050405020304" pitchFamily="18" charset="0"/>
              </a:rPr>
              <a:t>TF-NAS: Rethinking Three Search Freedoms of Latency-Constrained Differentiable Neural Architecture Search</a:t>
            </a:r>
          </a:p>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Neural Architecture Generator Optimization</a:t>
            </a:r>
            <a:endParaRPr kumimoji="1" lang="ko-Kore-KR" altLang="en-US" sz="1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993E0D7-519E-BB4F-8CB6-6B304FF2C847}"/>
              </a:ext>
            </a:extLst>
          </p:cNvPr>
          <p:cNvSpPr txBox="1"/>
          <p:nvPr/>
        </p:nvSpPr>
        <p:spPr>
          <a:xfrm>
            <a:off x="3373041" y="3587965"/>
            <a:ext cx="2498569" cy="307777"/>
          </a:xfrm>
          <a:prstGeom prst="rect">
            <a:avLst/>
          </a:prstGeom>
          <a:noFill/>
        </p:spPr>
        <p:txBody>
          <a:bodyPr wrap="none" rtlCol="0">
            <a:spAutoFit/>
          </a:bodyPr>
          <a:lstStyle/>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Discovering Neural Wirings</a:t>
            </a:r>
            <a:endParaRPr kumimoji="1" lang="ko-Kore-KR" altLang="en-US" sz="1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581529F-5E55-1B49-907B-D1057E0FF26C}"/>
              </a:ext>
            </a:extLst>
          </p:cNvPr>
          <p:cNvSpPr txBox="1"/>
          <p:nvPr/>
        </p:nvSpPr>
        <p:spPr>
          <a:xfrm>
            <a:off x="3373041" y="4636897"/>
            <a:ext cx="5400774" cy="307777"/>
          </a:xfrm>
          <a:prstGeom prst="rect">
            <a:avLst/>
          </a:prstGeom>
          <a:noFill/>
        </p:spPr>
        <p:txBody>
          <a:bodyPr wrap="none" rtlCol="0">
            <a:spAutoFit/>
          </a:bodyPr>
          <a:lstStyle/>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NAS-Bench-101: Towards Reproducible Neural Architecture Search</a:t>
            </a:r>
            <a:endParaRPr kumimoji="1" lang="ko-Kore-KR" altLang="en-US"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1CC8CFB-097A-2443-879B-F9C504F78545}"/>
              </a:ext>
            </a:extLst>
          </p:cNvPr>
          <p:cNvSpPr txBox="1"/>
          <p:nvPr/>
        </p:nvSpPr>
        <p:spPr>
          <a:xfrm>
            <a:off x="3373041" y="5550497"/>
            <a:ext cx="7869911" cy="738664"/>
          </a:xfrm>
          <a:prstGeom prst="rect">
            <a:avLst/>
          </a:prstGeom>
          <a:noFill/>
        </p:spPr>
        <p:txBody>
          <a:bodyPr wrap="none" rtlCol="0">
            <a:spAutoFit/>
          </a:bodyPr>
          <a:lstStyle/>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ACCELERATING NEURAL ARCHITECTURE SEARCH USING PERFORMANCE PREDICTION </a:t>
            </a:r>
          </a:p>
          <a:p>
            <a:pPr marL="285750" indent="-285750">
              <a:buFont typeface="Arial" panose="020B0604020202020204" pitchFamily="34" charset="0"/>
              <a:buChar char="•"/>
            </a:pPr>
            <a:r>
              <a:rPr lang="en" altLang="ko-Kore-KR" sz="1400" dirty="0">
                <a:effectLst/>
                <a:latin typeface="Times New Roman" panose="02020603050405020304" pitchFamily="18" charset="0"/>
                <a:cs typeface="Times New Roman" panose="02020603050405020304" pitchFamily="18" charset="0"/>
              </a:rPr>
              <a:t>Neural Predictor for Neural Architecture Search</a:t>
            </a:r>
          </a:p>
          <a:p>
            <a:pPr marL="285750" indent="-285750">
              <a:buFont typeface="Arial" panose="020B0604020202020204" pitchFamily="34" charset="0"/>
              <a:buChar char="•"/>
            </a:pPr>
            <a:r>
              <a:rPr lang="en" altLang="ko-Kore-KR" sz="1400" dirty="0">
                <a:latin typeface="Times New Roman" panose="02020603050405020304" pitchFamily="18" charset="0"/>
                <a:cs typeface="Times New Roman" panose="02020603050405020304" pitchFamily="18" charset="0"/>
              </a:rPr>
              <a:t>Neural architecture search without training</a:t>
            </a:r>
            <a:endParaRPr kumimoji="1" lang="ko-Kore-KR" altLang="en-US" sz="1400" dirty="0">
              <a:latin typeface="Times New Roman" panose="02020603050405020304" pitchFamily="18" charset="0"/>
              <a:cs typeface="Times New Roman" panose="02020603050405020304" pitchFamily="18" charset="0"/>
            </a:endParaRPr>
          </a:p>
        </p:txBody>
      </p:sp>
      <p:cxnSp>
        <p:nvCxnSpPr>
          <p:cNvPr id="21" name="직선 연결선[R] 20">
            <a:extLst>
              <a:ext uri="{FF2B5EF4-FFF2-40B4-BE49-F238E27FC236}">
                <a16:creationId xmlns:a16="http://schemas.microsoft.com/office/drawing/2014/main" id="{DFFF9A5B-3460-914D-9832-32242E3EDE79}"/>
              </a:ext>
            </a:extLst>
          </p:cNvPr>
          <p:cNvCxnSpPr>
            <a:stCxn id="2" idx="3"/>
            <a:endCxn id="7" idx="1"/>
          </p:cNvCxnSpPr>
          <p:nvPr/>
        </p:nvCxnSpPr>
        <p:spPr>
          <a:xfrm flipV="1">
            <a:off x="1411948" y="537335"/>
            <a:ext cx="745640" cy="251668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80BE5078-BA78-304A-8A74-535FD9E6C023}"/>
              </a:ext>
            </a:extLst>
          </p:cNvPr>
          <p:cNvCxnSpPr>
            <a:cxnSpLocks/>
            <a:stCxn id="2" idx="3"/>
            <a:endCxn id="9" idx="1"/>
          </p:cNvCxnSpPr>
          <p:nvPr/>
        </p:nvCxnSpPr>
        <p:spPr>
          <a:xfrm flipV="1">
            <a:off x="1411948" y="1618738"/>
            <a:ext cx="745640" cy="14352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293EEE97-AFFD-D84D-ABB9-F28CE68F4173}"/>
              </a:ext>
            </a:extLst>
          </p:cNvPr>
          <p:cNvCxnSpPr>
            <a:cxnSpLocks/>
            <a:stCxn id="2" idx="3"/>
            <a:endCxn id="10" idx="1"/>
          </p:cNvCxnSpPr>
          <p:nvPr/>
        </p:nvCxnSpPr>
        <p:spPr>
          <a:xfrm flipV="1">
            <a:off x="1411948" y="2700141"/>
            <a:ext cx="745640" cy="3538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A45AF419-B6CA-9742-9B3F-7D787A0A58B9}"/>
              </a:ext>
            </a:extLst>
          </p:cNvPr>
          <p:cNvCxnSpPr>
            <a:cxnSpLocks/>
            <a:stCxn id="2" idx="3"/>
            <a:endCxn id="11" idx="1"/>
          </p:cNvCxnSpPr>
          <p:nvPr/>
        </p:nvCxnSpPr>
        <p:spPr>
          <a:xfrm>
            <a:off x="1411948" y="3054022"/>
            <a:ext cx="745640" cy="72752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R] 27">
            <a:extLst>
              <a:ext uri="{FF2B5EF4-FFF2-40B4-BE49-F238E27FC236}">
                <a16:creationId xmlns:a16="http://schemas.microsoft.com/office/drawing/2014/main" id="{061181CE-26E7-B747-9EED-F2336C3C9C1F}"/>
              </a:ext>
            </a:extLst>
          </p:cNvPr>
          <p:cNvCxnSpPr>
            <a:cxnSpLocks/>
            <a:stCxn id="2" idx="3"/>
            <a:endCxn id="12" idx="1"/>
          </p:cNvCxnSpPr>
          <p:nvPr/>
        </p:nvCxnSpPr>
        <p:spPr>
          <a:xfrm>
            <a:off x="1411948" y="3054022"/>
            <a:ext cx="745640" cy="18089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R] 29">
            <a:extLst>
              <a:ext uri="{FF2B5EF4-FFF2-40B4-BE49-F238E27FC236}">
                <a16:creationId xmlns:a16="http://schemas.microsoft.com/office/drawing/2014/main" id="{A6245CF8-1B40-8344-ABF4-188C26252802}"/>
              </a:ext>
            </a:extLst>
          </p:cNvPr>
          <p:cNvCxnSpPr>
            <a:cxnSpLocks/>
            <a:stCxn id="2" idx="3"/>
            <a:endCxn id="13" idx="1"/>
          </p:cNvCxnSpPr>
          <p:nvPr/>
        </p:nvCxnSpPr>
        <p:spPr>
          <a:xfrm>
            <a:off x="1411948" y="3054022"/>
            <a:ext cx="745640" cy="28903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3028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Result</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3B1FF968-648D-B644-8378-D317CB12A9B3}"/>
              </a:ext>
            </a:extLst>
          </p:cNvPr>
          <p:cNvSpPr txBox="1"/>
          <p:nvPr/>
        </p:nvSpPr>
        <p:spPr>
          <a:xfrm>
            <a:off x="233915" y="668215"/>
            <a:ext cx="12224785" cy="3970318"/>
          </a:xfrm>
          <a:prstGeom prst="rect">
            <a:avLst/>
          </a:prstGeom>
          <a:noFill/>
        </p:spPr>
        <p:txBody>
          <a:bodyPr wrap="square">
            <a:spAutoFit/>
          </a:bodyPr>
          <a:lstStyle/>
          <a:p>
            <a:r>
              <a:rPr lang="en" altLang="ko-Kore-KR" b="1" dirty="0"/>
              <a:t>CONCLUSION</a:t>
            </a:r>
            <a:endParaRPr lang="en" altLang="ko-Kore-KR" dirty="0"/>
          </a:p>
          <a:p>
            <a:r>
              <a:rPr lang="en" altLang="ko-Kore-KR" dirty="0"/>
              <a:t>efficient architecture search algorithm</a:t>
            </a:r>
          </a:p>
          <a:p>
            <a:r>
              <a:rPr lang="en" altLang="ko-Kore-KR" dirty="0"/>
              <a:t>By searching in a continuous space, DARTS is able to match or outperform the state-of-the-art non-differentiable architecture search methods on image classification</a:t>
            </a:r>
          </a:p>
          <a:p>
            <a:r>
              <a:rPr lang="en" altLang="ko-Kore-KR" dirty="0"/>
              <a:t>remarkable efficiency improvement by several orders of </a:t>
            </a:r>
            <a:r>
              <a:rPr lang="en" altLang="ko-Kore-KR" dirty="0" err="1"/>
              <a:t>magnitud</a:t>
            </a:r>
            <a:endParaRPr lang="en" altLang="ko-Kore-KR" dirty="0"/>
          </a:p>
          <a:p>
            <a:r>
              <a:rPr lang="en" altLang="ko-Kore-KR" dirty="0"/>
              <a:t>There are many interesting directions to improve DARTS further</a:t>
            </a:r>
          </a:p>
          <a:p>
            <a:endParaRPr lang="en" altLang="ko-Kore-KR" dirty="0"/>
          </a:p>
          <a:p>
            <a:r>
              <a:rPr lang="en" altLang="ko-Kore-KR" dirty="0"/>
              <a:t>DARTS</a:t>
            </a:r>
            <a:r>
              <a:rPr lang="ko-KR" altLang="en-US" dirty="0"/>
              <a:t>의 </a:t>
            </a:r>
            <a:r>
              <a:rPr lang="ko-KR" altLang="en-US" dirty="0" err="1"/>
              <a:t>단점이라고하면</a:t>
            </a:r>
            <a:r>
              <a:rPr lang="ko-KR" altLang="en-US" dirty="0"/>
              <a:t> 후속 연구에서도 많이 언급이 되지만</a:t>
            </a:r>
            <a:r>
              <a:rPr lang="en-US" altLang="ko-KR" dirty="0"/>
              <a:t>, </a:t>
            </a:r>
            <a:r>
              <a:rPr lang="ko-KR" altLang="en-US" dirty="0"/>
              <a:t>결국</a:t>
            </a:r>
          </a:p>
          <a:p>
            <a:r>
              <a:rPr lang="en" altLang="ko-Kore-KR" dirty="0" err="1"/>
              <a:t>i</a:t>
            </a:r>
            <a:r>
              <a:rPr lang="en" altLang="ko-Kore-KR" dirty="0"/>
              <a:t>) </a:t>
            </a:r>
            <a:r>
              <a:rPr lang="ko-KR" altLang="en-US" dirty="0"/>
              <a:t>모든 </a:t>
            </a:r>
            <a:r>
              <a:rPr lang="en" altLang="ko-Kore-KR" dirty="0"/>
              <a:t>operation set</a:t>
            </a:r>
            <a:r>
              <a:rPr lang="ko-KR" altLang="en-US" dirty="0"/>
              <a:t>에 있는 </a:t>
            </a:r>
            <a:r>
              <a:rPr lang="en" altLang="ko-Kore-KR" dirty="0"/>
              <a:t>operation</a:t>
            </a:r>
            <a:r>
              <a:rPr lang="ko-KR" altLang="en-US" dirty="0"/>
              <a:t>들의 가중치를 메모리에 가지고 있어야하기 때문에 메모리 사용량이 크게 증가할 수 밖에 없다는 것이고</a:t>
            </a:r>
            <a:r>
              <a:rPr lang="en-US" altLang="ko-KR" dirty="0"/>
              <a:t>.</a:t>
            </a:r>
          </a:p>
          <a:p>
            <a:r>
              <a:rPr lang="en" altLang="ko-Kore-KR" dirty="0" err="1"/>
              <a:t>i</a:t>
            </a:r>
            <a:r>
              <a:rPr lang="en" altLang="ko-Kore-KR" dirty="0"/>
              <a:t>) operation</a:t>
            </a:r>
            <a:r>
              <a:rPr lang="ko-KR" altLang="en-US" dirty="0"/>
              <a:t>의 일종의 </a:t>
            </a:r>
            <a:r>
              <a:rPr lang="en" altLang="ko-Kore-KR" dirty="0"/>
              <a:t>weight </a:t>
            </a:r>
            <a:r>
              <a:rPr lang="ko-KR" altLang="en-US" dirty="0"/>
              <a:t>값인 </a:t>
            </a:r>
            <a:r>
              <a:rPr lang="en" altLang="ko-Kore-KR" dirty="0"/>
              <a:t>alpha</a:t>
            </a:r>
            <a:r>
              <a:rPr lang="ko-KR" altLang="en-US" dirty="0"/>
              <a:t>값이 </a:t>
            </a:r>
            <a:r>
              <a:rPr lang="en" altLang="ko-Kore-KR" dirty="0"/>
              <a:t>operation power</a:t>
            </a:r>
            <a:r>
              <a:rPr lang="ko-KR" altLang="en-US" dirty="0" err="1"/>
              <a:t>를</a:t>
            </a:r>
            <a:r>
              <a:rPr lang="ko-KR" altLang="en-US" dirty="0"/>
              <a:t> 대표한다고 생각하는 가정</a:t>
            </a:r>
            <a:r>
              <a:rPr lang="en-US" altLang="ko-KR" dirty="0"/>
              <a:t>. </a:t>
            </a:r>
            <a:r>
              <a:rPr lang="ko-KR" altLang="en-US" dirty="0"/>
              <a:t>이게 나중에는 </a:t>
            </a:r>
            <a:r>
              <a:rPr lang="en" altLang="ko-Kore-KR" dirty="0"/>
              <a:t>operation collapse </a:t>
            </a:r>
            <a:r>
              <a:rPr lang="ko-KR" altLang="en-US" dirty="0"/>
              <a:t>현상을 일으키기도 한다</a:t>
            </a:r>
            <a:r>
              <a:rPr lang="en-US" altLang="ko-KR" dirty="0"/>
              <a:t>. (</a:t>
            </a:r>
            <a:r>
              <a:rPr lang="ko-KR" altLang="en-US" dirty="0"/>
              <a:t>한 쪽으로 몰리는 현상</a:t>
            </a:r>
            <a:r>
              <a:rPr lang="en-US" altLang="ko-KR" dirty="0"/>
              <a:t>) </a:t>
            </a:r>
            <a:r>
              <a:rPr lang="en" altLang="ko-Kore-KR" dirty="0"/>
              <a:t>weight</a:t>
            </a:r>
            <a:r>
              <a:rPr lang="ko-KR" altLang="en-US" dirty="0"/>
              <a:t>가 없는 </a:t>
            </a:r>
            <a:r>
              <a:rPr lang="en" altLang="ko-Kore-KR" dirty="0"/>
              <a:t>operation</a:t>
            </a:r>
            <a:r>
              <a:rPr lang="ko-KR" altLang="en-US" dirty="0" err="1"/>
              <a:t>으로</a:t>
            </a:r>
            <a:r>
              <a:rPr lang="ko-KR" altLang="en-US" dirty="0"/>
              <a:t> 몰리기도 함</a:t>
            </a:r>
            <a:r>
              <a:rPr lang="en-US" altLang="ko-KR" dirty="0"/>
              <a:t>.</a:t>
            </a:r>
          </a:p>
          <a:p>
            <a:r>
              <a:rPr lang="en" altLang="ko-Kore-KR" dirty="0" err="1"/>
              <a:t>i</a:t>
            </a:r>
            <a:r>
              <a:rPr lang="en" altLang="ko-Kore-KR" dirty="0"/>
              <a:t>) proxy task</a:t>
            </a:r>
            <a:r>
              <a:rPr lang="ko-KR" altLang="en-US" dirty="0"/>
              <a:t>로 수행한다는 점에서 아키텍처의 변동성은 좋지만</a:t>
            </a:r>
            <a:r>
              <a:rPr lang="en-US" altLang="ko-KR" dirty="0"/>
              <a:t>, </a:t>
            </a:r>
            <a:r>
              <a:rPr lang="ko-KR" altLang="en-US" dirty="0"/>
              <a:t>결국 </a:t>
            </a:r>
            <a:r>
              <a:rPr lang="en" altLang="ko-Kore-KR" dirty="0"/>
              <a:t>large dataset</a:t>
            </a:r>
            <a:r>
              <a:rPr lang="ko-KR" altLang="en-US" dirty="0"/>
              <a:t>에서 진행하기에는 한계가 있다는 의미로 생각이 든다</a:t>
            </a:r>
            <a:r>
              <a:rPr lang="en-US" altLang="ko-KR" dirty="0"/>
              <a:t>.</a:t>
            </a:r>
          </a:p>
        </p:txBody>
      </p:sp>
    </p:spTree>
    <p:extLst>
      <p:ext uri="{BB962C8B-B14F-4D97-AF65-F5344CB8AC3E}">
        <p14:creationId xmlns:p14="http://schemas.microsoft.com/office/powerpoint/2010/main" val="1379762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rmAutofit/>
          </a:bodyPr>
          <a:lstStyle/>
          <a:p>
            <a:r>
              <a:rPr kumimoji="1" lang="en" altLang="ko-Kore-KR" dirty="0"/>
              <a:t>DARTs </a:t>
            </a:r>
            <a:r>
              <a:rPr kumimoji="1" lang="ko-Kore-KR" altLang="en-US" dirty="0"/>
              <a:t>후속 연구들</a:t>
            </a:r>
          </a:p>
        </p:txBody>
      </p:sp>
    </p:spTree>
    <p:extLst>
      <p:ext uri="{BB962C8B-B14F-4D97-AF65-F5344CB8AC3E}">
        <p14:creationId xmlns:p14="http://schemas.microsoft.com/office/powerpoint/2010/main" val="30243613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DARTs </a:t>
            </a:r>
            <a:r>
              <a:rPr lang="ko-Kore-KR" altLang="en-US" dirty="0">
                <a:latin typeface="Times New Roman" panose="02020603050405020304" pitchFamily="18" charset="0"/>
                <a:cs typeface="Times New Roman" panose="02020603050405020304" pitchFamily="18" charset="0"/>
              </a:rPr>
              <a:t>후속 연구들</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340240" y="668215"/>
            <a:ext cx="11851760" cy="336649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 altLang="ko-Kore-KR" b="1" dirty="0" err="1"/>
              <a:t>ProxylessNAS</a:t>
            </a:r>
            <a:r>
              <a:rPr lang="en" altLang="ko-Kore-KR" b="1" dirty="0"/>
              <a:t>: Direct Neural Architecture Search on Target Task and Hardware</a:t>
            </a:r>
          </a:p>
          <a:p>
            <a:pPr marL="285750" indent="-285750">
              <a:lnSpc>
                <a:spcPct val="150000"/>
              </a:lnSpc>
              <a:buFont typeface="Arial" panose="020B0604020202020204" pitchFamily="34" charset="0"/>
              <a:buChar char="•"/>
            </a:pPr>
            <a:r>
              <a:rPr lang="en" altLang="ko-Kore-KR" b="1" dirty="0">
                <a:effectLst/>
              </a:rPr>
              <a:t>PC-DARTS: Partial Channel Connections for Memory-Efficient Architecture Search</a:t>
            </a:r>
            <a:endParaRPr lang="en" altLang="ko-Kore-KR"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effectLst/>
              </a:rPr>
              <a:t>TF-NAS: Rethinking Three Search Freedoms of Latency-Constrained Differentiable Neural Architecture Search</a:t>
            </a:r>
            <a:endParaRPr lang="en-US" altLang="ko-Kore-KR" b="1" dirty="0"/>
          </a:p>
          <a:p>
            <a:pPr>
              <a:lnSpc>
                <a:spcPct val="150000"/>
              </a:lnSpc>
            </a:pPr>
            <a:r>
              <a:rPr lang="en-US" altLang="ko-KR" b="1" dirty="0">
                <a:latin typeface="Times New Roman" panose="02020603050405020304" pitchFamily="18" charset="0"/>
                <a:cs typeface="Times New Roman" panose="02020603050405020304" pitchFamily="18" charset="0"/>
              </a:rPr>
              <a:t>… </a:t>
            </a:r>
          </a:p>
          <a:p>
            <a:pPr>
              <a:lnSpc>
                <a:spcPct val="150000"/>
              </a:lnSpc>
            </a:pPr>
            <a:endParaRPr lang="en-US" altLang="ko-Kore-KR" b="1" dirty="0">
              <a:latin typeface="Times New Roman" panose="02020603050405020304" pitchFamily="18" charset="0"/>
              <a:cs typeface="Times New Roman" panose="02020603050405020304" pitchFamily="18" charset="0"/>
            </a:endParaRPr>
          </a:p>
          <a:p>
            <a:pPr>
              <a:lnSpc>
                <a:spcPct val="150000"/>
              </a:lnSpc>
            </a:pPr>
            <a:r>
              <a:rPr lang="en-US" altLang="ko-Kore-KR" b="1" dirty="0">
                <a:latin typeface="Times New Roman" panose="02020603050405020304" pitchFamily="18" charset="0"/>
                <a:cs typeface="Times New Roman" panose="02020603050405020304" pitchFamily="18" charset="0"/>
              </a:rPr>
              <a:t>DARTs </a:t>
            </a:r>
            <a:r>
              <a:rPr lang="ko-Kore-KR" altLang="en-US" b="1" dirty="0">
                <a:latin typeface="Times New Roman" panose="02020603050405020304" pitchFamily="18" charset="0"/>
                <a:cs typeface="Times New Roman" panose="02020603050405020304" pitchFamily="18" charset="0"/>
              </a:rPr>
              <a:t>논문 이후에 </a:t>
            </a:r>
            <a:r>
              <a:rPr lang="en-US" altLang="ko-Kore-KR" b="1" dirty="0">
                <a:latin typeface="Times New Roman" panose="02020603050405020304" pitchFamily="18" charset="0"/>
                <a:cs typeface="Times New Roman" panose="02020603050405020304" pitchFamily="18" charset="0"/>
              </a:rPr>
              <a:t>NAS</a:t>
            </a:r>
            <a:r>
              <a:rPr lang="ko-Kore-KR" altLang="en-US" b="1" dirty="0">
                <a:latin typeface="Times New Roman" panose="02020603050405020304" pitchFamily="18" charset="0"/>
                <a:cs typeface="Times New Roman" panose="02020603050405020304" pitchFamily="18" charset="0"/>
              </a:rPr>
              <a:t>연구들이 </a:t>
            </a:r>
            <a:r>
              <a:rPr lang="en-US" altLang="ko-Kore-KR" b="1" dirty="0">
                <a:latin typeface="Times New Roman" panose="02020603050405020304" pitchFamily="18" charset="0"/>
                <a:cs typeface="Times New Roman" panose="02020603050405020304" pitchFamily="18" charset="0"/>
              </a:rPr>
              <a:t>DARTs </a:t>
            </a:r>
            <a:r>
              <a:rPr lang="ko-Kore-KR" altLang="en-US" b="1" dirty="0">
                <a:latin typeface="Times New Roman" panose="02020603050405020304" pitchFamily="18" charset="0"/>
                <a:cs typeface="Times New Roman" panose="02020603050405020304" pitchFamily="18" charset="0"/>
              </a:rPr>
              <a:t>기반에서 </a:t>
            </a:r>
            <a:r>
              <a:rPr lang="en-US" altLang="ko-Kore-KR" b="1" dirty="0">
                <a:latin typeface="Times New Roman" panose="02020603050405020304" pitchFamily="18" charset="0"/>
                <a:cs typeface="Times New Roman" panose="02020603050405020304" pitchFamily="18" charset="0"/>
              </a:rPr>
              <a:t>DARTs</a:t>
            </a:r>
            <a:r>
              <a:rPr lang="ko-Kore-KR" altLang="en-US" b="1" dirty="0">
                <a:latin typeface="Times New Roman" panose="02020603050405020304" pitchFamily="18" charset="0"/>
                <a:cs typeface="Times New Roman" panose="02020603050405020304" pitchFamily="18" charset="0"/>
              </a:rPr>
              <a:t>의 방법을 더 발전시키거나</a:t>
            </a:r>
            <a:r>
              <a:rPr lang="en-US" altLang="ko-Kore-KR" b="1" dirty="0">
                <a:latin typeface="Times New Roman" panose="02020603050405020304" pitchFamily="18" charset="0"/>
                <a:cs typeface="Times New Roman" panose="02020603050405020304" pitchFamily="18" charset="0"/>
              </a:rPr>
              <a:t>, DARTs</a:t>
            </a:r>
            <a:r>
              <a:rPr lang="ko-Kore-KR" altLang="en-US" b="1" dirty="0">
                <a:latin typeface="Times New Roman" panose="02020603050405020304" pitchFamily="18" charset="0"/>
                <a:cs typeface="Times New Roman" panose="02020603050405020304" pitchFamily="18" charset="0"/>
              </a:rPr>
              <a:t>의 문제점을 해결하는 방향으로 발전함</a:t>
            </a:r>
            <a:r>
              <a:rPr lang="en-US" altLang="ko-Kore-KR" b="1" dirty="0">
                <a:latin typeface="Times New Roman" panose="02020603050405020304" pitchFamily="18" charset="0"/>
                <a:cs typeface="Times New Roman" panose="02020603050405020304" pitchFamily="18" charset="0"/>
              </a:rPr>
              <a:t>. </a:t>
            </a:r>
          </a:p>
          <a:p>
            <a:pPr>
              <a:lnSpc>
                <a:spcPct val="150000"/>
              </a:lnSpc>
            </a:pPr>
            <a:endParaRPr lang="en" altLang="ko-Kore-KR" b="1"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2" name="TextBox 1">
            <a:extLst>
              <a:ext uri="{FF2B5EF4-FFF2-40B4-BE49-F238E27FC236}">
                <a16:creationId xmlns:a16="http://schemas.microsoft.com/office/drawing/2014/main" id="{8837838A-3D26-CD49-93D7-82C55F2E52B6}"/>
              </a:ext>
            </a:extLst>
          </p:cNvPr>
          <p:cNvSpPr txBox="1"/>
          <p:nvPr/>
        </p:nvSpPr>
        <p:spPr>
          <a:xfrm>
            <a:off x="3124600" y="-1224788"/>
            <a:ext cx="9764211" cy="769441"/>
          </a:xfrm>
          <a:prstGeom prst="rect">
            <a:avLst/>
          </a:prstGeom>
          <a:noFill/>
        </p:spPr>
        <p:txBody>
          <a:bodyPr wrap="none" rtlCol="0">
            <a:spAutoFit/>
          </a:bodyPr>
          <a:lstStyle/>
          <a:p>
            <a:r>
              <a:rPr lang="ko-KR" altLang="en-US" sz="1100" dirty="0"/>
              <a:t>이 논문은 </a:t>
            </a:r>
            <a:r>
              <a:rPr lang="en" altLang="ko-Kore-KR" sz="1100" dirty="0"/>
              <a:t>architecture search</a:t>
            </a:r>
            <a:r>
              <a:rPr lang="ko-KR" altLang="en-US" sz="1100" dirty="0"/>
              <a:t>의 </a:t>
            </a:r>
            <a:r>
              <a:rPr lang="en" altLang="ko-Kore-KR" sz="1100" dirty="0"/>
              <a:t>scalability </a:t>
            </a:r>
            <a:r>
              <a:rPr lang="ko-KR" altLang="en-US" sz="1100" dirty="0"/>
              <a:t>어려움을 </a:t>
            </a:r>
            <a:r>
              <a:rPr lang="en" altLang="ko-Kore-KR" sz="1100" dirty="0"/>
              <a:t>search task</a:t>
            </a:r>
            <a:r>
              <a:rPr lang="ko-KR" altLang="en-US" sz="1100" dirty="0" err="1"/>
              <a:t>를</a:t>
            </a:r>
            <a:r>
              <a:rPr lang="ko-KR" altLang="en-US" sz="1100" dirty="0"/>
              <a:t> </a:t>
            </a:r>
            <a:r>
              <a:rPr lang="ko-KR" altLang="en-US" sz="1100" dirty="0" err="1"/>
              <a:t>미분가능한</a:t>
            </a:r>
            <a:r>
              <a:rPr lang="ko-KR" altLang="en-US" sz="1100" dirty="0"/>
              <a:t> 형식으로 </a:t>
            </a:r>
            <a:r>
              <a:rPr lang="en" altLang="ko-Kore-KR" sz="1100" dirty="0"/>
              <a:t>formulating</a:t>
            </a:r>
            <a:r>
              <a:rPr lang="ko-KR" altLang="en-US" sz="1100" dirty="0"/>
              <a:t>함으로</a:t>
            </a:r>
            <a:r>
              <a:rPr lang="en-US" altLang="ko-KR" sz="1100" dirty="0"/>
              <a:t>(</a:t>
            </a:r>
            <a:r>
              <a:rPr lang="ko-KR" altLang="en-US" sz="1100" dirty="0"/>
              <a:t>지금까지 </a:t>
            </a:r>
            <a:r>
              <a:rPr lang="en-US" altLang="ko-KR" sz="1100" dirty="0"/>
              <a:t>acc</a:t>
            </a:r>
            <a:r>
              <a:rPr lang="ko-KR" altLang="en-US" sz="1100" dirty="0" err="1"/>
              <a:t>를</a:t>
            </a:r>
            <a:r>
              <a:rPr lang="ko-KR" altLang="en-US" sz="1100" dirty="0"/>
              <a:t> 했는데 이제 </a:t>
            </a:r>
            <a:r>
              <a:rPr lang="en-US" altLang="ko-KR" sz="1100" dirty="0"/>
              <a:t>loss</a:t>
            </a:r>
            <a:r>
              <a:rPr lang="ko-KR" altLang="en-US" sz="1100" dirty="0"/>
              <a:t>로</a:t>
            </a:r>
            <a:r>
              <a:rPr lang="en-US" altLang="ko-KR" sz="1100" dirty="0"/>
              <a:t>)</a:t>
            </a:r>
            <a:r>
              <a:rPr lang="ko-KR" altLang="en-US" sz="1100" dirty="0"/>
              <a:t> 해결하고자 한다</a:t>
            </a:r>
            <a:r>
              <a:rPr lang="en-US" altLang="ko-KR" sz="1100" dirty="0"/>
              <a:t>. </a:t>
            </a:r>
          </a:p>
          <a:p>
            <a:r>
              <a:rPr lang="en" altLang="ko-Kore-KR" sz="1100" dirty="0"/>
              <a:t>discrete</a:t>
            </a:r>
            <a:r>
              <a:rPr lang="ko-KR" altLang="en-US" sz="1100" dirty="0"/>
              <a:t>하고 </a:t>
            </a:r>
            <a:r>
              <a:rPr lang="en" altLang="ko-Kore-KR" sz="1100" dirty="0"/>
              <a:t>non-differentiable search space</a:t>
            </a:r>
            <a:r>
              <a:rPr lang="ko-KR" altLang="en-US" sz="1100" dirty="0"/>
              <a:t>에서 진화알고리즘과 </a:t>
            </a:r>
            <a:r>
              <a:rPr lang="ko-KR" altLang="en-US" sz="1100" dirty="0" err="1"/>
              <a:t>강화학습을</a:t>
            </a:r>
            <a:r>
              <a:rPr lang="ko-KR" altLang="en-US" sz="1100" dirty="0"/>
              <a:t> 적용하는 기존 방식과는 다르게</a:t>
            </a:r>
            <a:r>
              <a:rPr lang="en-US" altLang="ko-KR" sz="1100" dirty="0"/>
              <a:t>,</a:t>
            </a:r>
          </a:p>
          <a:p>
            <a:r>
              <a:rPr lang="en-US" altLang="ko-KR" sz="1100" dirty="0"/>
              <a:t> </a:t>
            </a:r>
            <a:r>
              <a:rPr lang="ko-KR" altLang="en-US" sz="1100" dirty="0"/>
              <a:t>여기에서는 아키텍처 표현의 </a:t>
            </a:r>
            <a:r>
              <a:rPr lang="en" altLang="ko-Kore-KR" sz="1100" dirty="0"/>
              <a:t>continuous relaxation</a:t>
            </a:r>
            <a:r>
              <a:rPr lang="ko-KR" altLang="en-US" sz="1100" dirty="0"/>
              <a:t>에 </a:t>
            </a:r>
            <a:r>
              <a:rPr lang="ko-KR" altLang="en-US" sz="1100" dirty="0" err="1"/>
              <a:t>기바하여</a:t>
            </a:r>
            <a:r>
              <a:rPr lang="ko-KR" altLang="en-US" sz="1100" dirty="0"/>
              <a:t> </a:t>
            </a:r>
            <a:r>
              <a:rPr lang="en" altLang="ko-Kore-KR" sz="1100" dirty="0"/>
              <a:t>gradient descent</a:t>
            </a:r>
            <a:r>
              <a:rPr lang="ko-KR" altLang="en-US" sz="1100" dirty="0" err="1"/>
              <a:t>를</a:t>
            </a:r>
            <a:r>
              <a:rPr lang="ko-KR" altLang="en-US" sz="1100" dirty="0"/>
              <a:t> 이용한 아키텍처의 효율적인 탐색을 허용한다 </a:t>
            </a:r>
            <a:endParaRPr lang="en-US" altLang="ko-KR" sz="1100" dirty="0"/>
          </a:p>
          <a:p>
            <a:r>
              <a:rPr lang="ko-KR" altLang="en-US" sz="1100" dirty="0"/>
              <a:t>여러 실험에서 이 알고리즘이 높은 성능의 </a:t>
            </a:r>
            <a:r>
              <a:rPr lang="ko-KR" altLang="en-US" sz="1100" dirty="0" err="1"/>
              <a:t>컨볼루션</a:t>
            </a:r>
            <a:r>
              <a:rPr lang="ko-KR" altLang="en-US" sz="1100" dirty="0"/>
              <a:t> 아키텍처를 발견하는 것에서 </a:t>
            </a:r>
            <a:r>
              <a:rPr lang="en" altLang="ko-Kore-KR" sz="1100" dirty="0"/>
              <a:t>SOTA non-differentiable </a:t>
            </a:r>
            <a:r>
              <a:rPr lang="ko-KR" altLang="en-US" sz="1100" dirty="0"/>
              <a:t>기술들보다 더 빠르면서 능가한다</a:t>
            </a:r>
            <a:r>
              <a:rPr lang="en-US" altLang="ko-KR" sz="1100" dirty="0"/>
              <a:t>.</a:t>
            </a:r>
            <a:endParaRPr kumimoji="1" lang="ko-Kore-KR" altLang="en-US" sz="1100" dirty="0"/>
          </a:p>
        </p:txBody>
      </p:sp>
      <p:sp>
        <p:nvSpPr>
          <p:cNvPr id="9" name="TextBox 8">
            <a:extLst>
              <a:ext uri="{FF2B5EF4-FFF2-40B4-BE49-F238E27FC236}">
                <a16:creationId xmlns:a16="http://schemas.microsoft.com/office/drawing/2014/main" id="{EA015740-FFFE-4D48-A9A1-8F6E7B1F0C0D}"/>
              </a:ext>
            </a:extLst>
          </p:cNvPr>
          <p:cNvSpPr txBox="1"/>
          <p:nvPr/>
        </p:nvSpPr>
        <p:spPr>
          <a:xfrm>
            <a:off x="-37241" y="5283305"/>
            <a:ext cx="9948231" cy="246221"/>
          </a:xfrm>
          <a:prstGeom prst="rect">
            <a:avLst/>
          </a:prstGeom>
          <a:noFill/>
        </p:spPr>
        <p:txBody>
          <a:bodyPr wrap="square">
            <a:spAutoFit/>
          </a:bodyPr>
          <a:lstStyle/>
          <a:p>
            <a:r>
              <a:rPr lang="en" altLang="ko-Kore-KR" sz="1000" dirty="0"/>
              <a:t>Cai, Han, </a:t>
            </a:r>
            <a:r>
              <a:rPr lang="en" altLang="ko-Kore-KR" sz="1000" dirty="0" err="1"/>
              <a:t>Ligeng</a:t>
            </a:r>
            <a:r>
              <a:rPr lang="en" altLang="ko-Kore-KR" sz="1000" dirty="0"/>
              <a:t> Zhu, and Song Han. "</a:t>
            </a:r>
            <a:r>
              <a:rPr lang="en" altLang="ko-Kore-KR" sz="1000" dirty="0" err="1"/>
              <a:t>Proxylessnas</a:t>
            </a:r>
            <a:r>
              <a:rPr lang="en" altLang="ko-Kore-KR" sz="1000" dirty="0"/>
              <a:t>: Direct neural architecture search on target task and hardware." </a:t>
            </a:r>
            <a:r>
              <a:rPr lang="en" altLang="ko-Kore-KR" sz="1000" i="1" dirty="0" err="1">
                <a:effectLst/>
              </a:rPr>
              <a:t>arXiv</a:t>
            </a:r>
            <a:r>
              <a:rPr lang="en" altLang="ko-Kore-KR" sz="1000" i="1" dirty="0">
                <a:effectLst/>
              </a:rPr>
              <a:t> preprint arXiv:1812.00332</a:t>
            </a:r>
            <a:r>
              <a:rPr lang="en" altLang="ko-Kore-KR" sz="1000" dirty="0"/>
              <a:t>  (2018).</a:t>
            </a:r>
          </a:p>
        </p:txBody>
      </p:sp>
      <p:sp>
        <p:nvSpPr>
          <p:cNvPr id="10" name="TextBox 9">
            <a:extLst>
              <a:ext uri="{FF2B5EF4-FFF2-40B4-BE49-F238E27FC236}">
                <a16:creationId xmlns:a16="http://schemas.microsoft.com/office/drawing/2014/main" id="{53B03772-E80C-AC4E-8C02-1FF60B36119B}"/>
              </a:ext>
            </a:extLst>
          </p:cNvPr>
          <p:cNvSpPr txBox="1"/>
          <p:nvPr/>
        </p:nvSpPr>
        <p:spPr>
          <a:xfrm>
            <a:off x="-19398" y="5529526"/>
            <a:ext cx="8054968" cy="246221"/>
          </a:xfrm>
          <a:prstGeom prst="rect">
            <a:avLst/>
          </a:prstGeom>
          <a:noFill/>
        </p:spPr>
        <p:txBody>
          <a:bodyPr wrap="square">
            <a:spAutoFit/>
          </a:bodyPr>
          <a:lstStyle/>
          <a:p>
            <a:r>
              <a:rPr lang="en" altLang="ko-Kore-KR" sz="1000" dirty="0"/>
              <a:t>Xu, </a:t>
            </a:r>
            <a:r>
              <a:rPr lang="en" altLang="ko-Kore-KR" sz="1000" dirty="0" err="1"/>
              <a:t>Yuhui</a:t>
            </a:r>
            <a:r>
              <a:rPr lang="en" altLang="ko-Kore-KR" sz="1000" dirty="0"/>
              <a:t>, et al. "Pc-darts: Partial channel connections for memory-efficient architecture search." </a:t>
            </a:r>
            <a:r>
              <a:rPr lang="en" altLang="ko-Kore-KR" sz="1000" i="1" dirty="0" err="1">
                <a:effectLst/>
              </a:rPr>
              <a:t>arXiv</a:t>
            </a:r>
            <a:r>
              <a:rPr lang="en" altLang="ko-Kore-KR" sz="1000" i="1" dirty="0">
                <a:effectLst/>
              </a:rPr>
              <a:t> preprint arXiv:1907.05737 </a:t>
            </a:r>
            <a:r>
              <a:rPr lang="en" altLang="ko-Kore-KR" sz="1000" dirty="0"/>
              <a:t>(2019).</a:t>
            </a:r>
          </a:p>
        </p:txBody>
      </p:sp>
      <p:sp>
        <p:nvSpPr>
          <p:cNvPr id="12" name="TextBox 11">
            <a:extLst>
              <a:ext uri="{FF2B5EF4-FFF2-40B4-BE49-F238E27FC236}">
                <a16:creationId xmlns:a16="http://schemas.microsoft.com/office/drawing/2014/main" id="{70B7745B-6E41-6D44-8D93-C99BEA5DF370}"/>
              </a:ext>
            </a:extLst>
          </p:cNvPr>
          <p:cNvSpPr txBox="1"/>
          <p:nvPr/>
        </p:nvSpPr>
        <p:spPr>
          <a:xfrm>
            <a:off x="-37241" y="5835446"/>
            <a:ext cx="11800274" cy="400110"/>
          </a:xfrm>
          <a:prstGeom prst="rect">
            <a:avLst/>
          </a:prstGeom>
          <a:noFill/>
        </p:spPr>
        <p:txBody>
          <a:bodyPr wrap="square">
            <a:spAutoFit/>
          </a:bodyPr>
          <a:lstStyle/>
          <a:p>
            <a:r>
              <a:rPr lang="en" altLang="ko-Kore-KR" sz="1000" b="0" i="0" dirty="0">
                <a:solidFill>
                  <a:srgbClr val="222222"/>
                </a:solidFill>
                <a:effectLst/>
                <a:latin typeface="Arial" panose="020B0604020202020204" pitchFamily="34" charset="0"/>
              </a:rPr>
              <a:t>Hu, </a:t>
            </a:r>
            <a:r>
              <a:rPr lang="en" altLang="ko-Kore-KR" sz="1000" b="0" i="0" dirty="0" err="1">
                <a:solidFill>
                  <a:srgbClr val="222222"/>
                </a:solidFill>
                <a:effectLst/>
                <a:latin typeface="Arial" panose="020B0604020202020204" pitchFamily="34" charset="0"/>
              </a:rPr>
              <a:t>Yibo</a:t>
            </a:r>
            <a:r>
              <a:rPr lang="en" altLang="ko-Kore-KR" sz="1000" b="0" i="0" dirty="0">
                <a:solidFill>
                  <a:srgbClr val="222222"/>
                </a:solidFill>
                <a:effectLst/>
                <a:latin typeface="Arial" panose="020B0604020202020204" pitchFamily="34" charset="0"/>
              </a:rPr>
              <a:t>, Xiang Wu, and Ran He. "</a:t>
            </a:r>
            <a:r>
              <a:rPr lang="en" altLang="ko-Kore-KR" sz="1000" b="0" i="0" dirty="0" err="1">
                <a:solidFill>
                  <a:srgbClr val="222222"/>
                </a:solidFill>
                <a:effectLst/>
                <a:latin typeface="Arial" panose="020B0604020202020204" pitchFamily="34" charset="0"/>
              </a:rPr>
              <a:t>Tf-nas</a:t>
            </a:r>
            <a:r>
              <a:rPr lang="en" altLang="ko-Kore-KR" sz="1000" b="0" i="0" dirty="0">
                <a:solidFill>
                  <a:srgbClr val="222222"/>
                </a:solidFill>
                <a:effectLst/>
                <a:latin typeface="Arial" panose="020B0604020202020204" pitchFamily="34" charset="0"/>
              </a:rPr>
              <a:t>: Rethinking three search freedoms of latency-constrained differentiable neural architecture search." </a:t>
            </a:r>
          </a:p>
          <a:p>
            <a:r>
              <a:rPr lang="en" altLang="ko-Kore-KR" sz="1000" b="0" i="1" dirty="0">
                <a:solidFill>
                  <a:srgbClr val="222222"/>
                </a:solidFill>
                <a:effectLst/>
                <a:latin typeface="Arial" panose="020B0604020202020204" pitchFamily="34" charset="0"/>
              </a:rPr>
              <a:t>Computer Vision–ECCV 2020: 16th European Conference, Glasgow, UK, August 23–28, 2020, Proceedings, Part XV 16</a:t>
            </a:r>
            <a:r>
              <a:rPr lang="en" altLang="ko-Kore-KR" sz="1000" b="0" i="0" dirty="0">
                <a:solidFill>
                  <a:srgbClr val="222222"/>
                </a:solidFill>
                <a:effectLst/>
                <a:latin typeface="Arial" panose="020B0604020202020204" pitchFamily="34" charset="0"/>
              </a:rPr>
              <a:t>. Springer International Publishing, 2020.</a:t>
            </a:r>
            <a:endParaRPr lang="en" altLang="ko-Kore-KR" sz="1000" dirty="0"/>
          </a:p>
        </p:txBody>
      </p:sp>
      <p:sp>
        <p:nvSpPr>
          <p:cNvPr id="11" name="TextBox 10">
            <a:extLst>
              <a:ext uri="{FF2B5EF4-FFF2-40B4-BE49-F238E27FC236}">
                <a16:creationId xmlns:a16="http://schemas.microsoft.com/office/drawing/2014/main" id="{A41BF9CC-ED39-384E-925C-F12602340B78}"/>
              </a:ext>
            </a:extLst>
          </p:cNvPr>
          <p:cNvSpPr txBox="1"/>
          <p:nvPr/>
        </p:nvSpPr>
        <p:spPr>
          <a:xfrm>
            <a:off x="6266120" y="4513863"/>
            <a:ext cx="5868466" cy="646331"/>
          </a:xfrm>
          <a:prstGeom prst="rect">
            <a:avLst/>
          </a:prstGeom>
          <a:noFill/>
        </p:spPr>
        <p:txBody>
          <a:bodyPr wrap="none" rtlCol="0">
            <a:spAutoFit/>
          </a:bodyPr>
          <a:lstStyle/>
          <a:p>
            <a:r>
              <a:rPr kumimoji="1" lang="ko-Kore-KR" altLang="en-US" dirty="0"/>
              <a:t>공식 후속 연구 </a:t>
            </a:r>
            <a:r>
              <a:rPr kumimoji="1" lang="en-US" altLang="ko-Kore-KR" dirty="0"/>
              <a:t>X </a:t>
            </a:r>
          </a:p>
          <a:p>
            <a:r>
              <a:rPr kumimoji="1" lang="en-US" altLang="ko-Kore-KR" dirty="0"/>
              <a:t>D</a:t>
            </a:r>
            <a:r>
              <a:rPr kumimoji="1" lang="en-US" altLang="ko-KR" dirty="0"/>
              <a:t>ARTs</a:t>
            </a:r>
            <a:r>
              <a:rPr kumimoji="1" lang="ko-KR" altLang="en-US" dirty="0"/>
              <a:t>의 아이디어에서 다른 방향성을 가진 것 </a:t>
            </a:r>
            <a:r>
              <a:rPr kumimoji="1" lang="en-US" altLang="ko-KR" dirty="0"/>
              <a:t>3</a:t>
            </a:r>
            <a:r>
              <a:rPr kumimoji="1" lang="ko-KR" altLang="en-US" dirty="0"/>
              <a:t>가지 선정</a:t>
            </a:r>
            <a:endParaRPr kumimoji="1" lang="ko-Kore-KR" altLang="en-US" dirty="0"/>
          </a:p>
        </p:txBody>
      </p:sp>
    </p:spTree>
    <p:extLst>
      <p:ext uri="{BB962C8B-B14F-4D97-AF65-F5344CB8AC3E}">
        <p14:creationId xmlns:p14="http://schemas.microsoft.com/office/powerpoint/2010/main" val="3390453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rmAutofit/>
          </a:bodyPr>
          <a:lstStyle/>
          <a:p>
            <a:r>
              <a:rPr lang="en" altLang="ko-Kore-KR" dirty="0">
                <a:latin typeface="Times New Roman" panose="02020603050405020304" pitchFamily="18" charset="0"/>
                <a:cs typeface="Times New Roman" panose="02020603050405020304" pitchFamily="18" charset="0"/>
              </a:rPr>
              <a:t>Discovering Neural Wirings</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1501428" y="3521685"/>
            <a:ext cx="9768188" cy="276999"/>
          </a:xfrm>
          <a:prstGeom prst="rect">
            <a:avLst/>
          </a:prstGeom>
          <a:noFill/>
        </p:spPr>
        <p:txBody>
          <a:bodyPr wrap="none" rtlCol="0">
            <a:spAutoFit/>
          </a:bodyPr>
          <a:lstStyle/>
          <a:p>
            <a:pPr algn="ctr"/>
            <a:r>
              <a:rPr lang="en" altLang="ko-Kore-KR" sz="1200" dirty="0" err="1">
                <a:latin typeface="Times New Roman" panose="02020603050405020304" pitchFamily="18" charset="0"/>
                <a:cs typeface="Times New Roman" panose="02020603050405020304" pitchFamily="18" charset="0"/>
              </a:rPr>
              <a:t>Wortsman</a:t>
            </a:r>
            <a:r>
              <a:rPr lang="en" altLang="ko-Kore-KR" sz="1200" dirty="0">
                <a:latin typeface="Times New Roman" panose="02020603050405020304" pitchFamily="18" charset="0"/>
                <a:cs typeface="Times New Roman" panose="02020603050405020304" pitchFamily="18" charset="0"/>
              </a:rPr>
              <a:t>, Mitchell, Ali Farhadi, and Mohammad </a:t>
            </a:r>
            <a:r>
              <a:rPr lang="en" altLang="ko-Kore-KR" sz="1200" dirty="0" err="1">
                <a:latin typeface="Times New Roman" panose="02020603050405020304" pitchFamily="18" charset="0"/>
                <a:cs typeface="Times New Roman" panose="02020603050405020304" pitchFamily="18" charset="0"/>
              </a:rPr>
              <a:t>Rastegari</a:t>
            </a:r>
            <a:r>
              <a:rPr lang="en" altLang="ko-Kore-KR" sz="1200" dirty="0">
                <a:latin typeface="Times New Roman" panose="02020603050405020304" pitchFamily="18" charset="0"/>
                <a:cs typeface="Times New Roman" panose="02020603050405020304" pitchFamily="18" charset="0"/>
              </a:rPr>
              <a:t>. "Discovering neural wirings." </a:t>
            </a:r>
            <a:r>
              <a:rPr lang="en" altLang="ko-Kore-KR" sz="1200" i="1" dirty="0">
                <a:effectLst/>
                <a:latin typeface="Times New Roman" panose="02020603050405020304" pitchFamily="18" charset="0"/>
                <a:cs typeface="Times New Roman" panose="02020603050405020304" pitchFamily="18" charset="0"/>
              </a:rPr>
              <a:t>Advances in Neural Information Processing Systems </a:t>
            </a:r>
            <a:r>
              <a:rPr lang="en" altLang="ko-Kore-KR" sz="1200" dirty="0">
                <a:latin typeface="Times New Roman" panose="02020603050405020304" pitchFamily="18" charset="0"/>
                <a:cs typeface="Times New Roman" panose="02020603050405020304" pitchFamily="18" charset="0"/>
              </a:rPr>
              <a:t>32 (2019).</a:t>
            </a:r>
          </a:p>
        </p:txBody>
      </p:sp>
    </p:spTree>
    <p:extLst>
      <p:ext uri="{BB962C8B-B14F-4D97-AF65-F5344CB8AC3E}">
        <p14:creationId xmlns:p14="http://schemas.microsoft.com/office/powerpoint/2010/main" val="1997601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390745" y="572443"/>
            <a:ext cx="10560789" cy="521681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최근 수많은 노력들이 잘 알려진 작은 빌딩 블록 셋들을 탐색하는 것으로 아키텍처 디자인을 자동화하는 시도를 하고 있다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Reinforce </a:t>
            </a:r>
            <a:r>
              <a:rPr lang="ko-KR" altLang="en-US" dirty="0" err="1">
                <a:latin typeface="Times New Roman" panose="02020603050405020304" pitchFamily="18" charset="0"/>
                <a:cs typeface="Times New Roman" panose="02020603050405020304" pitchFamily="18" charset="0"/>
              </a:rPr>
              <a:t>부터</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gradient based </a:t>
            </a:r>
            <a:r>
              <a:rPr lang="ko-KR" altLang="en-US" dirty="0">
                <a:latin typeface="Times New Roman" panose="02020603050405020304" pitchFamily="18" charset="0"/>
                <a:cs typeface="Times New Roman" panose="02020603050405020304" pitchFamily="18" charset="0"/>
              </a:rPr>
              <a:t>까지 많은 방법들이 있지만</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가능한 </a:t>
            </a:r>
            <a:r>
              <a:rPr lang="ko-KR" altLang="en-US" dirty="0" err="1">
                <a:latin typeface="Times New Roman" panose="02020603050405020304" pitchFamily="18" charset="0"/>
                <a:cs typeface="Times New Roman" panose="02020603050405020304" pitchFamily="18" charset="0"/>
              </a:rPr>
              <a:t>커네션</a:t>
            </a:r>
            <a:r>
              <a:rPr lang="ko-KR" altLang="en-US" dirty="0">
                <a:latin typeface="Times New Roman" panose="02020603050405020304" pitchFamily="18" charset="0"/>
                <a:cs typeface="Times New Roman" panose="02020603050405020304" pitchFamily="18" charset="0"/>
              </a:rPr>
              <a:t> 패턴 공간은 여전히 큰 제약이다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NAS</a:t>
            </a:r>
            <a:r>
              <a:rPr lang="ko-KR" altLang="en-US" dirty="0">
                <a:latin typeface="Times New Roman" panose="02020603050405020304" pitchFamily="18" charset="0"/>
                <a:cs typeface="Times New Roman" panose="02020603050405020304" pitchFamily="18" charset="0"/>
              </a:rPr>
              <a:t>에서도 미리 정의된 </a:t>
            </a:r>
            <a:r>
              <a:rPr lang="ko-KR" altLang="en-US" dirty="0" err="1">
                <a:latin typeface="Times New Roman" panose="02020603050405020304" pitchFamily="18" charset="0"/>
                <a:cs typeface="Times New Roman" panose="02020603050405020304" pitchFamily="18" charset="0"/>
              </a:rPr>
              <a:t>블럭들</a:t>
            </a:r>
            <a:r>
              <a:rPr lang="ko-KR" altLang="en-US" dirty="0">
                <a:latin typeface="Times New Roman" panose="02020603050405020304" pitchFamily="18" charset="0"/>
                <a:cs typeface="Times New Roman" panose="02020603050405020304" pitchFamily="18" charset="0"/>
              </a:rPr>
              <a:t> 사이 연결을 탐색하는 방법이 있지만</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우리는 더 효율적인 솔루션이 있을 것이라는 생각</a:t>
            </a:r>
            <a:endParaRPr lang="en-US" altLang="ko-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lnSpc>
                <a:spcPct val="150000"/>
              </a:lnSpc>
              <a:buFont typeface="Arial" panose="020B0604020202020204" pitchFamily="34" charset="0"/>
              <a:buChar char="•"/>
            </a:pPr>
            <a:r>
              <a:rPr lang="ko-Kore-KR" altLang="en-US" dirty="0">
                <a:latin typeface="Times New Roman" panose="02020603050405020304" pitchFamily="18" charset="0"/>
                <a:cs typeface="Times New Roman" panose="02020603050405020304" pitchFamily="18" charset="0"/>
              </a:rPr>
              <a:t>채널이 서로 독립적인 연결을 형성할 수 있도록 함으로 큰 가능한 커넥션 셋을 제공</a:t>
            </a:r>
            <a:endParaRPr lang="en-US" altLang="ko-Kore-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Backward pass</a:t>
            </a:r>
            <a:r>
              <a:rPr lang="ko-Kore-KR" altLang="en-US" dirty="0">
                <a:latin typeface="Times New Roman" panose="02020603050405020304" pitchFamily="18" charset="0"/>
                <a:cs typeface="Times New Roman" panose="02020603050405020304" pitchFamily="18" charset="0"/>
              </a:rPr>
              <a:t>의 간단한 수정으로 모든 가능한 </a:t>
            </a:r>
            <a:r>
              <a:rPr lang="en-US" altLang="ko-Kore-KR" dirty="0">
                <a:latin typeface="Times New Roman" panose="02020603050405020304" pitchFamily="18" charset="0"/>
                <a:cs typeface="Times New Roman" panose="02020603050405020304" pitchFamily="18" charset="0"/>
              </a:rPr>
              <a:t>wiring</a:t>
            </a:r>
            <a:r>
              <a:rPr lang="ko-Kore-KR" altLang="en-US" dirty="0">
                <a:latin typeface="Times New Roman" panose="02020603050405020304" pitchFamily="18" charset="0"/>
                <a:cs typeface="Times New Roman" panose="02020603050405020304" pitchFamily="18" charset="0"/>
              </a:rPr>
              <a:t>의 공간을 탐색하는 방법</a:t>
            </a:r>
            <a:endParaRPr lang="en" altLang="ko-Kore-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altLang="ko-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Result</a:t>
            </a:r>
          </a:p>
          <a:p>
            <a:pPr marL="742950" lvl="1" indent="-285750">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실험으로 제안한 방법의 학습된 연결성이 핸드 디자인과 랜덤 </a:t>
            </a:r>
            <a:r>
              <a:rPr lang="en" altLang="ko-Kore-KR" dirty="0">
                <a:latin typeface="Times New Roman" panose="02020603050405020304" pitchFamily="18" charset="0"/>
                <a:cs typeface="Times New Roman" panose="02020603050405020304" pitchFamily="18" charset="0"/>
              </a:rPr>
              <a:t>wiring </a:t>
            </a:r>
            <a:r>
              <a:rPr lang="ko-KR" altLang="en-US" dirty="0">
                <a:latin typeface="Times New Roman" panose="02020603050405020304" pitchFamily="18" charset="0"/>
                <a:cs typeface="Times New Roman" panose="02020603050405020304" pitchFamily="18" charset="0"/>
              </a:rPr>
              <a:t>네트워크를 뛰어넘는 다는 것을 입증 </a:t>
            </a:r>
            <a:endParaRPr lang="en-US" altLang="ko-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MobileNetV1</a:t>
            </a:r>
            <a:r>
              <a:rPr lang="ko-KR" altLang="en-US" dirty="0">
                <a:latin typeface="Times New Roman" panose="02020603050405020304" pitchFamily="18" charset="0"/>
                <a:cs typeface="Times New Roman" panose="02020603050405020304" pitchFamily="18" charset="0"/>
              </a:rPr>
              <a:t>의 커넥션을 학습함으로 </a:t>
            </a:r>
            <a:r>
              <a:rPr lang="en" altLang="ko-Kore-KR" dirty="0">
                <a:latin typeface="Times New Roman" panose="02020603050405020304" pitchFamily="18" charset="0"/>
                <a:cs typeface="Times New Roman" panose="02020603050405020304" pitchFamily="18" charset="0"/>
              </a:rPr>
              <a:t>ImageNet acc</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10% </a:t>
            </a:r>
            <a:r>
              <a:rPr lang="ko-KR" altLang="en-US" dirty="0">
                <a:latin typeface="Times New Roman" panose="02020603050405020304" pitchFamily="18" charset="0"/>
                <a:cs typeface="Times New Roman" panose="02020603050405020304" pitchFamily="18" charset="0"/>
              </a:rPr>
              <a:t>정도 향상시킴</a:t>
            </a:r>
            <a:r>
              <a:rPr lang="en-US" altLang="ko-KR" dirty="0">
                <a:latin typeface="Times New Roman" panose="02020603050405020304" pitchFamily="18" charset="0"/>
                <a:cs typeface="Times New Roman" panose="02020603050405020304" pitchFamily="18" charset="0"/>
              </a:rPr>
              <a:t>.</a:t>
            </a:r>
            <a:endParaRPr lang="en" altLang="ko-Kore-KR" b="1"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40594181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3" name="TextBox 12">
            <a:extLst>
              <a:ext uri="{FF2B5EF4-FFF2-40B4-BE49-F238E27FC236}">
                <a16:creationId xmlns:a16="http://schemas.microsoft.com/office/drawing/2014/main" id="{2A9A4829-75F9-1D40-BEB9-DADD931B79A4}"/>
              </a:ext>
            </a:extLst>
          </p:cNvPr>
          <p:cNvSpPr txBox="1"/>
          <p:nvPr/>
        </p:nvSpPr>
        <p:spPr>
          <a:xfrm>
            <a:off x="233914" y="668215"/>
            <a:ext cx="11780285" cy="46198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Static Neural Graph </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Static neural graph</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DAG</a:t>
            </a:r>
            <a:r>
              <a:rPr lang="ko-KR" altLang="en-US" dirty="0">
                <a:latin typeface="Times New Roman" panose="02020603050405020304" pitchFamily="18" charset="0"/>
                <a:cs typeface="Times New Roman" panose="02020603050405020304" pitchFamily="18" charset="0"/>
              </a:rPr>
              <a:t>이며</a:t>
            </a:r>
            <a:r>
              <a:rPr lang="en-US" altLang="ko-KR"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node</a:t>
            </a:r>
            <a:r>
              <a:rPr lang="ko-KR" altLang="en-US" dirty="0">
                <a:latin typeface="Times New Roman" panose="02020603050405020304" pitchFamily="18" charset="0"/>
                <a:cs typeface="Times New Roman" panose="02020603050405020304" pitchFamily="18" charset="0"/>
              </a:rPr>
              <a:t>와 </a:t>
            </a:r>
            <a:r>
              <a:rPr lang="en" altLang="ko-Kore-KR" dirty="0">
                <a:latin typeface="Times New Roman" panose="02020603050405020304" pitchFamily="18" charset="0"/>
                <a:cs typeface="Times New Roman" panose="02020603050405020304" pitchFamily="18" charset="0"/>
              </a:rPr>
              <a:t>edge</a:t>
            </a:r>
            <a:r>
              <a:rPr lang="ko-KR" altLang="en-US" dirty="0">
                <a:latin typeface="Times New Roman" panose="02020603050405020304" pitchFamily="18" charset="0"/>
                <a:cs typeface="Times New Roman" panose="02020603050405020304" pitchFamily="18" charset="0"/>
              </a:rPr>
              <a:t>로 구성</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Node</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state</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random variable Z</a:t>
            </a:r>
            <a:r>
              <a:rPr lang="ko-KR" altLang="en-US" dirty="0">
                <a:latin typeface="Times New Roman" panose="02020603050405020304" pitchFamily="18" charset="0"/>
                <a:cs typeface="Times New Roman" panose="02020603050405020304" pitchFamily="18" charset="0"/>
              </a:rPr>
              <a:t>로 주어진다</a:t>
            </a:r>
            <a:r>
              <a:rPr lang="en-US" altLang="ko-KR"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각 </a:t>
            </a:r>
            <a:r>
              <a:rPr lang="en-US" altLang="ko-KR" dirty="0">
                <a:latin typeface="Times New Roman" panose="02020603050405020304" pitchFamily="18" charset="0"/>
                <a:cs typeface="Times New Roman" panose="02020603050405020304" pitchFamily="18" charset="0"/>
              </a:rPr>
              <a:t>node</a:t>
            </a:r>
            <a:r>
              <a:rPr lang="ko-KR" altLang="en-US" dirty="0">
                <a:latin typeface="Times New Roman" panose="02020603050405020304" pitchFamily="18" charset="0"/>
                <a:cs typeface="Times New Roman" panose="02020603050405020304" pitchFamily="18" charset="0"/>
              </a:rPr>
              <a:t> </a:t>
            </a:r>
            <a:r>
              <a:rPr lang="en" altLang="ko-KR" dirty="0">
                <a:latin typeface="Times New Roman" panose="02020603050405020304" pitchFamily="18" charset="0"/>
                <a:cs typeface="Times New Roman" panose="02020603050405020304" pitchFamily="18" charset="0"/>
              </a:rPr>
              <a:t>V </a:t>
            </a:r>
            <a:r>
              <a:rPr lang="ko-KR" altLang="en-US" dirty="0">
                <a:latin typeface="Times New Roman" panose="02020603050405020304" pitchFamily="18" charset="0"/>
                <a:cs typeface="Times New Roman" panose="02020603050405020304" pitchFamily="18" charset="0"/>
              </a:rPr>
              <a:t>에는 </a:t>
            </a:r>
            <a:r>
              <a:rPr lang="en" altLang="ko-Kore-KR" dirty="0">
                <a:latin typeface="Times New Roman" panose="02020603050405020304" pitchFamily="18" charset="0"/>
                <a:cs typeface="Times New Roman" panose="02020603050405020304" pitchFamily="18" charset="0"/>
              </a:rPr>
              <a:t>function f</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적용 </a:t>
            </a:r>
            <a:endParaRPr lang="en-US" altLang="ko-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각 </a:t>
            </a:r>
            <a:r>
              <a:rPr lang="en" altLang="ko-Kore-KR" dirty="0">
                <a:latin typeface="Times New Roman" panose="02020603050405020304" pitchFamily="18" charset="0"/>
                <a:cs typeface="Times New Roman" panose="02020603050405020304" pitchFamily="18" charset="0"/>
              </a:rPr>
              <a:t>edge </a:t>
            </a:r>
            <a:r>
              <a:rPr lang="ko-KR" altLang="en-US" dirty="0">
                <a:latin typeface="Times New Roman" panose="02020603050405020304" pitchFamily="18" charset="0"/>
                <a:cs typeface="Times New Roman" panose="02020603050405020304" pitchFamily="18" charset="0"/>
              </a:rPr>
              <a:t>에는 관련 </a:t>
            </a:r>
            <a:r>
              <a:rPr lang="en" altLang="ko-Kore-KR" dirty="0">
                <a:latin typeface="Times New Roman" panose="02020603050405020304" pitchFamily="18" charset="0"/>
                <a:cs typeface="Times New Roman" panose="02020603050405020304" pitchFamily="18" charset="0"/>
              </a:rPr>
              <a:t>weight w</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적용</a:t>
            </a:r>
            <a:endParaRPr lang="en-US" altLang="ko-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MLP</a:t>
            </a:r>
            <a:r>
              <a:rPr lang="ko-KR" altLang="en-US" dirty="0">
                <a:latin typeface="Times New Roman" panose="02020603050405020304" pitchFamily="18" charset="0"/>
                <a:cs typeface="Times New Roman" panose="02020603050405020304" pitchFamily="18" charset="0"/>
              </a:rPr>
              <a:t>의 경우에는 </a:t>
            </a:r>
            <a:r>
              <a:rPr lang="en" altLang="ko-Kore-KR" dirty="0">
                <a:latin typeface="Times New Roman" panose="02020603050405020304" pitchFamily="18" charset="0"/>
                <a:cs typeface="Times New Roman" panose="02020603050405020304" pitchFamily="18" charset="0"/>
              </a:rPr>
              <a:t>f</a:t>
            </a:r>
            <a:r>
              <a:rPr lang="ko-KR" altLang="en-US" dirty="0">
                <a:latin typeface="Times New Roman" panose="02020603050405020304" pitchFamily="18" charset="0"/>
                <a:cs typeface="Times New Roman" panose="02020603050405020304" pitchFamily="18" charset="0"/>
              </a:rPr>
              <a:t>는 간단하게 </a:t>
            </a:r>
            <a:r>
              <a:rPr lang="en" altLang="ko-Kore-KR" dirty="0">
                <a:latin typeface="Times New Roman" panose="02020603050405020304" pitchFamily="18" charset="0"/>
                <a:cs typeface="Times New Roman" panose="02020603050405020304" pitchFamily="18" charset="0"/>
              </a:rPr>
              <a:t>parameter-free non-linear activation(</a:t>
            </a:r>
            <a:r>
              <a:rPr lang="en" altLang="ko-Kore-KR" dirty="0" err="1">
                <a:latin typeface="Times New Roman" panose="02020603050405020304" pitchFamily="18" charset="0"/>
                <a:cs typeface="Times New Roman" panose="02020603050405020304" pitchFamily="18" charset="0"/>
              </a:rPr>
              <a:t>ReLU</a:t>
            </a:r>
            <a:r>
              <a:rPr lang="en" altLang="ko-Kore-KR"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V</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parents</a:t>
            </a:r>
            <a:r>
              <a:rPr lang="ko-KR" altLang="en-US" dirty="0">
                <a:latin typeface="Times New Roman" panose="02020603050405020304" pitchFamily="18" charset="0"/>
                <a:cs typeface="Times New Roman" panose="02020603050405020304" pitchFamily="18" charset="0"/>
              </a:rPr>
              <a:t>가 없는 </a:t>
            </a:r>
            <a:r>
              <a:rPr lang="en" altLang="ko-Kore-KR" dirty="0">
                <a:latin typeface="Times New Roman" panose="02020603050405020304" pitchFamily="18" charset="0"/>
                <a:cs typeface="Times New Roman" panose="02020603050405020304" pitchFamily="18" charset="0"/>
              </a:rPr>
              <a:t>input node V</a:t>
            </a:r>
            <a:r>
              <a:rPr lang="en" altLang="ko-Kore-KR" baseline="-25000" dirty="0">
                <a:latin typeface="Times New Roman" panose="02020603050405020304" pitchFamily="18" charset="0"/>
                <a:cs typeface="Times New Roman" panose="02020603050405020304" pitchFamily="18" charset="0"/>
              </a:rPr>
              <a:t>0</a:t>
            </a:r>
            <a:r>
              <a:rPr lang="en" altLang="ko-Kore-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와 </a:t>
            </a:r>
            <a:r>
              <a:rPr lang="en" altLang="ko-Kore-KR" dirty="0">
                <a:latin typeface="Times New Roman" panose="02020603050405020304" pitchFamily="18" charset="0"/>
                <a:cs typeface="Times New Roman" panose="02020603050405020304" pitchFamily="18" charset="0"/>
              </a:rPr>
              <a:t>children</a:t>
            </a:r>
            <a:r>
              <a:rPr lang="ko-KR" altLang="en-US" dirty="0">
                <a:latin typeface="Times New Roman" panose="02020603050405020304" pitchFamily="18" charset="0"/>
                <a:cs typeface="Times New Roman" panose="02020603050405020304" pitchFamily="18" charset="0"/>
              </a:rPr>
              <a:t>이 없는 </a:t>
            </a:r>
            <a:r>
              <a:rPr lang="en" altLang="ko-Kore-KR" dirty="0">
                <a:latin typeface="Times New Roman" panose="02020603050405020304" pitchFamily="18" charset="0"/>
                <a:cs typeface="Times New Roman" panose="02020603050405020304" pitchFamily="18" charset="0"/>
              </a:rPr>
              <a:t>output node V</a:t>
            </a:r>
            <a:r>
              <a:rPr lang="en" altLang="ko-Kore-KR" baseline="-25000" dirty="0">
                <a:latin typeface="Times New Roman" panose="02020603050405020304" pitchFamily="18" charset="0"/>
                <a:cs typeface="Times New Roman" panose="02020603050405020304" pitchFamily="18" charset="0"/>
              </a:rPr>
              <a:t>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포함하고 있다</a:t>
            </a:r>
            <a:r>
              <a:rPr lang="en-US" altLang="ko-KR" dirty="0">
                <a:latin typeface="Times New Roman" panose="02020603050405020304" pitchFamily="18" charset="0"/>
                <a:cs typeface="Times New Roman" panose="02020603050405020304" pitchFamily="18" charset="0"/>
              </a:rPr>
              <a:t>. </a:t>
            </a:r>
          </a:p>
          <a:p>
            <a:pPr marL="742950" lvl="1" indent="-285750">
              <a:lnSpc>
                <a:spcPct val="150000"/>
              </a:lnSpc>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Input data </a:t>
            </a:r>
            <a:r>
              <a:rPr lang="en-US" altLang="ko-KR" dirty="0">
                <a:latin typeface="Times New Roman" panose="02020603050405020304" pitchFamily="18" charset="0"/>
                <a:cs typeface="Times New Roman" panose="02020603050405020304" pitchFamily="18" charset="0"/>
                <a:sym typeface="Wingdings" pitchFamily="2" charset="2"/>
              </a:rPr>
              <a:t> input node V</a:t>
            </a:r>
            <a:r>
              <a:rPr lang="en-US" altLang="ko-KR" baseline="-25000" dirty="0">
                <a:latin typeface="Times New Roman" panose="02020603050405020304" pitchFamily="18" charset="0"/>
                <a:cs typeface="Times New Roman" panose="02020603050405020304" pitchFamily="18" charset="0"/>
                <a:sym typeface="Wingdings" pitchFamily="2" charset="2"/>
              </a:rPr>
              <a:t>0</a:t>
            </a:r>
            <a:r>
              <a:rPr lang="en-US" altLang="ko-KR" dirty="0">
                <a:latin typeface="Times New Roman" panose="02020603050405020304" pitchFamily="18" charset="0"/>
                <a:cs typeface="Times New Roman" panose="02020603050405020304" pitchFamily="18" charset="0"/>
                <a:sym typeface="Wingdings" pitchFamily="2" charset="2"/>
              </a:rPr>
              <a:t> , Z</a:t>
            </a:r>
            <a:r>
              <a:rPr lang="en-US" altLang="ko-KR" baseline="-25000" dirty="0">
                <a:latin typeface="Times New Roman" panose="02020603050405020304" pitchFamily="18" charset="0"/>
                <a:cs typeface="Times New Roman" panose="02020603050405020304" pitchFamily="18" charset="0"/>
                <a:sym typeface="Wingdings" pitchFamily="2" charset="2"/>
              </a:rPr>
              <a:t> v0</a:t>
            </a:r>
            <a:r>
              <a:rPr lang="en-US" altLang="ko-KR" dirty="0">
                <a:latin typeface="Times New Roman" panose="02020603050405020304" pitchFamily="18" charset="0"/>
                <a:cs typeface="Times New Roman" panose="02020603050405020304" pitchFamily="18" charset="0"/>
                <a:sym typeface="Wingdings" pitchFamily="2" charset="2"/>
              </a:rPr>
              <a:t> = g</a:t>
            </a:r>
            <a:r>
              <a:rPr lang="ko-KR" altLang="en-US" baseline="-25000" dirty="0">
                <a:latin typeface="Times New Roman" panose="02020603050405020304" pitchFamily="18" charset="0"/>
                <a:cs typeface="Times New Roman" panose="02020603050405020304" pitchFamily="18" charset="0"/>
                <a:sym typeface="Wingdings" pitchFamily="2" charset="2"/>
              </a:rPr>
              <a:t>𝜙</a:t>
            </a:r>
            <a:r>
              <a:rPr lang="en-US" altLang="ko-KR" dirty="0">
                <a:latin typeface="Times New Roman" panose="02020603050405020304" pitchFamily="18" charset="0"/>
                <a:cs typeface="Times New Roman" panose="02020603050405020304" pitchFamily="18" charset="0"/>
                <a:sym typeface="Wingdings" pitchFamily="2" charset="2"/>
              </a:rPr>
              <a:t>(input data) </a:t>
            </a:r>
          </a:p>
          <a:p>
            <a:pPr marL="742950" lvl="1" indent="-285750">
              <a:lnSpc>
                <a:spcPct val="150000"/>
              </a:lnSpc>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여기서 각 노드의 인풋과 아웃풋은 </a:t>
            </a:r>
            <a:r>
              <a:rPr lang="en-US" altLang="ko-KR" dirty="0">
                <a:latin typeface="Times New Roman" panose="02020603050405020304" pitchFamily="18" charset="0"/>
                <a:cs typeface="Times New Roman" panose="02020603050405020304" pitchFamily="18" charset="0"/>
              </a:rPr>
              <a:t>2</a:t>
            </a:r>
            <a:r>
              <a:rPr lang="en" altLang="ko-Kore-KR" dirty="0">
                <a:latin typeface="Times New Roman" panose="02020603050405020304" pitchFamily="18" charset="0"/>
                <a:cs typeface="Times New Roman" panose="02020603050405020304" pitchFamily="18" charset="0"/>
              </a:rPr>
              <a:t>d matrix</a:t>
            </a:r>
            <a:r>
              <a:rPr lang="ko-KR" altLang="en-US" dirty="0">
                <a:latin typeface="Times New Roman" panose="02020603050405020304" pitchFamily="18" charset="0"/>
                <a:cs typeface="Times New Roman" panose="02020603050405020304" pitchFamily="18" charset="0"/>
              </a:rPr>
              <a:t>인 채널이다</a:t>
            </a:r>
            <a:r>
              <a:rPr lang="en-US" altLang="ko-KR" dirty="0">
                <a:latin typeface="Times New Roman" panose="02020603050405020304" pitchFamily="18" charset="0"/>
                <a:cs typeface="Times New Roman" panose="02020603050405020304" pitchFamily="18" charset="0"/>
              </a:rPr>
              <a:t>. f</a:t>
            </a:r>
            <a:r>
              <a:rPr lang="ko-KR" altLang="en-US" dirty="0">
                <a:latin typeface="Times New Roman" panose="02020603050405020304" pitchFamily="18" charset="0"/>
                <a:cs typeface="Times New Roman" panose="02020603050405020304" pitchFamily="18" charset="0"/>
              </a:rPr>
              <a:t>는 </a:t>
            </a:r>
            <a:r>
              <a:rPr lang="en-US" altLang="ko-KR" dirty="0">
                <a:latin typeface="Times New Roman" panose="02020603050405020304" pitchFamily="18" charset="0"/>
                <a:cs typeface="Times New Roman" panose="02020603050405020304" pitchFamily="18" charset="0"/>
              </a:rPr>
              <a:t>channel-wise input</a:t>
            </a:r>
            <a:r>
              <a:rPr lang="ko-KR" altLang="en-US" dirty="0">
                <a:latin typeface="Times New Roman" panose="02020603050405020304" pitchFamily="18" charset="0"/>
                <a:cs typeface="Times New Roman" panose="02020603050405020304" pitchFamily="18" charset="0"/>
              </a:rPr>
              <a:t>이 들어가고 연산은 </a:t>
            </a:r>
            <a:r>
              <a:rPr lang="en" altLang="ko-Kore-KR" dirty="0">
                <a:latin typeface="Times New Roman" panose="02020603050405020304" pitchFamily="18" charset="0"/>
                <a:cs typeface="Times New Roman" panose="02020603050405020304" pitchFamily="18" charset="0"/>
              </a:rPr>
              <a:t>conv-normalization-non-linear activation </a:t>
            </a:r>
            <a:r>
              <a:rPr lang="ko-KR" altLang="en-US" dirty="0">
                <a:latin typeface="Times New Roman" panose="02020603050405020304" pitchFamily="18" charset="0"/>
                <a:cs typeface="Times New Roman" panose="02020603050405020304" pitchFamily="18" charset="0"/>
              </a:rPr>
              <a:t>작용을 한다</a:t>
            </a:r>
            <a:r>
              <a:rPr lang="en-US" altLang="ko-KR" dirty="0">
                <a:latin typeface="Times New Roman" panose="02020603050405020304" pitchFamily="18" charset="0"/>
                <a:cs typeface="Times New Roman" panose="02020603050405020304" pitchFamily="18" charset="0"/>
              </a:rPr>
              <a:t>.</a:t>
            </a:r>
            <a:endParaRPr lang="ko-Kore-KR" altLang="en-US"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US" altLang="ko-KR" dirty="0">
              <a:latin typeface="Times New Roman" panose="02020603050405020304" pitchFamily="18" charset="0"/>
              <a:cs typeface="Times New Roman" panose="02020603050405020304" pitchFamily="18" charset="0"/>
            </a:endParaRPr>
          </a:p>
        </p:txBody>
      </p:sp>
      <p:pic>
        <p:nvPicPr>
          <p:cNvPr id="3" name="그림 2">
            <a:extLst>
              <a:ext uri="{FF2B5EF4-FFF2-40B4-BE49-F238E27FC236}">
                <a16:creationId xmlns:a16="http://schemas.microsoft.com/office/drawing/2014/main" id="{7DF2E214-9C35-364C-A1A6-74BA8FBFBFAD}"/>
              </a:ext>
            </a:extLst>
          </p:cNvPr>
          <p:cNvPicPr>
            <a:picLocks noChangeAspect="1"/>
          </p:cNvPicPr>
          <p:nvPr/>
        </p:nvPicPr>
        <p:blipFill>
          <a:blip r:embed="rId2"/>
          <a:stretch>
            <a:fillRect/>
          </a:stretch>
        </p:blipFill>
        <p:spPr>
          <a:xfrm>
            <a:off x="741990" y="2076228"/>
            <a:ext cx="10403220" cy="2400743"/>
          </a:xfrm>
          <a:prstGeom prst="rect">
            <a:avLst/>
          </a:prstGeom>
          <a:ln>
            <a:solidFill>
              <a:schemeClr val="tx1"/>
            </a:solidFill>
          </a:ln>
        </p:spPr>
      </p:pic>
      <p:cxnSp>
        <p:nvCxnSpPr>
          <p:cNvPr id="9" name="꺾인 연결선[E] 8">
            <a:extLst>
              <a:ext uri="{FF2B5EF4-FFF2-40B4-BE49-F238E27FC236}">
                <a16:creationId xmlns:a16="http://schemas.microsoft.com/office/drawing/2014/main" id="{900CDAA7-A01D-FA4A-A41B-342A02775757}"/>
              </a:ext>
            </a:extLst>
          </p:cNvPr>
          <p:cNvCxnSpPr>
            <a:cxnSpLocks/>
            <a:endCxn id="10" idx="1"/>
          </p:cNvCxnSpPr>
          <p:nvPr/>
        </p:nvCxnSpPr>
        <p:spPr>
          <a:xfrm rot="5400000">
            <a:off x="2350779" y="3959645"/>
            <a:ext cx="2363780" cy="143543"/>
          </a:xfrm>
          <a:prstGeom prst="bentConnector4">
            <a:avLst>
              <a:gd name="adj1" fmla="val 46094"/>
              <a:gd name="adj2" fmla="val 259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D903B68-F53F-E84A-B185-6651BAB90D13}"/>
              </a:ext>
            </a:extLst>
          </p:cNvPr>
          <p:cNvSpPr txBox="1"/>
          <p:nvPr/>
        </p:nvSpPr>
        <p:spPr>
          <a:xfrm>
            <a:off x="3460897" y="5028640"/>
            <a:ext cx="3335593" cy="369332"/>
          </a:xfrm>
          <a:prstGeom prst="rect">
            <a:avLst/>
          </a:prstGeom>
          <a:noFill/>
        </p:spPr>
        <p:txBody>
          <a:bodyPr wrap="none" rtlCol="0">
            <a:spAutoFit/>
          </a:bodyPr>
          <a:lstStyle/>
          <a:p>
            <a:r>
              <a:rPr kumimoji="1" lang="en-US" altLang="ko-Kore-KR" dirty="0">
                <a:highlight>
                  <a:srgbClr val="FFFF00"/>
                </a:highlight>
              </a:rPr>
              <a:t>Random variable Z : state of node</a:t>
            </a:r>
            <a:endParaRPr kumimoji="1" lang="ko-Kore-KR" altLang="en-US" dirty="0">
              <a:highlight>
                <a:srgbClr val="FFFF00"/>
              </a:highlight>
            </a:endParaRPr>
          </a:p>
        </p:txBody>
      </p:sp>
      <p:sp>
        <p:nvSpPr>
          <p:cNvPr id="23" name="TextBox 22">
            <a:extLst>
              <a:ext uri="{FF2B5EF4-FFF2-40B4-BE49-F238E27FC236}">
                <a16:creationId xmlns:a16="http://schemas.microsoft.com/office/drawing/2014/main" id="{607A2A00-D30F-6146-AE23-1A359BC1BEDA}"/>
              </a:ext>
            </a:extLst>
          </p:cNvPr>
          <p:cNvSpPr txBox="1"/>
          <p:nvPr/>
        </p:nvSpPr>
        <p:spPr>
          <a:xfrm>
            <a:off x="5556696" y="1615728"/>
            <a:ext cx="5791073" cy="369332"/>
          </a:xfrm>
          <a:prstGeom prst="rect">
            <a:avLst/>
          </a:prstGeom>
          <a:noFill/>
        </p:spPr>
        <p:txBody>
          <a:bodyPr wrap="none" rtlCol="0">
            <a:spAutoFit/>
          </a:bodyPr>
          <a:lstStyle/>
          <a:p>
            <a:r>
              <a:rPr kumimoji="1" lang="en-US" altLang="ko-Kore-KR" dirty="0">
                <a:highlight>
                  <a:srgbClr val="FFFF00"/>
                </a:highlight>
              </a:rPr>
              <a:t>weighted sum with </a:t>
            </a:r>
            <a:r>
              <a:rPr kumimoji="1" lang="en-US" altLang="ko-Kore-KR" dirty="0" err="1">
                <a:highlight>
                  <a:srgbClr val="FFFF00"/>
                </a:highlight>
              </a:rPr>
              <a:t>prev</a:t>
            </a:r>
            <a:r>
              <a:rPr kumimoji="1" lang="en-US" altLang="ko-Kore-KR" dirty="0">
                <a:highlight>
                  <a:srgbClr val="FFFF00"/>
                </a:highlight>
              </a:rPr>
              <a:t> node state, connected edge weight</a:t>
            </a:r>
            <a:endParaRPr kumimoji="1" lang="ko-Kore-KR" altLang="en-US" dirty="0">
              <a:highlight>
                <a:srgbClr val="FFFF00"/>
              </a:highlight>
            </a:endParaRPr>
          </a:p>
        </p:txBody>
      </p:sp>
      <p:sp>
        <p:nvSpPr>
          <p:cNvPr id="29" name="왼쪽 중괄호[L] 28">
            <a:extLst>
              <a:ext uri="{FF2B5EF4-FFF2-40B4-BE49-F238E27FC236}">
                <a16:creationId xmlns:a16="http://schemas.microsoft.com/office/drawing/2014/main" id="{03869182-4D60-CE42-8034-39D8356020B0}"/>
              </a:ext>
            </a:extLst>
          </p:cNvPr>
          <p:cNvSpPr/>
          <p:nvPr/>
        </p:nvSpPr>
        <p:spPr>
          <a:xfrm rot="5400000">
            <a:off x="5520144" y="1350685"/>
            <a:ext cx="350875" cy="1515539"/>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ore-KR" altLang="en-US"/>
          </a:p>
        </p:txBody>
      </p:sp>
      <p:sp>
        <p:nvSpPr>
          <p:cNvPr id="30" name="TextBox 29">
            <a:extLst>
              <a:ext uri="{FF2B5EF4-FFF2-40B4-BE49-F238E27FC236}">
                <a16:creationId xmlns:a16="http://schemas.microsoft.com/office/drawing/2014/main" id="{C097013F-1629-0743-AA37-5B4F4227CC59}"/>
              </a:ext>
            </a:extLst>
          </p:cNvPr>
          <p:cNvSpPr txBox="1"/>
          <p:nvPr/>
        </p:nvSpPr>
        <p:spPr>
          <a:xfrm>
            <a:off x="1018061" y="1921622"/>
            <a:ext cx="3754489" cy="369332"/>
          </a:xfrm>
          <a:prstGeom prst="rect">
            <a:avLst/>
          </a:prstGeom>
          <a:noFill/>
        </p:spPr>
        <p:txBody>
          <a:bodyPr wrap="none" rtlCol="0">
            <a:spAutoFit/>
          </a:bodyPr>
          <a:lstStyle/>
          <a:p>
            <a:r>
              <a:rPr kumimoji="1" lang="en-US" altLang="ko-Kore-KR" dirty="0">
                <a:highlight>
                  <a:srgbClr val="FFFF00"/>
                </a:highlight>
              </a:rPr>
              <a:t>f(•) : Convolution-Normalization-</a:t>
            </a:r>
            <a:r>
              <a:rPr kumimoji="1" lang="en-US" altLang="ko-Kore-KR" dirty="0" err="1">
                <a:highlight>
                  <a:srgbClr val="FFFF00"/>
                </a:highlight>
              </a:rPr>
              <a:t>ReLU</a:t>
            </a:r>
            <a:endParaRPr kumimoji="1" lang="ko-Kore-KR" altLang="en-US" dirty="0">
              <a:highlight>
                <a:srgbClr val="FFFF00"/>
              </a:highlight>
            </a:endParaRPr>
          </a:p>
        </p:txBody>
      </p:sp>
      <p:sp>
        <p:nvSpPr>
          <p:cNvPr id="31" name="TextBox 30">
            <a:extLst>
              <a:ext uri="{FF2B5EF4-FFF2-40B4-BE49-F238E27FC236}">
                <a16:creationId xmlns:a16="http://schemas.microsoft.com/office/drawing/2014/main" id="{907948FF-8AF1-254E-B35D-76FDBB11DA5B}"/>
              </a:ext>
            </a:extLst>
          </p:cNvPr>
          <p:cNvSpPr txBox="1"/>
          <p:nvPr/>
        </p:nvSpPr>
        <p:spPr>
          <a:xfrm>
            <a:off x="5128693" y="2932573"/>
            <a:ext cx="2293064" cy="369332"/>
          </a:xfrm>
          <a:prstGeom prst="rect">
            <a:avLst/>
          </a:prstGeom>
          <a:noFill/>
        </p:spPr>
        <p:txBody>
          <a:bodyPr wrap="none" rtlCol="0">
            <a:spAutoFit/>
          </a:bodyPr>
          <a:lstStyle/>
          <a:p>
            <a:r>
              <a:rPr kumimoji="1" lang="en-US" altLang="ko-Kore-KR" dirty="0">
                <a:highlight>
                  <a:srgbClr val="FFFF00"/>
                </a:highlight>
              </a:rPr>
              <a:t>g</a:t>
            </a:r>
            <a:r>
              <a:rPr kumimoji="1" lang="en-US" altLang="ko-Kore-KR" baseline="-25000" dirty="0">
                <a:highlight>
                  <a:srgbClr val="FFFF00"/>
                </a:highlight>
              </a:rPr>
              <a:t>𝜙</a:t>
            </a:r>
            <a:r>
              <a:rPr kumimoji="1" lang="en-US" altLang="ko-Kore-KR" dirty="0">
                <a:highlight>
                  <a:srgbClr val="FFFF00"/>
                </a:highlight>
              </a:rPr>
              <a:t>(•) : Convolution3x3</a:t>
            </a:r>
            <a:endParaRPr kumimoji="1" lang="ko-Kore-KR" altLang="en-US" dirty="0">
              <a:highlight>
                <a:srgbClr val="FFFF00"/>
              </a:highlight>
            </a:endParaRPr>
          </a:p>
        </p:txBody>
      </p:sp>
    </p:spTree>
    <p:extLst>
      <p:ext uri="{BB962C8B-B14F-4D97-AF65-F5344CB8AC3E}">
        <p14:creationId xmlns:p14="http://schemas.microsoft.com/office/powerpoint/2010/main" val="148940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P spid="29" grpId="0" animBg="1"/>
      <p:bldP spid="30" grpId="0"/>
      <p:bldP spid="3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 </a:t>
            </a:r>
            <a:r>
              <a:rPr lang="en" altLang="ko-Kore-KR" dirty="0">
                <a:latin typeface="Times New Roman" panose="02020603050405020304" pitchFamily="18" charset="0"/>
                <a:cs typeface="Times New Roman" panose="02020603050405020304" pitchFamily="18" charset="0"/>
              </a:rPr>
              <a:t>Discovering a k-Edge neural graph</a:t>
            </a:r>
          </a:p>
          <a:p>
            <a:pPr algn="l"/>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11" name="TextBox 10">
            <a:extLst>
              <a:ext uri="{FF2B5EF4-FFF2-40B4-BE49-F238E27FC236}">
                <a16:creationId xmlns:a16="http://schemas.microsoft.com/office/drawing/2014/main" id="{09244410-312D-C64B-88D1-65B485A5EFC9}"/>
              </a:ext>
            </a:extLst>
          </p:cNvPr>
          <p:cNvSpPr txBox="1"/>
          <p:nvPr/>
        </p:nvSpPr>
        <p:spPr>
          <a:xfrm>
            <a:off x="152400" y="668215"/>
            <a:ext cx="11849100" cy="42021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Edges</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Total number of edges</a:t>
            </a:r>
            <a:r>
              <a:rPr lang="ko-Kore-KR" altLang="en-US" dirty="0">
                <a:latin typeface="Times New Roman" panose="02020603050405020304" pitchFamily="18" charset="0"/>
                <a:cs typeface="Times New Roman" panose="02020603050405020304" pitchFamily="18" charset="0"/>
              </a:rPr>
              <a:t>는 </a:t>
            </a:r>
            <a:r>
              <a:rPr lang="en-US" altLang="ko-Kore-KR" dirty="0">
                <a:latin typeface="Times New Roman" panose="02020603050405020304" pitchFamily="18" charset="0"/>
                <a:cs typeface="Times New Roman" panose="02020603050405020304" pitchFamily="18" charset="0"/>
              </a:rPr>
              <a:t>k</a:t>
            </a:r>
            <a:r>
              <a:rPr lang="ko-Kore-KR" altLang="en-US" dirty="0">
                <a:latin typeface="Times New Roman" panose="02020603050405020304" pitchFamily="18" charset="0"/>
                <a:cs typeface="Times New Roman" panose="02020603050405020304" pitchFamily="18" charset="0"/>
              </a:rPr>
              <a:t>개로 고정</a:t>
            </a:r>
            <a:endParaRPr lang="en-US" altLang="ko-Kore-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Real edges : k selected edges by largest magnitude(edge weight) </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Hallucinated edges : the rest of the </a:t>
            </a:r>
            <a:r>
              <a:rPr lang="en-US" altLang="ko-Kore-KR" dirty="0">
                <a:latin typeface="Times New Roman" panose="02020603050405020304" pitchFamily="18" charset="0"/>
                <a:cs typeface="Times New Roman" panose="02020603050405020304" pitchFamily="18" charset="0"/>
              </a:rPr>
              <a:t>edges</a:t>
            </a:r>
            <a:endParaRPr lang="en" altLang="ko-Kore-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Training</a:t>
            </a:r>
            <a:r>
              <a:rPr lang="ko-KR" altLang="en-US" dirty="0">
                <a:latin typeface="Times New Roman" panose="02020603050405020304" pitchFamily="18" charset="0"/>
                <a:cs typeface="Times New Roman" panose="02020603050405020304" pitchFamily="18" charset="0"/>
              </a:rPr>
              <a:t>하는 동안 둘다 값이 변하도록 허용해서 </a:t>
            </a:r>
            <a:r>
              <a:rPr lang="en" altLang="ko-Kore-KR" dirty="0">
                <a:latin typeface="Times New Roman" panose="02020603050405020304" pitchFamily="18" charset="0"/>
                <a:cs typeface="Times New Roman" panose="02020603050405020304" pitchFamily="18" charset="0"/>
              </a:rPr>
              <a:t>hallucinated-edges</a:t>
            </a:r>
            <a:r>
              <a:rPr lang="ko-KR" altLang="en-US" dirty="0">
                <a:latin typeface="Times New Roman" panose="02020603050405020304" pitchFamily="18" charset="0"/>
                <a:cs typeface="Times New Roman" panose="02020603050405020304" pitchFamily="18" charset="0"/>
              </a:rPr>
              <a:t>가 </a:t>
            </a:r>
            <a:r>
              <a:rPr lang="en" altLang="ko-Kore-KR" dirty="0">
                <a:latin typeface="Times New Roman" panose="02020603050405020304" pitchFamily="18" charset="0"/>
                <a:cs typeface="Times New Roman" panose="02020603050405020304" pitchFamily="18" charset="0"/>
              </a:rPr>
              <a:t>real</a:t>
            </a:r>
            <a:r>
              <a:rPr lang="en-US" altLang="ko-Kore-KR" dirty="0">
                <a:latin typeface="Times New Roman" panose="02020603050405020304" pitchFamily="18" charset="0"/>
                <a:cs typeface="Times New Roman" panose="02020603050405020304" pitchFamily="18" charset="0"/>
              </a:rPr>
              <a:t>-edge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대체할 수도 있게 만들었다</a:t>
            </a:r>
            <a:r>
              <a:rPr lang="en-US" altLang="ko-KR" dirty="0">
                <a:latin typeface="Times New Roman" panose="02020603050405020304" pitchFamily="18" charset="0"/>
                <a:cs typeface="Times New Roman" panose="02020603050405020304" pitchFamily="18" charset="0"/>
              </a:rPr>
              <a:t>.</a:t>
            </a:r>
            <a:endParaRPr lang="en" altLang="ko-Kore-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ore-KR" dirty="0">
                <a:latin typeface="Times New Roman" panose="02020603050405020304" pitchFamily="18" charset="0"/>
                <a:cs typeface="Times New Roman" panose="02020603050405020304" pitchFamily="18" charset="0"/>
              </a:rPr>
              <a:t>Hallucinated</a:t>
            </a:r>
            <a:r>
              <a:rPr lang="en" altLang="ko-Kore-KR" dirty="0">
                <a:latin typeface="Times New Roman" panose="02020603050405020304" pitchFamily="18" charset="0"/>
                <a:cs typeface="Times New Roman" panose="02020603050405020304" pitchFamily="18" charset="0"/>
              </a:rPr>
              <a:t>-edge</a:t>
            </a:r>
            <a:r>
              <a:rPr lang="ko-Kore-KR" altLang="en-US" dirty="0">
                <a:latin typeface="Times New Roman" panose="02020603050405020304" pitchFamily="18" charset="0"/>
                <a:cs typeface="Times New Roman" panose="02020603050405020304" pitchFamily="18" charset="0"/>
              </a:rPr>
              <a:t>는</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real edge </a:t>
            </a:r>
            <a:r>
              <a:rPr lang="ko-KR" altLang="en-US" dirty="0">
                <a:latin typeface="Times New Roman" panose="02020603050405020304" pitchFamily="18" charset="0"/>
                <a:cs typeface="Times New Roman" panose="02020603050405020304" pitchFamily="18" charset="0"/>
              </a:rPr>
              <a:t>집합에 속해있지 않기 때문에 </a:t>
            </a:r>
            <a:r>
              <a:rPr lang="en" altLang="ko-Kore-KR" dirty="0">
                <a:latin typeface="Times New Roman" panose="02020603050405020304" pitchFamily="18" charset="0"/>
                <a:cs typeface="Times New Roman" panose="02020603050405020304" pitchFamily="18" charset="0"/>
              </a:rPr>
              <a:t>forward pass </a:t>
            </a:r>
            <a:r>
              <a:rPr lang="ko-Kore-KR" altLang="en-US" dirty="0">
                <a:latin typeface="Times New Roman" panose="02020603050405020304" pitchFamily="18" charset="0"/>
                <a:cs typeface="Times New Roman" panose="02020603050405020304" pitchFamily="18" charset="0"/>
              </a:rPr>
              <a:t>동안 </a:t>
            </a:r>
            <a:r>
              <a:rPr lang="ko-KR" altLang="en-US" dirty="0">
                <a:latin typeface="Times New Roman" panose="02020603050405020304" pitchFamily="18" charset="0"/>
                <a:cs typeface="Times New Roman" panose="02020603050405020304" pitchFamily="18" charset="0"/>
              </a:rPr>
              <a:t>반영 </a:t>
            </a:r>
            <a:r>
              <a:rPr lang="en" altLang="ko-Kore-KR" dirty="0">
                <a:latin typeface="Times New Roman" panose="02020603050405020304" pitchFamily="18" charset="0"/>
                <a:cs typeface="Times New Roman" panose="02020603050405020304" pitchFamily="18" charset="0"/>
              </a:rPr>
              <a:t>x </a:t>
            </a:r>
          </a:p>
          <a:p>
            <a:pPr marL="742950" lvl="1" indent="-285750">
              <a:lnSpc>
                <a:spcPct val="150000"/>
              </a:lnSpc>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Hallucinated-edge</a:t>
            </a:r>
            <a:r>
              <a:rPr lang="ko-KR" altLang="en-US" dirty="0">
                <a:latin typeface="Times New Roman" panose="02020603050405020304" pitchFamily="18" charset="0"/>
                <a:cs typeface="Times New Roman" panose="02020603050405020304" pitchFamily="18" charset="0"/>
              </a:rPr>
              <a:t>도 </a:t>
            </a:r>
            <a:r>
              <a:rPr lang="en-US" altLang="ko-KR" dirty="0">
                <a:latin typeface="Times New Roman" panose="02020603050405020304" pitchFamily="18" charset="0"/>
                <a:cs typeface="Times New Roman" panose="02020603050405020304" pitchFamily="18" charset="0"/>
              </a:rPr>
              <a:t>backward pass </a:t>
            </a:r>
            <a:r>
              <a:rPr lang="ko-KR" altLang="en-US" dirty="0">
                <a:latin typeface="Times New Roman" panose="02020603050405020304" pitchFamily="18" charset="0"/>
                <a:cs typeface="Times New Roman" panose="02020603050405020304" pitchFamily="18" charset="0"/>
              </a:rPr>
              <a:t>시 </a:t>
            </a:r>
            <a:r>
              <a:rPr lang="en-US" altLang="ko-KR" dirty="0">
                <a:latin typeface="Times New Roman" panose="02020603050405020304" pitchFamily="18" charset="0"/>
                <a:cs typeface="Times New Roman" panose="02020603050405020304" pitchFamily="18" charset="0"/>
              </a:rPr>
              <a:t>gradient</a:t>
            </a:r>
            <a:r>
              <a:rPr lang="ko-KR" altLang="en-US" dirty="0">
                <a:latin typeface="Times New Roman" panose="02020603050405020304" pitchFamily="18" charset="0"/>
                <a:cs typeface="Times New Roman" panose="02020603050405020304" pitchFamily="18" charset="0"/>
              </a:rPr>
              <a:t>가 흐르도록 설정하여 업데이트 발생</a:t>
            </a:r>
            <a:endParaRPr lang="en-US" altLang="ko-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Gradient</a:t>
            </a:r>
            <a:r>
              <a:rPr lang="ko-KR" altLang="en-US" dirty="0">
                <a:latin typeface="Times New Roman" panose="02020603050405020304" pitchFamily="18" charset="0"/>
                <a:cs typeface="Times New Roman" panose="02020603050405020304" pitchFamily="18" charset="0"/>
              </a:rPr>
              <a:t>의 흐름이 </a:t>
            </a:r>
            <a:r>
              <a:rPr lang="en-US" altLang="ko-KR" dirty="0">
                <a:latin typeface="Times New Roman" panose="02020603050405020304" pitchFamily="18" charset="0"/>
                <a:cs typeface="Times New Roman" panose="02020603050405020304" pitchFamily="18" charset="0"/>
              </a:rPr>
              <a:t>real-edge</a:t>
            </a:r>
            <a:r>
              <a:rPr lang="ko-KR" altLang="en-US" dirty="0">
                <a:latin typeface="Times New Roman" panose="02020603050405020304" pitchFamily="18" charset="0"/>
                <a:cs typeface="Times New Roman" panose="02020603050405020304" pitchFamily="18" charset="0"/>
              </a:rPr>
              <a:t>와 같은 방향으로 흘렀다면</a:t>
            </a:r>
            <a:r>
              <a:rPr lang="en-US" altLang="ko-KR" dirty="0">
                <a:latin typeface="Times New Roman" panose="02020603050405020304" pitchFamily="18" charset="0"/>
                <a:cs typeface="Times New Roman" panose="02020603050405020304" pitchFamily="18" charset="0"/>
              </a:rPr>
              <a:t>, hallucinated-edge</a:t>
            </a:r>
            <a:r>
              <a:rPr lang="ko-KR" altLang="en-US" dirty="0">
                <a:latin typeface="Times New Roman" panose="02020603050405020304" pitchFamily="18" charset="0"/>
                <a:cs typeface="Times New Roman" panose="02020603050405020304" pitchFamily="18" charset="0"/>
              </a:rPr>
              <a:t>의 값이 점점 커지면서 </a:t>
            </a:r>
            <a:r>
              <a:rPr lang="en-US" altLang="ko-KR" dirty="0">
                <a:latin typeface="Times New Roman" panose="02020603050405020304" pitchFamily="18" charset="0"/>
                <a:cs typeface="Times New Roman" panose="02020603050405020304" pitchFamily="18" charset="0"/>
              </a:rPr>
              <a:t>real-edge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대체할 수 있음</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대체가 일어나면</a:t>
            </a:r>
            <a:r>
              <a:rPr lang="en-US" altLang="ko-KR" dirty="0">
                <a:latin typeface="Times New Roman" panose="02020603050405020304" pitchFamily="18" charset="0"/>
                <a:cs typeface="Times New Roman" panose="02020603050405020304" pitchFamily="18" charset="0"/>
              </a:rPr>
              <a:t>, real-edge </a:t>
            </a:r>
            <a:r>
              <a:rPr lang="ko-KR" altLang="en-US" dirty="0">
                <a:latin typeface="Times New Roman" panose="02020603050405020304" pitchFamily="18" charset="0"/>
                <a:cs typeface="Times New Roman" panose="02020603050405020304" pitchFamily="18" charset="0"/>
              </a:rPr>
              <a:t>집합의 어떤 </a:t>
            </a:r>
            <a:r>
              <a:rPr lang="en-US" altLang="ko-KR" dirty="0">
                <a:latin typeface="Times New Roman" panose="02020603050405020304" pitchFamily="18" charset="0"/>
                <a:cs typeface="Times New Roman" panose="02020603050405020304" pitchFamily="18" charset="0"/>
              </a:rPr>
              <a:t>edge</a:t>
            </a:r>
            <a:r>
              <a:rPr lang="ko-KR" altLang="en-US" dirty="0">
                <a:latin typeface="Times New Roman" panose="02020603050405020304" pitchFamily="18" charset="0"/>
                <a:cs typeface="Times New Roman" panose="02020603050405020304" pitchFamily="18" charset="0"/>
              </a:rPr>
              <a:t>는 </a:t>
            </a:r>
            <a:r>
              <a:rPr lang="en-US" altLang="ko-KR" dirty="0">
                <a:latin typeface="Times New Roman" panose="02020603050405020304" pitchFamily="18" charset="0"/>
                <a:cs typeface="Times New Roman" panose="02020603050405020304" pitchFamily="18" charset="0"/>
              </a:rPr>
              <a:t>hallucinated-edge</a:t>
            </a:r>
            <a:r>
              <a:rPr lang="ko-KR" altLang="en-US" dirty="0">
                <a:latin typeface="Times New Roman" panose="02020603050405020304" pitchFamily="18" charset="0"/>
                <a:cs typeface="Times New Roman" panose="02020603050405020304" pitchFamily="18" charset="0"/>
              </a:rPr>
              <a:t>로 변환하여 </a:t>
            </a:r>
            <a:r>
              <a:rPr lang="en-US" altLang="ko-KR" dirty="0">
                <a:latin typeface="Times New Roman" panose="02020603050405020304" pitchFamily="18" charset="0"/>
                <a:cs typeface="Times New Roman" panose="02020603050405020304" pitchFamily="18" charset="0"/>
              </a:rPr>
              <a:t>k-edge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유지한다</a:t>
            </a:r>
            <a:r>
              <a:rPr lang="en-US" altLang="ko-KR" dirty="0">
                <a:latin typeface="Times New Roman" panose="02020603050405020304" pitchFamily="18" charset="0"/>
                <a:cs typeface="Times New Roman" panose="02020603050405020304" pitchFamily="18" charset="0"/>
              </a:rPr>
              <a:t>.</a:t>
            </a:r>
            <a:endParaRPr lang="en"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6027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5" name="그림 4" descr="텍스트, 도표, 폰트, 라인이(가) 표시된 사진&#10;&#10;자동 생성된 설명">
            <a:extLst>
              <a:ext uri="{FF2B5EF4-FFF2-40B4-BE49-F238E27FC236}">
                <a16:creationId xmlns:a16="http://schemas.microsoft.com/office/drawing/2014/main" id="{54086817-D67C-F545-8F15-81584A774BF5}"/>
              </a:ext>
            </a:extLst>
          </p:cNvPr>
          <p:cNvPicPr>
            <a:picLocks noChangeAspect="1"/>
          </p:cNvPicPr>
          <p:nvPr/>
        </p:nvPicPr>
        <p:blipFill>
          <a:blip r:embed="rId2"/>
          <a:stretch>
            <a:fillRect/>
          </a:stretch>
        </p:blipFill>
        <p:spPr>
          <a:xfrm>
            <a:off x="6385624" y="3604251"/>
            <a:ext cx="5666568" cy="2760785"/>
          </a:xfrm>
          <a:prstGeom prst="rect">
            <a:avLst/>
          </a:prstGeom>
        </p:spPr>
      </p:pic>
      <p:pic>
        <p:nvPicPr>
          <p:cNvPr id="13" name="그림 12" descr="텍스트, 스크린샷, 폰트, 번호이(가) 표시된 사진&#10;&#10;자동 생성된 설명">
            <a:extLst>
              <a:ext uri="{FF2B5EF4-FFF2-40B4-BE49-F238E27FC236}">
                <a16:creationId xmlns:a16="http://schemas.microsoft.com/office/drawing/2014/main" id="{6C1746B8-AD9B-694C-A38C-38B5BA43C482}"/>
              </a:ext>
            </a:extLst>
          </p:cNvPr>
          <p:cNvPicPr>
            <a:picLocks noChangeAspect="1"/>
          </p:cNvPicPr>
          <p:nvPr/>
        </p:nvPicPr>
        <p:blipFill>
          <a:blip r:embed="rId3"/>
          <a:stretch>
            <a:fillRect/>
          </a:stretch>
        </p:blipFill>
        <p:spPr>
          <a:xfrm>
            <a:off x="91440" y="584705"/>
            <a:ext cx="6903563" cy="3104287"/>
          </a:xfrm>
          <a:prstGeom prst="rect">
            <a:avLst/>
          </a:prstGeom>
        </p:spPr>
      </p:pic>
      <p:sp>
        <p:nvSpPr>
          <p:cNvPr id="17" name="TextBox 16">
            <a:extLst>
              <a:ext uri="{FF2B5EF4-FFF2-40B4-BE49-F238E27FC236}">
                <a16:creationId xmlns:a16="http://schemas.microsoft.com/office/drawing/2014/main" id="{45235357-4AC5-E14C-8EAF-1F68128749EB}"/>
              </a:ext>
            </a:extLst>
          </p:cNvPr>
          <p:cNvSpPr txBox="1"/>
          <p:nvPr/>
        </p:nvSpPr>
        <p:spPr>
          <a:xfrm>
            <a:off x="446566" y="7178842"/>
            <a:ext cx="9630670" cy="1477328"/>
          </a:xfrm>
          <a:prstGeom prst="rect">
            <a:avLst/>
          </a:prstGeom>
          <a:noFill/>
        </p:spPr>
        <p:txBody>
          <a:bodyPr wrap="square">
            <a:spAutoFit/>
          </a:bodyPr>
          <a:lstStyle/>
          <a:p>
            <a:r>
              <a:rPr lang="ko-KR" altLang="en-US" dirty="0"/>
              <a:t>업데이트 룰이 기존하고 별 차이가 </a:t>
            </a:r>
            <a:r>
              <a:rPr lang="ko-KR" altLang="en-US" dirty="0" err="1"/>
              <a:t>없어보이는데</a:t>
            </a:r>
            <a:r>
              <a:rPr lang="en-US" altLang="ko-KR" dirty="0"/>
              <a:t>, </a:t>
            </a:r>
            <a:r>
              <a:rPr lang="ko-KR" altLang="en-US" dirty="0"/>
              <a:t>하나의 다른 키 포인트는 </a:t>
            </a:r>
            <a:endParaRPr lang="en-US" altLang="ko-KR" dirty="0"/>
          </a:p>
          <a:p>
            <a:r>
              <a:rPr lang="en" altLang="ko-Kore-KR" dirty="0"/>
              <a:t>forward pass</a:t>
            </a:r>
            <a:r>
              <a:rPr lang="ko-KR" altLang="en-US" dirty="0"/>
              <a:t>당시에 존재하지 않았던 </a:t>
            </a:r>
            <a:r>
              <a:rPr lang="en" altLang="ko-Kore-KR" dirty="0"/>
              <a:t>edge</a:t>
            </a:r>
            <a:r>
              <a:rPr lang="ko-KR" altLang="en-US" dirty="0" err="1"/>
              <a:t>한테도</a:t>
            </a:r>
            <a:r>
              <a:rPr lang="ko-KR" altLang="en-US" dirty="0"/>
              <a:t> </a:t>
            </a:r>
            <a:r>
              <a:rPr lang="ko-KR" altLang="en-US" dirty="0" err="1"/>
              <a:t>그라디언트가</a:t>
            </a:r>
            <a:r>
              <a:rPr lang="ko-KR" altLang="en-US" dirty="0"/>
              <a:t> 흐르도록 허용</a:t>
            </a:r>
            <a:r>
              <a:rPr lang="en-US" altLang="ko-KR" dirty="0"/>
              <a:t>, </a:t>
            </a:r>
            <a:r>
              <a:rPr lang="ko-KR" altLang="en-US" dirty="0" err="1"/>
              <a:t>흐르긴</a:t>
            </a:r>
            <a:r>
              <a:rPr lang="ko-KR" altLang="en-US" dirty="0"/>
              <a:t> 하지만</a:t>
            </a:r>
            <a:r>
              <a:rPr lang="en-US" altLang="ko-KR" dirty="0"/>
              <a:t>, </a:t>
            </a:r>
            <a:r>
              <a:rPr lang="ko-KR" altLang="en-US" dirty="0"/>
              <a:t>통과하지 않는다</a:t>
            </a:r>
            <a:r>
              <a:rPr lang="en-US" altLang="ko-KR" dirty="0"/>
              <a:t>. </a:t>
            </a:r>
            <a:r>
              <a:rPr lang="ko-KR" altLang="en-US" dirty="0"/>
              <a:t>즉</a:t>
            </a:r>
            <a:r>
              <a:rPr lang="en-US" altLang="ko-KR" dirty="0"/>
              <a:t>, </a:t>
            </a:r>
            <a:r>
              <a:rPr lang="ko-KR" altLang="en-US" dirty="0"/>
              <a:t> </a:t>
            </a:r>
            <a:r>
              <a:rPr lang="en" altLang="ko-Kore-KR" dirty="0"/>
              <a:t>forward </a:t>
            </a:r>
            <a:r>
              <a:rPr lang="ko-KR" altLang="en-US" dirty="0"/>
              <a:t>당시에 없었으니까 없었던 </a:t>
            </a:r>
            <a:r>
              <a:rPr lang="en" altLang="ko-Kore-KR" dirty="0"/>
              <a:t>edge</a:t>
            </a:r>
            <a:r>
              <a:rPr lang="ko-KR" altLang="en-US" dirty="0"/>
              <a:t>들이 통과해버리면 업데이트가 </a:t>
            </a:r>
            <a:r>
              <a:rPr lang="en" altLang="ko-Kore-KR" dirty="0"/>
              <a:t>forward</a:t>
            </a:r>
            <a:r>
              <a:rPr lang="ko-KR" altLang="en-US" dirty="0"/>
              <a:t>에 전형 영향을 주지 않았지만 영향을 받은 것처럼 노드 </a:t>
            </a:r>
            <a:r>
              <a:rPr lang="en" altLang="ko-Kore-KR" dirty="0"/>
              <a:t>function</a:t>
            </a:r>
            <a:r>
              <a:rPr lang="ko-KR" altLang="en-US" dirty="0"/>
              <a:t>의 </a:t>
            </a:r>
            <a:r>
              <a:rPr lang="en" altLang="ko-Kore-KR" dirty="0"/>
              <a:t>parameter</a:t>
            </a:r>
            <a:r>
              <a:rPr lang="ko-KR" altLang="en-US" dirty="0" err="1"/>
              <a:t>를</a:t>
            </a:r>
            <a:r>
              <a:rPr lang="ko-KR" altLang="en-US" dirty="0"/>
              <a:t> 업데이트 할 수 있기 때문에</a:t>
            </a:r>
            <a:endParaRPr lang="ko-Kore-KR" altLang="en-US" dirty="0"/>
          </a:p>
        </p:txBody>
      </p:sp>
    </p:spTree>
    <p:extLst>
      <p:ext uri="{BB962C8B-B14F-4D97-AF65-F5344CB8AC3E}">
        <p14:creationId xmlns:p14="http://schemas.microsoft.com/office/powerpoint/2010/main" val="42172272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Result</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pic>
        <p:nvPicPr>
          <p:cNvPr id="9" name="그림 8">
            <a:extLst>
              <a:ext uri="{FF2B5EF4-FFF2-40B4-BE49-F238E27FC236}">
                <a16:creationId xmlns:a16="http://schemas.microsoft.com/office/drawing/2014/main" id="{3C4D449E-3D59-104A-849B-71D88F7BD44B}"/>
              </a:ext>
            </a:extLst>
          </p:cNvPr>
          <p:cNvPicPr>
            <a:picLocks noChangeAspect="1"/>
          </p:cNvPicPr>
          <p:nvPr/>
        </p:nvPicPr>
        <p:blipFill>
          <a:blip r:embed="rId2"/>
          <a:stretch>
            <a:fillRect/>
          </a:stretch>
        </p:blipFill>
        <p:spPr>
          <a:xfrm>
            <a:off x="1835150" y="211156"/>
            <a:ext cx="8521700" cy="6273800"/>
          </a:xfrm>
          <a:prstGeom prst="rect">
            <a:avLst/>
          </a:prstGeom>
        </p:spPr>
      </p:pic>
    </p:spTree>
    <p:extLst>
      <p:ext uri="{BB962C8B-B14F-4D97-AF65-F5344CB8AC3E}">
        <p14:creationId xmlns:p14="http://schemas.microsoft.com/office/powerpoint/2010/main" val="126977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effectLst/>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5" name="AutoShape 2" descr="Untitled">
            <a:extLst>
              <a:ext uri="{FF2B5EF4-FFF2-40B4-BE49-F238E27FC236}">
                <a16:creationId xmlns:a16="http://schemas.microsoft.com/office/drawing/2014/main" id="{6F5D3D94-2E90-0741-8262-86E402F697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sp>
        <p:nvSpPr>
          <p:cNvPr id="9" name="TextBox 8">
            <a:extLst>
              <a:ext uri="{FF2B5EF4-FFF2-40B4-BE49-F238E27FC236}">
                <a16:creationId xmlns:a16="http://schemas.microsoft.com/office/drawing/2014/main" id="{4E80EC1D-65E2-CF42-81F6-0B3E3BD0DB9F}"/>
              </a:ext>
            </a:extLst>
          </p:cNvPr>
          <p:cNvSpPr txBox="1"/>
          <p:nvPr/>
        </p:nvSpPr>
        <p:spPr>
          <a:xfrm>
            <a:off x="233913" y="1868544"/>
            <a:ext cx="11511519" cy="2862322"/>
          </a:xfrm>
          <a:prstGeom prst="rect">
            <a:avLst/>
          </a:prstGeom>
          <a:noFill/>
        </p:spPr>
        <p:txBody>
          <a:bodyPr wrap="square">
            <a:spAutoFit/>
          </a:bodyPr>
          <a:lstStyle/>
          <a:p>
            <a:pPr marL="285750" indent="-285750">
              <a:buFont typeface="Arial" panose="020B0604020202020204" pitchFamily="34" charset="0"/>
              <a:buChar char="•"/>
            </a:pPr>
            <a:r>
              <a:rPr lang="en" altLang="ko-Kore-KR" dirty="0"/>
              <a:t>NAS </a:t>
            </a:r>
            <a:r>
              <a:rPr lang="ko-KR" altLang="en-US" dirty="0"/>
              <a:t>방법이 단순히 </a:t>
            </a:r>
            <a:r>
              <a:rPr lang="en" altLang="ko-Kore-KR" dirty="0"/>
              <a:t>macro structure</a:t>
            </a:r>
            <a:r>
              <a:rPr lang="ko-KR" altLang="en-US" dirty="0" err="1"/>
              <a:t>를</a:t>
            </a:r>
            <a:r>
              <a:rPr lang="ko-KR" altLang="en-US" dirty="0"/>
              <a:t> 정해놓고 </a:t>
            </a:r>
            <a:r>
              <a:rPr lang="en" altLang="ko-Kore-KR" dirty="0"/>
              <a:t>micro structure</a:t>
            </a:r>
            <a:r>
              <a:rPr lang="ko-KR" altLang="en-US" dirty="0" err="1"/>
              <a:t>를</a:t>
            </a:r>
            <a:r>
              <a:rPr lang="ko-KR" altLang="en-US" dirty="0"/>
              <a:t> 찾는 것이 아니라 </a:t>
            </a:r>
            <a:r>
              <a:rPr lang="en" altLang="ko-Kore-KR" dirty="0"/>
              <a:t>operation</a:t>
            </a:r>
            <a:r>
              <a:rPr lang="ko-KR" altLang="en-US" dirty="0"/>
              <a:t>의 영향을 </a:t>
            </a:r>
            <a:r>
              <a:rPr lang="en" altLang="ko-Kore-KR" dirty="0"/>
              <a:t>operation</a:t>
            </a:r>
            <a:r>
              <a:rPr lang="ko-KR" altLang="en-US" dirty="0"/>
              <a:t>을 어떤 것을 쓸지가 아닌</a:t>
            </a:r>
            <a:r>
              <a:rPr lang="en-US" altLang="ko-KR" dirty="0"/>
              <a:t> </a:t>
            </a:r>
            <a:r>
              <a:rPr lang="en" altLang="ko-Kore-KR" dirty="0"/>
              <a:t>operation </a:t>
            </a:r>
            <a:r>
              <a:rPr lang="ko-KR" altLang="en-US" dirty="0"/>
              <a:t>배치는 </a:t>
            </a:r>
            <a:r>
              <a:rPr lang="ko-KR" altLang="en-US" dirty="0" err="1"/>
              <a:t>노드별로</a:t>
            </a:r>
            <a:r>
              <a:rPr lang="ko-KR" altLang="en-US" dirty="0"/>
              <a:t> 같은 형식으로 만들어 놓고 각각의 노드를 어떤 식으로 연결해서 좋은 또는 효율적으로 아키텍처를 찾는 방법을 제시한 논문이라고 생각</a:t>
            </a:r>
            <a:endParaRPr lang="en-US" altLang="ko-KR" dirty="0"/>
          </a:p>
          <a:p>
            <a:pPr marL="285750" indent="-285750">
              <a:buFont typeface="Arial" panose="020B0604020202020204" pitchFamily="34" charset="0"/>
              <a:buChar char="•"/>
            </a:pPr>
            <a:r>
              <a:rPr lang="ko-KR" altLang="en-US" dirty="0"/>
              <a:t>또한 </a:t>
            </a:r>
            <a:r>
              <a:rPr lang="en" altLang="ko-Kore-KR" dirty="0"/>
              <a:t>pruning </a:t>
            </a:r>
            <a:r>
              <a:rPr lang="ko-KR" altLang="en-US" dirty="0"/>
              <a:t>과도 상당히 결이 비슷하다</a:t>
            </a:r>
            <a:r>
              <a:rPr lang="en-US" altLang="ko-KR" dirty="0"/>
              <a:t>.  </a:t>
            </a:r>
            <a:r>
              <a:rPr lang="en" altLang="ko-Kore-KR" dirty="0" err="1"/>
              <a:t>purning</a:t>
            </a:r>
            <a:r>
              <a:rPr lang="ko-KR" altLang="en-US" dirty="0"/>
              <a:t>을 단순히 </a:t>
            </a:r>
            <a:r>
              <a:rPr lang="en" altLang="ko-Kore-KR" dirty="0"/>
              <a:t>sparse network </a:t>
            </a:r>
            <a:r>
              <a:rPr lang="ko-KR" altLang="en-US" dirty="0"/>
              <a:t>학습 개념이 아니라 </a:t>
            </a:r>
            <a:r>
              <a:rPr lang="en" altLang="ko-Kore-KR" dirty="0"/>
              <a:t>NAS</a:t>
            </a:r>
            <a:r>
              <a:rPr lang="ko-KR" altLang="en-US" dirty="0" err="1"/>
              <a:t>를</a:t>
            </a:r>
            <a:r>
              <a:rPr lang="ko-KR" altLang="en-US" dirty="0"/>
              <a:t> </a:t>
            </a:r>
            <a:r>
              <a:rPr lang="en" altLang="ko-Kore-KR" dirty="0"/>
              <a:t>overparameterized </a:t>
            </a:r>
            <a:r>
              <a:rPr lang="ko-KR" altLang="en-US" dirty="0"/>
              <a:t>된 </a:t>
            </a:r>
            <a:r>
              <a:rPr lang="en" altLang="ko-Kore-KR" dirty="0"/>
              <a:t>super network</a:t>
            </a:r>
            <a:r>
              <a:rPr lang="ko-KR" altLang="en-US" dirty="0"/>
              <a:t>에서 </a:t>
            </a:r>
            <a:r>
              <a:rPr lang="en" altLang="ko-Kore-KR" dirty="0"/>
              <a:t>pruning</a:t>
            </a:r>
            <a:r>
              <a:rPr lang="ko-KR" altLang="en-US" dirty="0"/>
              <a:t>하여 </a:t>
            </a:r>
            <a:r>
              <a:rPr lang="en" altLang="ko-Kore-KR" dirty="0"/>
              <a:t>subnetwork</a:t>
            </a:r>
            <a:r>
              <a:rPr lang="ko-KR" altLang="en-US" dirty="0" err="1"/>
              <a:t>를</a:t>
            </a:r>
            <a:r>
              <a:rPr lang="ko-KR" altLang="en-US" dirty="0"/>
              <a:t> 찾는 작업으로 확장한 작업을 진행을 했음</a:t>
            </a:r>
            <a:r>
              <a:rPr lang="en-US" altLang="ko-KR" dirty="0"/>
              <a:t>. </a:t>
            </a:r>
            <a:r>
              <a:rPr lang="en" altLang="ko-Kore-KR" dirty="0"/>
              <a:t>pruning </a:t>
            </a:r>
            <a:r>
              <a:rPr lang="ko-KR" altLang="en-US" dirty="0"/>
              <a:t>기법과 </a:t>
            </a:r>
            <a:r>
              <a:rPr lang="en" altLang="ko-Kore-KR" dirty="0"/>
              <a:t>NAS </a:t>
            </a:r>
            <a:r>
              <a:rPr lang="ko-KR" altLang="en-US" dirty="0"/>
              <a:t>기법을 </a:t>
            </a:r>
            <a:r>
              <a:rPr lang="en" altLang="ko-Kore-KR" dirty="0"/>
              <a:t>search space</a:t>
            </a:r>
            <a:r>
              <a:rPr lang="ko-KR" altLang="en-US" dirty="0" err="1"/>
              <a:t>를</a:t>
            </a:r>
            <a:r>
              <a:rPr lang="ko-KR" altLang="en-US" dirty="0"/>
              <a:t> 생성하고 </a:t>
            </a:r>
            <a:r>
              <a:rPr lang="en" altLang="ko-Kore-KR" dirty="0"/>
              <a:t>channel wise</a:t>
            </a:r>
            <a:r>
              <a:rPr lang="ko-KR" altLang="en-US" dirty="0"/>
              <a:t>로 연산 단위를 구성함으로 새로운 결과가 나왔다고 생각</a:t>
            </a:r>
            <a:endParaRPr lang="en-US" altLang="ko-KR" dirty="0"/>
          </a:p>
          <a:p>
            <a:pPr marL="285750" indent="-285750">
              <a:buFont typeface="Arial" panose="020B0604020202020204" pitchFamily="34" charset="0"/>
              <a:buChar char="•"/>
            </a:pPr>
            <a:r>
              <a:rPr lang="ko-KR" altLang="en-US" dirty="0"/>
              <a:t>노드로 나온 </a:t>
            </a:r>
            <a:r>
              <a:rPr lang="en" altLang="ko-Kore-KR" dirty="0"/>
              <a:t>feature map</a:t>
            </a:r>
            <a:r>
              <a:rPr lang="ko-KR" altLang="en-US" dirty="0"/>
              <a:t>을 어디다가 연결할지가 </a:t>
            </a:r>
            <a:r>
              <a:rPr lang="en" altLang="ko-Kore-KR" dirty="0"/>
              <a:t>key point </a:t>
            </a:r>
            <a:r>
              <a:rPr lang="ko-KR" altLang="en-US" dirty="0" err="1"/>
              <a:t>였던것</a:t>
            </a:r>
            <a:r>
              <a:rPr lang="ko-KR" altLang="en-US" dirty="0"/>
              <a:t> 같고 </a:t>
            </a:r>
            <a:r>
              <a:rPr lang="en" altLang="ko-Kore-KR" dirty="0" err="1"/>
              <a:t>hallu</a:t>
            </a:r>
            <a:r>
              <a:rPr lang="en-US" altLang="ko-Kore-KR" dirty="0" err="1"/>
              <a:t>cinated</a:t>
            </a:r>
            <a:r>
              <a:rPr lang="en-US" altLang="ko-Kore-KR" dirty="0"/>
              <a:t>-</a:t>
            </a:r>
            <a:r>
              <a:rPr lang="en" altLang="ko-Kore-KR" dirty="0"/>
              <a:t>edge</a:t>
            </a:r>
            <a:r>
              <a:rPr lang="ko-KR" altLang="en-US" dirty="0" err="1"/>
              <a:t>를</a:t>
            </a:r>
            <a:r>
              <a:rPr lang="ko-KR" altLang="en-US" dirty="0"/>
              <a:t> 다시 업데이트 함으로 더 많은 가능성을 볼 수 있는 것 같다</a:t>
            </a:r>
            <a:r>
              <a:rPr lang="en-US" altLang="ko-KR" dirty="0"/>
              <a:t>. </a:t>
            </a:r>
          </a:p>
          <a:p>
            <a:pPr marL="285750" indent="-285750">
              <a:buFont typeface="Arial" panose="020B0604020202020204" pitchFamily="34" charset="0"/>
              <a:buChar char="•"/>
            </a:pPr>
            <a:r>
              <a:rPr lang="ko-KR" altLang="en-US" dirty="0"/>
              <a:t>하나의 </a:t>
            </a:r>
            <a:r>
              <a:rPr lang="en" altLang="ko-Kore-KR" dirty="0"/>
              <a:t>pruning </a:t>
            </a:r>
            <a:r>
              <a:rPr lang="ko-KR" altLang="en-US" dirty="0"/>
              <a:t>기법으로 다른 네트워크들을 </a:t>
            </a:r>
            <a:r>
              <a:rPr lang="en" altLang="ko-Kore-KR" dirty="0"/>
              <a:t>pruning</a:t>
            </a:r>
            <a:r>
              <a:rPr lang="ko-KR" altLang="en-US" dirty="0"/>
              <a:t>할 수 도 있음</a:t>
            </a:r>
            <a:r>
              <a:rPr lang="en-US" altLang="ko-KR" dirty="0"/>
              <a:t>. </a:t>
            </a:r>
            <a:endParaRPr lang="ko-Kore-KR" altLang="en-US" dirty="0"/>
          </a:p>
        </p:txBody>
      </p:sp>
      <p:sp>
        <p:nvSpPr>
          <p:cNvPr id="11" name="TextBox 10">
            <a:extLst>
              <a:ext uri="{FF2B5EF4-FFF2-40B4-BE49-F238E27FC236}">
                <a16:creationId xmlns:a16="http://schemas.microsoft.com/office/drawing/2014/main" id="{5939B4F2-1F2D-E54E-8E42-6ACB5ED4F028}"/>
              </a:ext>
            </a:extLst>
          </p:cNvPr>
          <p:cNvSpPr txBox="1"/>
          <p:nvPr/>
        </p:nvSpPr>
        <p:spPr>
          <a:xfrm>
            <a:off x="233914" y="668215"/>
            <a:ext cx="11511519" cy="1200329"/>
          </a:xfrm>
          <a:prstGeom prst="rect">
            <a:avLst/>
          </a:prstGeom>
          <a:noFill/>
        </p:spPr>
        <p:txBody>
          <a:bodyPr wrap="square">
            <a:spAutoFit/>
          </a:bodyPr>
          <a:lstStyle/>
          <a:p>
            <a:r>
              <a:rPr lang="en" altLang="ko-Kore-KR" b="1" dirty="0">
                <a:latin typeface="Times New Roman" panose="02020603050405020304" pitchFamily="18" charset="0"/>
                <a:cs typeface="Times New Roman" panose="02020603050405020304" pitchFamily="18" charset="0"/>
              </a:rPr>
              <a:t>Conclusion</a:t>
            </a:r>
            <a:endParaRPr lang="en" altLang="ko-Kore-KR" dirty="0">
              <a:latin typeface="Times New Roman" panose="02020603050405020304" pitchFamily="18" charset="0"/>
              <a:cs typeface="Times New Roman" panose="02020603050405020304" pitchFamily="18" charset="0"/>
            </a:endParaRPr>
          </a:p>
          <a:p>
            <a:r>
              <a:rPr lang="en" altLang="ko-Kore-KR" dirty="0">
                <a:latin typeface="Times New Roman" panose="02020603050405020304" pitchFamily="18" charset="0"/>
                <a:cs typeface="Times New Roman" panose="02020603050405020304" pitchFamily="18" charset="0"/>
              </a:rPr>
              <a:t>present a novel method for discovering neural wirings. </a:t>
            </a:r>
          </a:p>
          <a:p>
            <a:r>
              <a:rPr lang="en" altLang="ko-Kore-KR" dirty="0">
                <a:latin typeface="Times New Roman" panose="02020603050405020304" pitchFamily="18" charset="0"/>
                <a:cs typeface="Times New Roman" panose="02020603050405020304" pitchFamily="18" charset="0"/>
              </a:rPr>
              <a:t>With a simple algorithm we demonstrate a significant boost in accuracy over randomly wired networks. </a:t>
            </a:r>
          </a:p>
          <a:p>
            <a:r>
              <a:rPr lang="en" altLang="ko-Kore-KR" dirty="0">
                <a:latin typeface="Times New Roman" panose="02020603050405020304" pitchFamily="18" charset="0"/>
                <a:cs typeface="Times New Roman" panose="02020603050405020304" pitchFamily="18" charset="0"/>
              </a:rPr>
              <a:t>We benefit from overparameterization during training even when the resulting model is sparse. </a:t>
            </a:r>
          </a:p>
        </p:txBody>
      </p:sp>
    </p:spTree>
    <p:extLst>
      <p:ext uri="{BB962C8B-B14F-4D97-AF65-F5344CB8AC3E}">
        <p14:creationId xmlns:p14="http://schemas.microsoft.com/office/powerpoint/2010/main" val="4269920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Autofit/>
          </a:bodyPr>
          <a:lstStyle/>
          <a:p>
            <a:r>
              <a:rPr lang="en" altLang="ko-Kore-KR" dirty="0">
                <a:latin typeface="Times New Roman" panose="02020603050405020304" pitchFamily="18" charset="0"/>
                <a:cs typeface="Times New Roman" panose="02020603050405020304" pitchFamily="18" charset="0"/>
              </a:rPr>
              <a:t>Neural architecture search with reinforcement learning</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1346430" y="3521685"/>
            <a:ext cx="9499139" cy="307777"/>
          </a:xfrm>
          <a:prstGeom prst="rect">
            <a:avLst/>
          </a:prstGeom>
          <a:noFill/>
        </p:spPr>
        <p:txBody>
          <a:bodyPr wrap="none" rtlCol="0">
            <a:spAutoFit/>
          </a:bodyPr>
          <a:lstStyle/>
          <a:p>
            <a:r>
              <a:rPr lang="en" altLang="ko-Kore-KR" sz="1400" dirty="0" err="1">
                <a:latin typeface="Times New Roman" panose="02020603050405020304" pitchFamily="18" charset="0"/>
                <a:cs typeface="Times New Roman" panose="02020603050405020304" pitchFamily="18" charset="0"/>
              </a:rPr>
              <a:t>Zoph</a:t>
            </a:r>
            <a:r>
              <a:rPr lang="en" altLang="ko-Kore-KR" sz="1400" dirty="0">
                <a:latin typeface="Times New Roman" panose="02020603050405020304" pitchFamily="18" charset="0"/>
                <a:cs typeface="Times New Roman" panose="02020603050405020304" pitchFamily="18" charset="0"/>
              </a:rPr>
              <a:t>, Barret, and Quoc V. Le. "Neural architecture search with reinforcement learning." </a:t>
            </a:r>
            <a:r>
              <a:rPr lang="en" altLang="ko-Kore-KR" sz="1400" i="1" dirty="0" err="1">
                <a:effectLst/>
                <a:latin typeface="Times New Roman" panose="02020603050405020304" pitchFamily="18" charset="0"/>
                <a:cs typeface="Times New Roman" panose="02020603050405020304" pitchFamily="18" charset="0"/>
              </a:rPr>
              <a:t>arXiv</a:t>
            </a:r>
            <a:r>
              <a:rPr lang="en" altLang="ko-Kore-KR" sz="1400" i="1" dirty="0">
                <a:effectLst/>
                <a:latin typeface="Times New Roman" panose="02020603050405020304" pitchFamily="18" charset="0"/>
                <a:cs typeface="Times New Roman" panose="02020603050405020304" pitchFamily="18" charset="0"/>
              </a:rPr>
              <a:t> preprint arXiv:1611.01578</a:t>
            </a:r>
            <a:r>
              <a:rPr lang="en" altLang="ko-Kore-KR" sz="1400" dirty="0">
                <a:latin typeface="Times New Roman" panose="02020603050405020304" pitchFamily="18" charset="0"/>
                <a:cs typeface="Times New Roman" panose="02020603050405020304" pitchFamily="18" charset="0"/>
              </a:rPr>
              <a:t>  (2016).</a:t>
            </a:r>
            <a:endParaRPr kumimoji="1" lang="ko-Kore-KR"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317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Autofit/>
          </a:bodyPr>
          <a:lstStyle/>
          <a:p>
            <a:r>
              <a:rPr lang="en" altLang="ko-Kore-KR" dirty="0">
                <a:latin typeface="Times New Roman" panose="02020603050405020304" pitchFamily="18" charset="0"/>
                <a:cs typeface="Times New Roman" panose="02020603050405020304" pitchFamily="18" charset="0"/>
              </a:rPr>
              <a:t>Neural Architecture Generator Optimization</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723074" y="3521685"/>
            <a:ext cx="11324895" cy="523220"/>
          </a:xfrm>
          <a:prstGeom prst="rect">
            <a:avLst/>
          </a:prstGeom>
          <a:noFill/>
        </p:spPr>
        <p:txBody>
          <a:bodyPr wrap="none" rtlCol="0">
            <a:spAutoFit/>
          </a:bodyPr>
          <a:lstStyle/>
          <a:p>
            <a:pPr algn="ctr"/>
            <a:r>
              <a:rPr lang="en" altLang="ko-Kore-KR" sz="1400" dirty="0">
                <a:latin typeface="Times New Roman" panose="02020603050405020304" pitchFamily="18" charset="0"/>
                <a:cs typeface="Times New Roman" panose="02020603050405020304" pitchFamily="18" charset="0"/>
              </a:rPr>
              <a:t>Ru, Robin, Pedro </a:t>
            </a:r>
            <a:r>
              <a:rPr lang="en" altLang="ko-Kore-KR" sz="1400" dirty="0" err="1">
                <a:latin typeface="Times New Roman" panose="02020603050405020304" pitchFamily="18" charset="0"/>
                <a:cs typeface="Times New Roman" panose="02020603050405020304" pitchFamily="18" charset="0"/>
              </a:rPr>
              <a:t>Esperanca</a:t>
            </a:r>
            <a:r>
              <a:rPr lang="en" altLang="ko-Kore-KR" sz="1400" dirty="0">
                <a:latin typeface="Times New Roman" panose="02020603050405020304" pitchFamily="18" charset="0"/>
                <a:cs typeface="Times New Roman" panose="02020603050405020304" pitchFamily="18" charset="0"/>
              </a:rPr>
              <a:t>, and Fabio Maria Carlucci. "Neural architecture generator optimization." </a:t>
            </a:r>
            <a:r>
              <a:rPr lang="en" altLang="ko-Kore-KR" sz="1400" i="1" dirty="0">
                <a:effectLst/>
                <a:latin typeface="Times New Roman" panose="02020603050405020304" pitchFamily="18" charset="0"/>
                <a:cs typeface="Times New Roman" panose="02020603050405020304" pitchFamily="18" charset="0"/>
              </a:rPr>
              <a:t>Advances in Neural Information Processing Systems</a:t>
            </a:r>
            <a:r>
              <a:rPr lang="en" altLang="ko-Kore-KR" sz="1400" dirty="0">
                <a:latin typeface="Times New Roman" panose="02020603050405020304" pitchFamily="18" charset="0"/>
                <a:cs typeface="Times New Roman" panose="02020603050405020304" pitchFamily="18" charset="0"/>
              </a:rPr>
              <a:t>  </a:t>
            </a:r>
          </a:p>
          <a:p>
            <a:pPr algn="ctr"/>
            <a:r>
              <a:rPr lang="en" altLang="ko-Kore-KR" sz="1400" dirty="0">
                <a:latin typeface="Times New Roman" panose="02020603050405020304" pitchFamily="18" charset="0"/>
                <a:cs typeface="Times New Roman" panose="02020603050405020304" pitchFamily="18" charset="0"/>
              </a:rPr>
              <a:t>33 (2020): 12057-12069.</a:t>
            </a:r>
          </a:p>
        </p:txBody>
      </p:sp>
    </p:spTree>
    <p:extLst>
      <p:ext uri="{BB962C8B-B14F-4D97-AF65-F5344CB8AC3E}">
        <p14:creationId xmlns:p14="http://schemas.microsoft.com/office/powerpoint/2010/main" val="5901521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258315" y="513428"/>
            <a:ext cx="10560789" cy="590931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NAS</a:t>
            </a:r>
            <a:r>
              <a:rPr lang="ko-KR" altLang="en-US" dirty="0">
                <a:latin typeface="Times New Roman" panose="02020603050405020304" pitchFamily="18" charset="0"/>
                <a:cs typeface="Times New Roman" panose="02020603050405020304" pitchFamily="18" charset="0"/>
              </a:rPr>
              <a:t>는 처음으로 새로운 아키텍처 패턴을 사람의 참여없이 찾는 것으로 </a:t>
            </a:r>
            <a:r>
              <a:rPr lang="en" altLang="ko-Kore-KR" dirty="0">
                <a:latin typeface="Times New Roman" panose="02020603050405020304" pitchFamily="18" charset="0"/>
                <a:cs typeface="Times New Roman" panose="02020603050405020304" pitchFamily="18" charset="0"/>
              </a:rPr>
              <a:t>SOTA </a:t>
            </a:r>
            <a:r>
              <a:rPr lang="ko-KR" altLang="en-US" dirty="0">
                <a:latin typeface="Times New Roman" panose="02020603050405020304" pitchFamily="18" charset="0"/>
                <a:cs typeface="Times New Roman" panose="02020603050405020304" pitchFamily="18" charset="0"/>
              </a:rPr>
              <a:t>성능을 달성하기위해 제시됐다</a:t>
            </a:r>
            <a:r>
              <a:rPr lang="en-US" altLang="ko-KR"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최근 상당한 발전을 이루었지만</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왜 특정 아키텍처가 주어진 데이터셋에서 더 적합한지를 알 수 없고</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디자인을 통해서 개념적으로 새로운 아키텍처 구조가 나타나지 않았다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이를 두 가지 주요 문제로 표현하자면</a:t>
            </a:r>
            <a:r>
              <a:rPr lang="en-US" altLang="ko-KR" dirty="0">
                <a:latin typeface="Times New Roman" panose="02020603050405020304" pitchFamily="18" charset="0"/>
                <a:cs typeface="Times New Roman" panose="02020603050405020304" pitchFamily="18" charset="0"/>
              </a:rPr>
              <a:t>,</a:t>
            </a:r>
          </a:p>
          <a:p>
            <a:pPr marL="1200150" lvl="2"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과도하게 설계된 검색 공간에 대한 의존 문제</a:t>
            </a:r>
          </a:p>
          <a:p>
            <a:pPr marL="1200150" lvl="2"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복잡한 아키텍처를 분석하는 데 내재된 어려움</a:t>
            </a:r>
            <a:endParaRPr lang="en" altLang="ko-Kore-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A </a:t>
            </a:r>
            <a:r>
              <a:rPr lang="en" altLang="ko-Kore-KR" b="1" dirty="0">
                <a:latin typeface="Times New Roman" panose="02020603050405020304" pitchFamily="18" charset="0"/>
                <a:cs typeface="Times New Roman" panose="02020603050405020304" pitchFamily="18" charset="0"/>
              </a:rPr>
              <a:t>Network Architecture Generator Optimization framework</a:t>
            </a:r>
            <a:r>
              <a:rPr lang="en" altLang="ko-Kore-KR" dirty="0">
                <a:latin typeface="Times New Roman" panose="02020603050405020304" pitchFamily="18" charset="0"/>
                <a:cs typeface="Times New Roman" panose="02020603050405020304" pitchFamily="18" charset="0"/>
              </a:rPr>
              <a:t> (NAGO), which </a:t>
            </a:r>
            <a:r>
              <a:rPr lang="en" altLang="ko-Kore-KR" u="sng" dirty="0">
                <a:latin typeface="Times New Roman" panose="02020603050405020304" pitchFamily="18" charset="0"/>
                <a:cs typeface="Times New Roman" panose="02020603050405020304" pitchFamily="18" charset="0"/>
              </a:rPr>
              <a:t>redirects the focus of NAS from optimizing a single architecture to optimizing an architecture generator</a:t>
            </a:r>
            <a:r>
              <a:rPr lang="en" altLang="ko-Kore-KR"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we demonstrate the usefulness of this by using </a:t>
            </a:r>
            <a:r>
              <a:rPr lang="en" altLang="ko-Kore-KR" b="1" dirty="0">
                <a:latin typeface="Times New Roman" panose="02020603050405020304" pitchFamily="18" charset="0"/>
                <a:cs typeface="Times New Roman" panose="02020603050405020304" pitchFamily="18" charset="0"/>
              </a:rPr>
              <a:t>Bayesian Optimization (BO)</a:t>
            </a:r>
            <a:r>
              <a:rPr lang="en" altLang="ko-Kore-KR" dirty="0">
                <a:latin typeface="Times New Roman" panose="02020603050405020304" pitchFamily="18" charset="0"/>
                <a:cs typeface="Times New Roman" panose="02020603050405020304" pitchFamily="18" charset="0"/>
              </a:rPr>
              <a:t> in both multi-fidelity and multi-objective settings.</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A new </a:t>
            </a:r>
            <a:r>
              <a:rPr lang="en" altLang="ko-Kore-KR" b="1" dirty="0">
                <a:latin typeface="Times New Roman" panose="02020603050405020304" pitchFamily="18" charset="0"/>
                <a:cs typeface="Times New Roman" panose="02020603050405020304" pitchFamily="18" charset="0"/>
              </a:rPr>
              <a:t>hierarchical, graph-based search space </a:t>
            </a:r>
            <a:r>
              <a:rPr lang="en" altLang="ko-Kore-KR" dirty="0">
                <a:latin typeface="Times New Roman" panose="02020603050405020304" pitchFamily="18" charset="0"/>
                <a:cs typeface="Times New Roman" panose="02020603050405020304" pitchFamily="18" charset="0"/>
              </a:rPr>
              <a:t>that can output an extremely wide range of previously unseen networks in terms of wiring complexity, memory usage and training time.</a:t>
            </a:r>
            <a:endParaRPr lang="en-US" altLang="ko-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Result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showing that NAGO achieves state-of-the-art NAS results on a variety of vision tasks, and finds lightweight yet competitive architectures.</a:t>
            </a:r>
          </a:p>
          <a:p>
            <a:pPr marL="285750"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1504403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Method</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0" name="TextBox 9">
            <a:extLst>
              <a:ext uri="{FF2B5EF4-FFF2-40B4-BE49-F238E27FC236}">
                <a16:creationId xmlns:a16="http://schemas.microsoft.com/office/drawing/2014/main" id="{C822D95C-2329-3745-B95F-589A8026EDE2}"/>
              </a:ext>
            </a:extLst>
          </p:cNvPr>
          <p:cNvSpPr txBox="1"/>
          <p:nvPr/>
        </p:nvSpPr>
        <p:spPr>
          <a:xfrm>
            <a:off x="128407" y="609920"/>
            <a:ext cx="11747070" cy="2308324"/>
          </a:xfrm>
          <a:prstGeom prst="rect">
            <a:avLst/>
          </a:prstGeom>
          <a:noFill/>
        </p:spPr>
        <p:txBody>
          <a:bodyPr wrap="square">
            <a:spAutoFit/>
          </a:bodyPr>
          <a:lstStyle/>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Neural Architecture Generator (NAG)</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최근 연구에서 네트워크 구조의 작은 변화</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싱글 노드의 특정 커넥션</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는 그 성능에 큰 영향을 끼치지 못함을 보임</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이에 우리는 같은 </a:t>
            </a:r>
            <a:r>
              <a:rPr lang="en" altLang="ko-Kore-KR" dirty="0">
                <a:latin typeface="Times New Roman" panose="02020603050405020304" pitchFamily="18" charset="0"/>
                <a:cs typeface="Times New Roman" panose="02020603050405020304" pitchFamily="18" charset="0"/>
              </a:rPr>
              <a:t>generative distribution</a:t>
            </a:r>
            <a:r>
              <a:rPr lang="ko-KR" altLang="en-US" dirty="0">
                <a:latin typeface="Times New Roman" panose="02020603050405020304" pitchFamily="18" charset="0"/>
                <a:cs typeface="Times New Roman" panose="02020603050405020304" pitchFamily="18" charset="0"/>
              </a:rPr>
              <a:t>에서 </a:t>
            </a:r>
            <a:r>
              <a:rPr lang="en-US" altLang="ko-KR" dirty="0">
                <a:latin typeface="Times New Roman" panose="02020603050405020304" pitchFamily="18" charset="0"/>
                <a:cs typeface="Times New Roman" panose="02020603050405020304" pitchFamily="18" charset="0"/>
              </a:rPr>
              <a:t>sampling</a:t>
            </a:r>
            <a:r>
              <a:rPr lang="ko-KR" altLang="en-US" dirty="0">
                <a:latin typeface="Times New Roman" panose="02020603050405020304" pitchFamily="18" charset="0"/>
                <a:cs typeface="Times New Roman" panose="02020603050405020304" pitchFamily="18" charset="0"/>
              </a:rPr>
              <a:t>된 아키텍처가 비슷하게 작동함을 가설로 세우고 실험적으로 확인</a:t>
            </a:r>
            <a:endParaRPr lang="en-US" altLang="ko-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이러한 가정으로 </a:t>
            </a:r>
            <a:r>
              <a:rPr lang="en" altLang="ko-Kore-KR" dirty="0">
                <a:latin typeface="Times New Roman" panose="02020603050405020304" pitchFamily="18" charset="0"/>
                <a:cs typeface="Times New Roman" panose="02020603050405020304" pitchFamily="18" charset="0"/>
              </a:rPr>
              <a:t>search </a:t>
            </a:r>
            <a:r>
              <a:rPr lang="ko-Kore-KR" altLang="en-US" dirty="0">
                <a:latin typeface="Times New Roman" panose="02020603050405020304" pitchFamily="18" charset="0"/>
                <a:cs typeface="Times New Roman" panose="02020603050405020304" pitchFamily="18" charset="0"/>
              </a:rPr>
              <a:t>단계</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간단하게 하고 다른 </a:t>
            </a:r>
            <a:r>
              <a:rPr lang="en" altLang="ko-Kore-KR" dirty="0">
                <a:latin typeface="Times New Roman" panose="02020603050405020304" pitchFamily="18" charset="0"/>
                <a:cs typeface="Times New Roman" panose="02020603050405020304" pitchFamily="18" charset="0"/>
              </a:rPr>
              <a:t>generator hyperparameters</a:t>
            </a:r>
            <a:r>
              <a:rPr lang="ko-KR" altLang="en-US" dirty="0">
                <a:latin typeface="Times New Roman" panose="02020603050405020304" pitchFamily="18" charset="0"/>
                <a:cs typeface="Times New Roman" panose="02020603050405020304" pitchFamily="18" charset="0"/>
              </a:rPr>
              <a:t>로부터 </a:t>
            </a:r>
            <a:r>
              <a:rPr lang="en-US" altLang="ko-KR" dirty="0">
                <a:latin typeface="Times New Roman" panose="02020603050405020304" pitchFamily="18" charset="0"/>
                <a:cs typeface="Times New Roman" panose="02020603050405020304" pitchFamily="18" charset="0"/>
              </a:rPr>
              <a:t>sampling</a:t>
            </a:r>
            <a:r>
              <a:rPr lang="ko-KR" altLang="en-US" dirty="0">
                <a:latin typeface="Times New Roman" panose="02020603050405020304" pitchFamily="18" charset="0"/>
                <a:cs typeface="Times New Roman" panose="02020603050405020304" pitchFamily="18" charset="0"/>
              </a:rPr>
              <a:t>된 아키텍처만을 평가함으로 더 많은 </a:t>
            </a:r>
            <a:r>
              <a:rPr lang="en-US" altLang="ko-KR" dirty="0">
                <a:latin typeface="Times New Roman" panose="02020603050405020304" pitchFamily="18" charset="0"/>
                <a:cs typeface="Times New Roman" panose="02020603050405020304" pitchFamily="18" charset="0"/>
              </a:rPr>
              <a:t>architecture </a:t>
            </a:r>
            <a:r>
              <a:rPr lang="en" altLang="ko-Kore-KR" dirty="0">
                <a:latin typeface="Times New Roman" panose="02020603050405020304" pitchFamily="18" charset="0"/>
                <a:cs typeface="Times New Roman" panose="02020603050405020304" pitchFamily="18" charset="0"/>
              </a:rPr>
              <a:t>config</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search </a:t>
            </a:r>
            <a:r>
              <a:rPr lang="ko-KR" altLang="en-US" dirty="0">
                <a:latin typeface="Times New Roman" panose="02020603050405020304" pitchFamily="18" charset="0"/>
                <a:cs typeface="Times New Roman" panose="02020603050405020304" pitchFamily="18" charset="0"/>
              </a:rPr>
              <a:t>단계에서 탐색할 수 있게 했다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그러므로 특정 아키텍처를 </a:t>
            </a:r>
            <a:r>
              <a:rPr lang="en" altLang="ko-Kore-KR" dirty="0">
                <a:latin typeface="Times New Roman" panose="02020603050405020304" pitchFamily="18" charset="0"/>
                <a:cs typeface="Times New Roman" panose="02020603050405020304" pitchFamily="18" charset="0"/>
              </a:rPr>
              <a:t>optimize</a:t>
            </a:r>
            <a:r>
              <a:rPr lang="ko-KR" altLang="en-US" dirty="0">
                <a:latin typeface="Times New Roman" panose="02020603050405020304" pitchFamily="18" charset="0"/>
                <a:cs typeface="Times New Roman" panose="02020603050405020304" pitchFamily="18" charset="0"/>
              </a:rPr>
              <a:t>하는 대신 우리는 </a:t>
            </a:r>
            <a:r>
              <a:rPr lang="en" altLang="ko-Kore-KR" dirty="0">
                <a:latin typeface="Times New Roman" panose="02020603050405020304" pitchFamily="18" charset="0"/>
                <a:cs typeface="Times New Roman" panose="02020603050405020304" pitchFamily="18" charset="0"/>
              </a:rPr>
              <a:t>stochastic network generator</a:t>
            </a:r>
            <a:r>
              <a:rPr lang="ko-KR" altLang="en-US" dirty="0">
                <a:latin typeface="Times New Roman" panose="02020603050405020304" pitchFamily="18" charset="0"/>
                <a:cs typeface="Times New Roman" panose="02020603050405020304" pitchFamily="18" charset="0"/>
              </a:rPr>
              <a:t>의 최적 </a:t>
            </a:r>
            <a:r>
              <a:rPr lang="ko-KR" altLang="en-US" dirty="0" err="1">
                <a:latin typeface="Times New Roman" panose="02020603050405020304" pitchFamily="18" charset="0"/>
                <a:cs typeface="Times New Roman" panose="02020603050405020304" pitchFamily="18" charset="0"/>
              </a:rPr>
              <a:t>하이퍼파라미터를</a:t>
            </a:r>
            <a:r>
              <a:rPr lang="ko-KR" altLang="en-US" dirty="0">
                <a:latin typeface="Times New Roman" panose="02020603050405020304" pitchFamily="18" charset="0"/>
                <a:cs typeface="Times New Roman" panose="02020603050405020304" pitchFamily="18" charset="0"/>
              </a:rPr>
              <a:t> 찾는 것에 집중</a:t>
            </a:r>
          </a:p>
        </p:txBody>
      </p:sp>
      <p:sp>
        <p:nvSpPr>
          <p:cNvPr id="12" name="TextBox 11">
            <a:extLst>
              <a:ext uri="{FF2B5EF4-FFF2-40B4-BE49-F238E27FC236}">
                <a16:creationId xmlns:a16="http://schemas.microsoft.com/office/drawing/2014/main" id="{70BFF2F3-5574-0949-8CAB-825121636C29}"/>
              </a:ext>
            </a:extLst>
          </p:cNvPr>
          <p:cNvSpPr txBox="1"/>
          <p:nvPr/>
        </p:nvSpPr>
        <p:spPr>
          <a:xfrm>
            <a:off x="233914" y="3028243"/>
            <a:ext cx="12192000" cy="3693319"/>
          </a:xfrm>
          <a:prstGeom prst="rect">
            <a:avLst/>
          </a:prstGeom>
          <a:noFill/>
        </p:spPr>
        <p:txBody>
          <a:bodyPr wrap="square">
            <a:spAutoFit/>
          </a:bodyPr>
          <a:lstStyle/>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Hierarchical Graph-based Search Space (HNAG)</a:t>
            </a:r>
            <a:endParaRPr lang="en" altLang="ko-Kore-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Network search space</a:t>
            </a:r>
            <a:r>
              <a:rPr lang="ko-KR" altLang="en-US" dirty="0">
                <a:latin typeface="Times New Roman" panose="02020603050405020304" pitchFamily="18" charset="0"/>
                <a:cs typeface="Times New Roman" panose="02020603050405020304" pitchFamily="18" charset="0"/>
              </a:rPr>
              <a:t>는 </a:t>
            </a:r>
            <a:r>
              <a:rPr lang="en-US" altLang="ko-KR" dirty="0">
                <a:latin typeface="Times New Roman" panose="02020603050405020304" pitchFamily="18" charset="0"/>
                <a:cs typeface="Times New Roman" panose="02020603050405020304" pitchFamily="18" charset="0"/>
              </a:rPr>
              <a:t>3</a:t>
            </a:r>
            <a:r>
              <a:rPr lang="ko-KR" altLang="en-US" dirty="0">
                <a:latin typeface="Times New Roman" panose="02020603050405020304" pitchFamily="18" charset="0"/>
                <a:cs typeface="Times New Roman" panose="02020603050405020304" pitchFamily="18" charset="0"/>
              </a:rPr>
              <a:t>개의 </a:t>
            </a:r>
            <a:r>
              <a:rPr lang="en" altLang="ko-Kore-KR" dirty="0">
                <a:latin typeface="Times New Roman" panose="02020603050405020304" pitchFamily="18" charset="0"/>
                <a:cs typeface="Times New Roman" panose="02020603050405020304" pitchFamily="18" charset="0"/>
              </a:rPr>
              <a:t>level</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hierarchical graph</a:t>
            </a:r>
            <a:r>
              <a:rPr lang="ko-KR" altLang="en-US" dirty="0">
                <a:latin typeface="Times New Roman" panose="02020603050405020304" pitchFamily="18" charset="0"/>
                <a:cs typeface="Times New Roman" panose="02020603050405020304" pitchFamily="18" charset="0"/>
              </a:rPr>
              <a:t>로 모델링 됐다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top level</a:t>
            </a:r>
            <a:r>
              <a:rPr lang="ko-KR" altLang="en-US" dirty="0">
                <a:latin typeface="Times New Roman" panose="02020603050405020304" pitchFamily="18" charset="0"/>
                <a:cs typeface="Times New Roman" panose="02020603050405020304" pitchFamily="18" charset="0"/>
              </a:rPr>
              <a:t>에는 </a:t>
            </a: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graph</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가지고 각 </a:t>
            </a: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은 </a:t>
            </a:r>
            <a:r>
              <a:rPr lang="en" altLang="ko-Kore-KR" dirty="0">
                <a:latin typeface="Times New Roman" panose="02020603050405020304" pitchFamily="18" charset="0"/>
                <a:cs typeface="Times New Roman" panose="02020603050405020304" pitchFamily="18" charset="0"/>
              </a:rPr>
              <a:t>mid-level graph</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표현한다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각 </a:t>
            </a:r>
            <a:r>
              <a:rPr lang="en" altLang="ko-Kore-KR" dirty="0">
                <a:latin typeface="Times New Roman" panose="02020603050405020304" pitchFamily="18" charset="0"/>
                <a:cs typeface="Times New Roman" panose="02020603050405020304" pitchFamily="18" charset="0"/>
              </a:rPr>
              <a:t>cell</a:t>
            </a:r>
            <a:r>
              <a:rPr lang="ko-KR" altLang="en-US" dirty="0">
                <a:latin typeface="Times New Roman" panose="02020603050405020304" pitchFamily="18" charset="0"/>
                <a:cs typeface="Times New Roman" panose="02020603050405020304" pitchFamily="18" charset="0"/>
              </a:rPr>
              <a:t>에 있는 </a:t>
            </a:r>
            <a:r>
              <a:rPr lang="en" altLang="ko-Kore-KR" dirty="0">
                <a:latin typeface="Times New Roman" panose="02020603050405020304" pitchFamily="18" charset="0"/>
                <a:cs typeface="Times New Roman" panose="02020603050405020304" pitchFamily="18" charset="0"/>
              </a:rPr>
              <a:t>node</a:t>
            </a:r>
            <a:r>
              <a:rPr lang="ko-KR" altLang="en-US" dirty="0">
                <a:latin typeface="Times New Roman" panose="02020603050405020304" pitchFamily="18" charset="0"/>
                <a:cs typeface="Times New Roman" panose="02020603050405020304" pitchFamily="18" charset="0"/>
              </a:rPr>
              <a:t>는 </a:t>
            </a:r>
            <a:r>
              <a:rPr lang="en" altLang="ko-Kore-KR" dirty="0">
                <a:latin typeface="Times New Roman" panose="02020603050405020304" pitchFamily="18" charset="0"/>
                <a:cs typeface="Times New Roman" panose="02020603050405020304" pitchFamily="18" charset="0"/>
              </a:rPr>
              <a:t>conv</a:t>
            </a:r>
            <a:r>
              <a:rPr lang="ko-KR" altLang="en-US" dirty="0">
                <a:latin typeface="Times New Roman" panose="02020603050405020304" pitchFamily="18" charset="0"/>
                <a:cs typeface="Times New Roman" panose="02020603050405020304" pitchFamily="18" charset="0"/>
              </a:rPr>
              <a:t>와 같은 </a:t>
            </a:r>
            <a:r>
              <a:rPr lang="en" altLang="ko-Kore-KR" dirty="0">
                <a:latin typeface="Times New Roman" panose="02020603050405020304" pitchFamily="18" charset="0"/>
                <a:cs typeface="Times New Roman" panose="02020603050405020304" pitchFamily="18" charset="0"/>
              </a:rPr>
              <a:t>basic operation</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graph</a:t>
            </a:r>
            <a:r>
              <a:rPr lang="ko-KR" altLang="en-US" dirty="0">
                <a:latin typeface="Times New Roman" panose="02020603050405020304" pitchFamily="18" charset="0"/>
                <a:cs typeface="Times New Roman" panose="02020603050405020304" pitchFamily="18" charset="0"/>
              </a:rPr>
              <a:t>이다</a:t>
            </a:r>
            <a:r>
              <a:rPr lang="en-US" altLang="ko-KR"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이것은 </a:t>
            </a:r>
            <a:r>
              <a:rPr lang="en-US" altLang="ko-KR" dirty="0">
                <a:latin typeface="Times New Roman" panose="02020603050405020304" pitchFamily="18" charset="0"/>
                <a:cs typeface="Times New Roman" panose="02020603050405020304" pitchFamily="18" charset="0"/>
              </a:rPr>
              <a:t>3</a:t>
            </a:r>
            <a:r>
              <a:rPr lang="ko-KR" altLang="en-US" dirty="0">
                <a:latin typeface="Times New Roman" panose="02020603050405020304" pitchFamily="18" charset="0"/>
                <a:cs typeface="Times New Roman" panose="02020603050405020304" pitchFamily="18" charset="0"/>
              </a:rPr>
              <a:t>개의 세트의 그래프 </a:t>
            </a:r>
            <a:r>
              <a:rPr lang="ko-KR" altLang="en-US" dirty="0" err="1">
                <a:latin typeface="Times New Roman" panose="02020603050405020304" pitchFamily="18" charset="0"/>
                <a:cs typeface="Times New Roman" panose="02020603050405020304" pitchFamily="18" charset="0"/>
              </a:rPr>
              <a:t>하이퍼파라미터를</a:t>
            </a:r>
            <a:r>
              <a:rPr lang="ko-KR" altLang="en-US" dirty="0">
                <a:latin typeface="Times New Roman" panose="02020603050405020304" pitchFamily="18" charset="0"/>
                <a:cs typeface="Times New Roman" panose="02020603050405020304" pitchFamily="18" charset="0"/>
              </a:rPr>
              <a:t> 초래한다</a:t>
            </a:r>
            <a:r>
              <a:rPr lang="en-US" altLang="ko-KR" dirty="0">
                <a:latin typeface="Times New Roman" panose="02020603050405020304" pitchFamily="18" charset="0"/>
                <a:cs typeface="Times New Roman" panose="02020603050405020304" pitchFamily="18" charset="0"/>
              </a:rPr>
              <a:t>: </a:t>
            </a:r>
            <a:r>
              <a:rPr lang="el-GR" altLang="ko-Kore-KR" dirty="0">
                <a:latin typeface="Times New Roman" panose="02020603050405020304" pitchFamily="18" charset="0"/>
                <a:cs typeface="Times New Roman" panose="02020603050405020304" pitchFamily="18" charset="0"/>
              </a:rPr>
              <a:t>θ</a:t>
            </a:r>
            <a:r>
              <a:rPr lang="en" altLang="ko-Kore-KR" dirty="0">
                <a:latin typeface="Times New Roman" panose="02020603050405020304" pitchFamily="18" charset="0"/>
                <a:cs typeface="Times New Roman" panose="02020603050405020304" pitchFamily="18" charset="0"/>
              </a:rPr>
              <a:t>top, </a:t>
            </a:r>
            <a:r>
              <a:rPr lang="el-GR" altLang="ko-Kore-KR" dirty="0">
                <a:latin typeface="Times New Roman" panose="02020603050405020304" pitchFamily="18" charset="0"/>
                <a:cs typeface="Times New Roman" panose="02020603050405020304" pitchFamily="18" charset="0"/>
              </a:rPr>
              <a:t>θ</a:t>
            </a:r>
            <a:r>
              <a:rPr lang="en" altLang="ko-Kore-KR" dirty="0">
                <a:latin typeface="Times New Roman" panose="02020603050405020304" pitchFamily="18" charset="0"/>
                <a:cs typeface="Times New Roman" panose="02020603050405020304" pitchFamily="18" charset="0"/>
              </a:rPr>
              <a:t>mid, </a:t>
            </a:r>
            <a:r>
              <a:rPr lang="el-GR" altLang="ko-Kore-KR" dirty="0">
                <a:latin typeface="Times New Roman" panose="02020603050405020304" pitchFamily="18" charset="0"/>
                <a:cs typeface="Times New Roman" panose="02020603050405020304" pitchFamily="18" charset="0"/>
              </a:rPr>
              <a:t>θ</a:t>
            </a:r>
            <a:r>
              <a:rPr lang="en" altLang="ko-Kore-KR" dirty="0">
                <a:latin typeface="Times New Roman" panose="02020603050405020304" pitchFamily="18" charset="0"/>
                <a:cs typeface="Times New Roman" panose="02020603050405020304" pitchFamily="18" charset="0"/>
              </a:rPr>
              <a:t>bottom, </a:t>
            </a:r>
            <a:r>
              <a:rPr lang="ko-KR" altLang="en-US" dirty="0">
                <a:latin typeface="Times New Roman" panose="02020603050405020304" pitchFamily="18" charset="0"/>
                <a:cs typeface="Times New Roman" panose="02020603050405020304" pitchFamily="18" charset="0"/>
              </a:rPr>
              <a:t>각각은 각 레벨의 그래프 생성 모델을 독립적으로 정의한다</a:t>
            </a:r>
            <a:r>
              <a:rPr lang="en-US" altLang="ko-KR"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top level</a:t>
            </a:r>
            <a:r>
              <a:rPr lang="ko-KR" altLang="en-US" dirty="0">
                <a:latin typeface="Times New Roman" panose="02020603050405020304" pitchFamily="18" charset="0"/>
                <a:cs typeface="Times New Roman" panose="02020603050405020304" pitchFamily="18" charset="0"/>
              </a:rPr>
              <a:t>과 </a:t>
            </a:r>
            <a:r>
              <a:rPr lang="en" altLang="ko-Kore-KR" dirty="0">
                <a:latin typeface="Times New Roman" panose="02020603050405020304" pitchFamily="18" charset="0"/>
                <a:cs typeface="Times New Roman" panose="02020603050405020304" pitchFamily="18" charset="0"/>
              </a:rPr>
              <a:t>bottom level</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random graph generator</a:t>
            </a:r>
            <a:r>
              <a:rPr lang="ko-KR" altLang="en-US" dirty="0">
                <a:latin typeface="Times New Roman" panose="02020603050405020304" pitchFamily="18" charset="0"/>
                <a:cs typeface="Times New Roman" panose="02020603050405020304" pitchFamily="18" charset="0"/>
              </a:rPr>
              <a:t>로 </a:t>
            </a:r>
            <a:r>
              <a:rPr lang="en" altLang="ko-Kore-KR" dirty="0">
                <a:latin typeface="Times New Roman" panose="02020603050405020304" pitchFamily="18" charset="0"/>
                <a:cs typeface="Times New Roman" panose="02020603050405020304" pitchFamily="18" charset="0"/>
              </a:rPr>
              <a:t>Watts-</a:t>
            </a:r>
            <a:r>
              <a:rPr lang="en" altLang="ko-Kore-KR" dirty="0" err="1">
                <a:latin typeface="Times New Roman" panose="02020603050405020304" pitchFamily="18" charset="0"/>
                <a:cs typeface="Times New Roman" panose="02020603050405020304" pitchFamily="18" charset="0"/>
              </a:rPr>
              <a:t>Strogatz</a:t>
            </a:r>
            <a:r>
              <a:rPr lang="en" altLang="ko-Kore-KR" dirty="0">
                <a:latin typeface="Times New Roman" panose="02020603050405020304" pitchFamily="18" charset="0"/>
                <a:cs typeface="Times New Roman" panose="02020603050405020304" pitchFamily="18" charset="0"/>
              </a:rPr>
              <a:t> (WS) model</a:t>
            </a:r>
            <a:r>
              <a:rPr lang="ko-KR" altLang="en-US" dirty="0">
                <a:latin typeface="Times New Roman" panose="02020603050405020304" pitchFamily="18" charset="0"/>
                <a:cs typeface="Times New Roman" panose="02020603050405020304" pitchFamily="18" charset="0"/>
              </a:rPr>
              <a:t>을 사용한다</a:t>
            </a:r>
            <a:r>
              <a:rPr lang="en-US" altLang="ko-KR"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middle level graph generator</a:t>
            </a:r>
            <a:r>
              <a:rPr lang="ko-KR" altLang="en-US" dirty="0">
                <a:latin typeface="Times New Roman" panose="02020603050405020304" pitchFamily="18" charset="0"/>
                <a:cs typeface="Times New Roman" panose="02020603050405020304" pitchFamily="18" charset="0"/>
              </a:rPr>
              <a:t>로는 </a:t>
            </a:r>
            <a:r>
              <a:rPr lang="en" altLang="ko-Kore-KR" dirty="0" err="1">
                <a:latin typeface="Times New Roman" panose="02020603050405020304" pitchFamily="18" charset="0"/>
                <a:cs typeface="Times New Roman" panose="02020603050405020304" pitchFamily="18" charset="0"/>
              </a:rPr>
              <a:t>Erdos-Renyi</a:t>
            </a:r>
            <a:r>
              <a:rPr lang="en" altLang="ko-Kore-KR" dirty="0">
                <a:latin typeface="Times New Roman" panose="02020603050405020304" pitchFamily="18" charset="0"/>
                <a:cs typeface="Times New Roman" panose="02020603050405020304" pitchFamily="18" charset="0"/>
              </a:rPr>
              <a:t> (ER) graph generator</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사용한다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여기에서는 </a:t>
            </a:r>
            <a:r>
              <a:rPr lang="en-US" altLang="ko-KR" dirty="0">
                <a:latin typeface="Times New Roman" panose="02020603050405020304" pitchFamily="18" charset="0"/>
                <a:cs typeface="Times New Roman" panose="02020603050405020304" pitchFamily="18" charset="0"/>
              </a:rPr>
              <a:t>(</a:t>
            </a:r>
            <a:r>
              <a:rPr lang="en" altLang="ko-Kore-KR" dirty="0">
                <a:latin typeface="Times New Roman" panose="02020603050405020304" pitchFamily="18" charset="0"/>
                <a:cs typeface="Times New Roman" panose="02020603050405020304" pitchFamily="18" charset="0"/>
              </a:rPr>
              <a:t>N,P) 2</a:t>
            </a:r>
            <a:r>
              <a:rPr lang="ko-KR" altLang="en-US" dirty="0">
                <a:latin typeface="Times New Roman" panose="02020603050405020304" pitchFamily="18" charset="0"/>
                <a:cs typeface="Times New Roman" panose="02020603050405020304" pitchFamily="18" charset="0"/>
              </a:rPr>
              <a:t>개의 </a:t>
            </a:r>
            <a:r>
              <a:rPr lang="ko-KR" altLang="en-US" dirty="0" err="1">
                <a:latin typeface="Times New Roman" panose="02020603050405020304" pitchFamily="18" charset="0"/>
                <a:cs typeface="Times New Roman" panose="02020603050405020304" pitchFamily="18" charset="0"/>
              </a:rPr>
              <a:t>하이퍼파라미터를</a:t>
            </a:r>
            <a:r>
              <a:rPr lang="ko-KR" altLang="en-US" dirty="0">
                <a:latin typeface="Times New Roman" panose="02020603050405020304" pitchFamily="18" charset="0"/>
                <a:cs typeface="Times New Roman" panose="02020603050405020304" pitchFamily="18" charset="0"/>
              </a:rPr>
              <a:t> 가지는데 이는 </a:t>
            </a:r>
            <a:r>
              <a:rPr lang="en" altLang="ko-Kore-KR" dirty="0">
                <a:latin typeface="Times New Roman" panose="02020603050405020304" pitchFamily="18" charset="0"/>
                <a:cs typeface="Times New Roman" panose="02020603050405020304" pitchFamily="18" charset="0"/>
              </a:rPr>
              <a:t>single node case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허용한다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이는 </a:t>
            </a:r>
            <a:r>
              <a:rPr lang="en" altLang="ko-Kore-KR" dirty="0">
                <a:latin typeface="Times New Roman" panose="02020603050405020304" pitchFamily="18" charset="0"/>
                <a:cs typeface="Times New Roman" panose="02020603050405020304" pitchFamily="18" charset="0"/>
              </a:rPr>
              <a:t>mid layer</a:t>
            </a:r>
            <a:r>
              <a:rPr lang="ko-KR" altLang="en-US" dirty="0">
                <a:latin typeface="Times New Roman" panose="02020603050405020304" pitchFamily="18" charset="0"/>
                <a:cs typeface="Times New Roman" panose="02020603050405020304" pitchFamily="18" charset="0"/>
              </a:rPr>
              <a:t>가 </a:t>
            </a:r>
            <a:r>
              <a:rPr lang="en" altLang="ko-Kore-KR" dirty="0">
                <a:latin typeface="Times New Roman" panose="02020603050405020304" pitchFamily="18" charset="0"/>
                <a:cs typeface="Times New Roman" panose="02020603050405020304" pitchFamily="18" charset="0"/>
              </a:rPr>
              <a:t>single node case</a:t>
            </a:r>
            <a:r>
              <a:rPr lang="ko-KR" altLang="en-US" dirty="0">
                <a:latin typeface="Times New Roman" panose="02020603050405020304" pitchFamily="18" charset="0"/>
                <a:cs typeface="Times New Roman" panose="02020603050405020304" pitchFamily="18" charset="0"/>
              </a:rPr>
              <a:t>일 때 </a:t>
            </a:r>
            <a:r>
              <a:rPr lang="en" altLang="ko-Kore-KR" dirty="0">
                <a:latin typeface="Times New Roman" panose="02020603050405020304" pitchFamily="18" charset="0"/>
                <a:cs typeface="Times New Roman" panose="02020603050405020304" pitchFamily="18" charset="0"/>
              </a:rPr>
              <a:t>search space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2</a:t>
            </a:r>
            <a:r>
              <a:rPr lang="ko-KR" altLang="en-US" dirty="0">
                <a:latin typeface="Times New Roman" panose="02020603050405020304" pitchFamily="18" charset="0"/>
                <a:cs typeface="Times New Roman" panose="02020603050405020304" pitchFamily="18" charset="0"/>
              </a:rPr>
              <a:t>개의 </a:t>
            </a:r>
            <a:r>
              <a:rPr lang="en" altLang="ko-Kore-KR" dirty="0">
                <a:latin typeface="Times New Roman" panose="02020603050405020304" pitchFamily="18" charset="0"/>
                <a:cs typeface="Times New Roman" panose="02020603050405020304" pitchFamily="18" charset="0"/>
              </a:rPr>
              <a:t>level</a:t>
            </a:r>
            <a:r>
              <a:rPr lang="ko-KR" altLang="en-US" dirty="0">
                <a:latin typeface="Times New Roman" panose="02020603050405020304" pitchFamily="18" charset="0"/>
                <a:cs typeface="Times New Roman" panose="02020603050405020304" pitchFamily="18" charset="0"/>
              </a:rPr>
              <a:t>로 줄일 수 있는 유연성을 제공한다</a:t>
            </a:r>
            <a:r>
              <a:rPr lang="en-US" altLang="ko-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그리고 </a:t>
            </a:r>
            <a:r>
              <a:rPr lang="en" altLang="ko-Kore-KR" dirty="0">
                <a:latin typeface="Times New Roman" panose="02020603050405020304" pitchFamily="18" charset="0"/>
                <a:cs typeface="Times New Roman" panose="02020603050405020304" pitchFamily="18" charset="0"/>
              </a:rPr>
              <a:t>DARTS</a:t>
            </a:r>
            <a:r>
              <a:rPr lang="ko-KR" altLang="en-US" dirty="0">
                <a:latin typeface="Times New Roman" panose="02020603050405020304" pitchFamily="18" charset="0"/>
                <a:cs typeface="Times New Roman" panose="02020603050405020304" pitchFamily="18" charset="0"/>
              </a:rPr>
              <a:t>와 같은 </a:t>
            </a:r>
            <a:r>
              <a:rPr lang="en" altLang="ko-Kore-KR" dirty="0">
                <a:latin typeface="Times New Roman" panose="02020603050405020304" pitchFamily="18" charset="0"/>
                <a:cs typeface="Times New Roman" panose="02020603050405020304" pitchFamily="18" charset="0"/>
              </a:rPr>
              <a:t>DAG </a:t>
            </a:r>
            <a:r>
              <a:rPr lang="ko-KR" altLang="en-US" dirty="0">
                <a:latin typeface="Times New Roman" panose="02020603050405020304" pitchFamily="18" charset="0"/>
                <a:cs typeface="Times New Roman" panose="02020603050405020304" pitchFamily="18" charset="0"/>
              </a:rPr>
              <a:t>형식의 아키텍처도 표현 가능하다</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ko-KR" altLang="en-US" dirty="0"/>
              <a:t>그래프 </a:t>
            </a:r>
            <a:r>
              <a:rPr lang="ko-KR" altLang="en-US" dirty="0" err="1"/>
              <a:t>생성기</a:t>
            </a:r>
            <a:r>
              <a:rPr lang="ko-KR" altLang="en-US" dirty="0"/>
              <a:t> </a:t>
            </a:r>
            <a:r>
              <a:rPr lang="ko-KR" altLang="en-US" dirty="0" err="1"/>
              <a:t>하이퍼파라미터와</a:t>
            </a:r>
            <a:r>
              <a:rPr lang="ko-KR" altLang="en-US" dirty="0"/>
              <a:t> 각 레벨의 연결 속성을 변경함으로써</a:t>
            </a:r>
            <a:r>
              <a:rPr lang="en-US" altLang="ko-KR" dirty="0"/>
              <a:t>, </a:t>
            </a:r>
            <a:r>
              <a:rPr lang="ko-KR" altLang="en-US" dirty="0"/>
              <a:t>매우 다양한 아키텍처를 생성할 수 있다</a:t>
            </a:r>
            <a:r>
              <a:rPr lang="en-US" altLang="ko-KR" dirty="0"/>
              <a:t>.</a:t>
            </a:r>
          </a:p>
          <a:p>
            <a:pPr lvl="1"/>
            <a:endParaRPr lang="en-US" altLang="ko-KR" dirty="0">
              <a:latin typeface="Times New Roman" panose="02020603050405020304" pitchFamily="18" charset="0"/>
              <a:cs typeface="Times New Roman" panose="02020603050405020304" pitchFamily="18" charset="0"/>
            </a:endParaRPr>
          </a:p>
        </p:txBody>
      </p:sp>
      <p:pic>
        <p:nvPicPr>
          <p:cNvPr id="7" name="그림 6" descr="텍스트, 원, 스크린샷, 도표이(가) 표시된 사진&#10;&#10;자동 생성된 설명">
            <a:extLst>
              <a:ext uri="{FF2B5EF4-FFF2-40B4-BE49-F238E27FC236}">
                <a16:creationId xmlns:a16="http://schemas.microsoft.com/office/drawing/2014/main" id="{D8F06870-923A-AB48-B390-C2744B5CA639}"/>
              </a:ext>
            </a:extLst>
          </p:cNvPr>
          <p:cNvPicPr>
            <a:picLocks noChangeAspect="1"/>
          </p:cNvPicPr>
          <p:nvPr/>
        </p:nvPicPr>
        <p:blipFill>
          <a:blip r:embed="rId2"/>
          <a:stretch>
            <a:fillRect/>
          </a:stretch>
        </p:blipFill>
        <p:spPr>
          <a:xfrm>
            <a:off x="2159963" y="1249133"/>
            <a:ext cx="8339903" cy="3863456"/>
          </a:xfrm>
          <a:prstGeom prst="rect">
            <a:avLst/>
          </a:prstGeom>
        </p:spPr>
      </p:pic>
    </p:spTree>
    <p:extLst>
      <p:ext uri="{BB962C8B-B14F-4D97-AF65-F5344CB8AC3E}">
        <p14:creationId xmlns:p14="http://schemas.microsoft.com/office/powerpoint/2010/main" val="64707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Method</a:t>
            </a:r>
            <a:r>
              <a:rPr lang="en" altLang="ko-Kore-KR" dirty="0">
                <a:effectLst/>
                <a:latin typeface="NimbusRomNo9L"/>
              </a:rPr>
              <a:t> </a:t>
            </a:r>
            <a:endParaRPr lang="en" altLang="ko-Kore-KR" dirty="0"/>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DE6F1E62-D03F-E548-A59D-C45E1A208681}"/>
              </a:ext>
            </a:extLst>
          </p:cNvPr>
          <p:cNvSpPr txBox="1"/>
          <p:nvPr/>
        </p:nvSpPr>
        <p:spPr>
          <a:xfrm>
            <a:off x="233915" y="731317"/>
            <a:ext cx="11554934" cy="5693866"/>
          </a:xfrm>
          <a:prstGeom prst="rect">
            <a:avLst/>
          </a:prstGeom>
          <a:noFill/>
        </p:spPr>
        <p:txBody>
          <a:bodyPr wrap="square">
            <a:spAutoFit/>
          </a:bodyPr>
          <a:lstStyle/>
          <a:p>
            <a:pPr marL="285750" indent="-285750">
              <a:buFont typeface="Arial" panose="020B0604020202020204" pitchFamily="34" charset="0"/>
              <a:buChar char="•"/>
            </a:pPr>
            <a:r>
              <a:rPr lang="en" altLang="ko-Kore-KR" sz="1400" b="1" dirty="0"/>
              <a:t>Stage</a:t>
            </a:r>
            <a:r>
              <a:rPr lang="en" altLang="ko-Kore-KR" sz="1400" dirty="0"/>
              <a:t> </a:t>
            </a:r>
          </a:p>
          <a:p>
            <a:pPr marL="742950" lvl="1" indent="-285750">
              <a:buFont typeface="Arial" panose="020B0604020202020204" pitchFamily="34" charset="0"/>
              <a:buChar char="•"/>
            </a:pPr>
            <a:r>
              <a:rPr lang="ko-Kore-KR" altLang="en-US" sz="1400" dirty="0"/>
              <a:t>보통의 </a:t>
            </a:r>
            <a:r>
              <a:rPr lang="en-US" altLang="ko-Kore-KR" sz="1400" dirty="0"/>
              <a:t>CNN</a:t>
            </a:r>
            <a:r>
              <a:rPr lang="ko-Kore-KR" altLang="en-US" sz="1400" dirty="0"/>
              <a:t>은 </a:t>
            </a:r>
            <a:r>
              <a:rPr lang="en-US" altLang="ko-Kore-KR" sz="1400" dirty="0"/>
              <a:t>stage</a:t>
            </a:r>
            <a:r>
              <a:rPr lang="ko-Kore-KR" altLang="en-US" sz="1400" dirty="0"/>
              <a:t>로 나뉘어 각</a:t>
            </a:r>
            <a:r>
              <a:rPr lang="en-US" altLang="ko-Kore-KR" sz="1400" dirty="0"/>
              <a:t> stage </a:t>
            </a:r>
            <a:r>
              <a:rPr lang="ko-Kore-KR" altLang="en-US" sz="1400" dirty="0"/>
              <a:t>마다 다른 </a:t>
            </a:r>
            <a:r>
              <a:rPr lang="en-US" altLang="ko-Kore-KR" sz="1400" dirty="0"/>
              <a:t>image resolution</a:t>
            </a:r>
            <a:r>
              <a:rPr lang="ko-Kore-KR" altLang="en-US" sz="1400" dirty="0"/>
              <a:t>과 </a:t>
            </a:r>
            <a:r>
              <a:rPr lang="en-US" altLang="ko-Kore-KR" sz="1400" dirty="0"/>
              <a:t>number of channel</a:t>
            </a:r>
            <a:r>
              <a:rPr lang="ko-Kore-KR" altLang="en-US" sz="1400" dirty="0"/>
              <a:t>을 가진다</a:t>
            </a:r>
            <a:r>
              <a:rPr lang="en-US" altLang="ko-Kore-KR" sz="1400" dirty="0"/>
              <a:t>. </a:t>
            </a:r>
            <a:r>
              <a:rPr lang="ko-Kore-KR" altLang="en-US" sz="1400" dirty="0"/>
              <a:t>최근에는 각 </a:t>
            </a:r>
            <a:r>
              <a:rPr lang="en-US" altLang="ko-Kore-KR" sz="1400" dirty="0"/>
              <a:t>stage</a:t>
            </a:r>
            <a:r>
              <a:rPr lang="ko-Kore-KR" altLang="en-US" sz="1400" dirty="0"/>
              <a:t>의 길이와 </a:t>
            </a:r>
            <a:r>
              <a:rPr lang="en-US" altLang="ko-Kore-KR" sz="1400" dirty="0"/>
              <a:t>n</a:t>
            </a:r>
            <a:r>
              <a:rPr lang="en-US" altLang="ko-KR" sz="1400" dirty="0"/>
              <a:t>umber of channel</a:t>
            </a:r>
            <a:r>
              <a:rPr lang="ko-KR" altLang="en-US" sz="1400" dirty="0"/>
              <a:t>이 고정되어 있다</a:t>
            </a:r>
            <a:r>
              <a:rPr lang="en-US" altLang="ko-KR" sz="1400" dirty="0"/>
              <a:t>.</a:t>
            </a:r>
          </a:p>
          <a:p>
            <a:pPr marL="742950" lvl="1" indent="-285750">
              <a:buFont typeface="Arial" panose="020B0604020202020204" pitchFamily="34" charset="0"/>
              <a:buChar char="•"/>
            </a:pPr>
            <a:r>
              <a:rPr lang="ko-Kore-KR" altLang="en-US" sz="1400" dirty="0"/>
              <a:t>제안한 </a:t>
            </a:r>
            <a:r>
              <a:rPr lang="en-US" altLang="ko-Kore-KR" sz="1400" dirty="0"/>
              <a:t>search space</a:t>
            </a:r>
            <a:r>
              <a:rPr lang="ko-Kore-KR" altLang="en-US" sz="1400" dirty="0"/>
              <a:t>는 최적의 </a:t>
            </a:r>
            <a:r>
              <a:rPr lang="en-US" altLang="ko-Kore-KR" sz="1400" dirty="0"/>
              <a:t>channel ratio</a:t>
            </a:r>
            <a:r>
              <a:rPr lang="ko-Kore-KR" altLang="en-US" sz="1400" dirty="0"/>
              <a:t>와 </a:t>
            </a:r>
            <a:r>
              <a:rPr lang="en-US" altLang="ko-Kore-KR" sz="1400" dirty="0"/>
              <a:t>channel multiplier</a:t>
            </a:r>
            <a:r>
              <a:rPr lang="ko-Kore-KR" altLang="en-US" sz="1400" dirty="0"/>
              <a:t>를 각 </a:t>
            </a:r>
            <a:r>
              <a:rPr lang="en-US" altLang="ko-Kore-KR" sz="1400" dirty="0"/>
              <a:t>stage</a:t>
            </a:r>
            <a:r>
              <a:rPr lang="ko-Kore-KR" altLang="en-US" sz="1400" dirty="0"/>
              <a:t>에 맞게 학습하는 첫 </a:t>
            </a:r>
            <a:r>
              <a:rPr lang="en-US" altLang="ko-Kore-KR" sz="1400" dirty="0"/>
              <a:t>search space</a:t>
            </a:r>
          </a:p>
          <a:p>
            <a:pPr marL="742950" lvl="1" indent="-285750">
              <a:buFont typeface="Arial" panose="020B0604020202020204" pitchFamily="34" charset="0"/>
              <a:buChar char="•"/>
            </a:pPr>
            <a:r>
              <a:rPr lang="ko-KR" altLang="en-US" sz="1400" dirty="0"/>
              <a:t>이를 위한 </a:t>
            </a:r>
            <a:r>
              <a:rPr lang="en-US" altLang="ko-KR" sz="1400" dirty="0"/>
              <a:t>hyper-parameter vector </a:t>
            </a:r>
          </a:p>
          <a:p>
            <a:pPr marL="742950" lvl="1" indent="-285750">
              <a:buFont typeface="Arial" panose="020B0604020202020204" pitchFamily="34" charset="0"/>
              <a:buChar char="•"/>
            </a:pPr>
            <a:r>
              <a:rPr lang="en-US" altLang="ko-KR" sz="1400" dirty="0"/>
              <a:t>	stage ratio : </a:t>
            </a:r>
            <a:r>
              <a:rPr lang="ko-KR" altLang="en-US" sz="1400" dirty="0"/>
              <a:t>각 </a:t>
            </a:r>
            <a:r>
              <a:rPr lang="en-US" altLang="ko-KR" sz="1400" dirty="0"/>
              <a:t>stage</a:t>
            </a:r>
            <a:r>
              <a:rPr lang="ko-KR" altLang="en-US" sz="1400" dirty="0"/>
              <a:t>의 상대적인 길이를 나타냄</a:t>
            </a:r>
            <a:r>
              <a:rPr lang="en-US" altLang="ko-KR" sz="1400" dirty="0"/>
              <a:t>. </a:t>
            </a:r>
            <a:r>
              <a:rPr lang="ko-KR" altLang="en-US" sz="1400" dirty="0"/>
              <a:t>예를 들어 </a:t>
            </a:r>
            <a:r>
              <a:rPr lang="en" altLang="ko-Kore-KR" sz="1400" dirty="0"/>
              <a:t>top level</a:t>
            </a:r>
            <a:r>
              <a:rPr lang="ko-KR" altLang="en-US" sz="1400" dirty="0"/>
              <a:t>에 </a:t>
            </a:r>
            <a:r>
              <a:rPr lang="en-US" altLang="ko-KR" sz="1400" dirty="0"/>
              <a:t>20</a:t>
            </a:r>
            <a:r>
              <a:rPr lang="ko-KR" altLang="en-US" sz="1400" dirty="0"/>
              <a:t>개의 </a:t>
            </a:r>
            <a:r>
              <a:rPr lang="en" altLang="ko-Kore-KR" sz="1400" dirty="0"/>
              <a:t>node</a:t>
            </a:r>
            <a:r>
              <a:rPr lang="ko-KR" altLang="en-US" sz="1400" dirty="0"/>
              <a:t>가 있고</a:t>
            </a:r>
            <a:r>
              <a:rPr lang="en-US" altLang="ko-KR" sz="1400" dirty="0"/>
              <a:t>, </a:t>
            </a:r>
            <a:r>
              <a:rPr lang="en" altLang="ko-Kore-KR" sz="1400" dirty="0"/>
              <a:t>stage ratio</a:t>
            </a:r>
            <a:r>
              <a:rPr lang="ko-KR" altLang="en-US" sz="1400" dirty="0"/>
              <a:t>가 </a:t>
            </a:r>
            <a:r>
              <a:rPr lang="en-US" altLang="ko-KR" sz="1400" dirty="0"/>
              <a:t>[0.2,0.2,0.6]</a:t>
            </a:r>
            <a:r>
              <a:rPr lang="ko-KR" altLang="en-US" sz="1400" dirty="0" err="1"/>
              <a:t>으로</a:t>
            </a:r>
            <a:r>
              <a:rPr lang="ko-KR" altLang="en-US" sz="1400" dirty="0"/>
              <a:t> </a:t>
            </a:r>
            <a:r>
              <a:rPr lang="en" altLang="ko-Kore-KR" sz="1400" dirty="0"/>
              <a:t>set </a:t>
            </a:r>
            <a:r>
              <a:rPr lang="ko-KR" altLang="en-US" sz="1400" dirty="0"/>
              <a:t>되어 있으면 </a:t>
            </a:r>
            <a:r>
              <a:rPr lang="en-US" altLang="ko-KR" sz="1400" dirty="0"/>
              <a:t>3</a:t>
            </a:r>
            <a:r>
              <a:rPr lang="ko-KR" altLang="en-US" sz="1400" dirty="0"/>
              <a:t>개의 </a:t>
            </a:r>
            <a:r>
              <a:rPr lang="en" altLang="ko-Kore-KR" sz="1400" dirty="0"/>
              <a:t>stage</a:t>
            </a:r>
            <a:r>
              <a:rPr lang="ko-KR" altLang="en-US" sz="1400" dirty="0"/>
              <a:t>는 각각 </a:t>
            </a:r>
            <a:r>
              <a:rPr lang="en-US" altLang="ko-KR" sz="1400" dirty="0"/>
              <a:t>4</a:t>
            </a:r>
            <a:r>
              <a:rPr lang="ko-KR" altLang="en-US" sz="1400" dirty="0"/>
              <a:t>개 </a:t>
            </a:r>
            <a:r>
              <a:rPr lang="en-US" altLang="ko-KR" sz="1400" dirty="0"/>
              <a:t>4</a:t>
            </a:r>
            <a:r>
              <a:rPr lang="ko-KR" altLang="en-US" sz="1400" dirty="0"/>
              <a:t>개 </a:t>
            </a:r>
            <a:r>
              <a:rPr lang="en-US" altLang="ko-KR" sz="1400" dirty="0"/>
              <a:t>12</a:t>
            </a:r>
            <a:r>
              <a:rPr lang="ko-KR" altLang="en-US" sz="1400" dirty="0"/>
              <a:t>개의 </a:t>
            </a:r>
            <a:r>
              <a:rPr lang="en" altLang="ko-Kore-KR" sz="1400" dirty="0"/>
              <a:t>node</a:t>
            </a:r>
            <a:r>
              <a:rPr lang="ko-KR" altLang="en-US" sz="1400" dirty="0" err="1"/>
              <a:t>를</a:t>
            </a:r>
            <a:r>
              <a:rPr lang="ko-KR" altLang="en-US" sz="1400" dirty="0"/>
              <a:t> 가지게 될 것이다</a:t>
            </a:r>
            <a:r>
              <a:rPr lang="en-US" altLang="ko-KR" sz="1400" dirty="0"/>
              <a:t>. </a:t>
            </a:r>
          </a:p>
          <a:p>
            <a:pPr marL="742950" lvl="1" indent="-285750">
              <a:buFont typeface="Arial" panose="020B0604020202020204" pitchFamily="34" charset="0"/>
              <a:buChar char="•"/>
            </a:pPr>
            <a:r>
              <a:rPr lang="en-US" altLang="ko-KR" sz="1400" dirty="0"/>
              <a:t>	channel ratio : </a:t>
            </a:r>
            <a:r>
              <a:rPr lang="ko-KR" altLang="en-US" sz="1400" dirty="0"/>
              <a:t>각 </a:t>
            </a:r>
            <a:r>
              <a:rPr lang="en-US" altLang="ko-KR" sz="1400" dirty="0"/>
              <a:t>stage</a:t>
            </a:r>
            <a:r>
              <a:rPr lang="ko-KR" altLang="en-US" sz="1400" dirty="0"/>
              <a:t>에서의 </a:t>
            </a:r>
            <a:r>
              <a:rPr lang="en-US" altLang="ko-KR" sz="1400" dirty="0"/>
              <a:t>number of channel</a:t>
            </a:r>
            <a:r>
              <a:rPr lang="ko-KR" altLang="en-US" sz="1400" dirty="0"/>
              <a:t>을 조절</a:t>
            </a:r>
            <a:r>
              <a:rPr lang="en-US" altLang="ko-KR" sz="1400" dirty="0"/>
              <a:t>. </a:t>
            </a:r>
            <a:r>
              <a:rPr lang="ko-KR" altLang="en-US" sz="1400" dirty="0"/>
              <a:t>예를 들어 </a:t>
            </a:r>
            <a:r>
              <a:rPr lang="en-US" altLang="ko-KR" sz="1400" dirty="0"/>
              <a:t>[4,1,4]</a:t>
            </a:r>
            <a:r>
              <a:rPr lang="ko-KR" altLang="en-US" sz="1400" dirty="0"/>
              <a:t>로 </a:t>
            </a:r>
            <a:r>
              <a:rPr lang="en" altLang="ko-Kore-KR" sz="1400" dirty="0"/>
              <a:t>set </a:t>
            </a:r>
            <a:r>
              <a:rPr lang="ko-KR" altLang="en-US" sz="1400" dirty="0"/>
              <a:t>됐으면</a:t>
            </a:r>
            <a:r>
              <a:rPr lang="en-US" altLang="ko-KR" sz="1400" dirty="0"/>
              <a:t>, </a:t>
            </a:r>
            <a:r>
              <a:rPr lang="en" altLang="ko-Kore-KR" sz="1400" dirty="0"/>
              <a:t>stage 1 </a:t>
            </a:r>
            <a:r>
              <a:rPr lang="ko-KR" altLang="en-US" sz="1400" dirty="0"/>
              <a:t>과 </a:t>
            </a:r>
            <a:r>
              <a:rPr lang="en-US" altLang="ko-KR" sz="1400" dirty="0"/>
              <a:t>3</a:t>
            </a:r>
            <a:r>
              <a:rPr lang="ko-KR" altLang="en-US" sz="1400" dirty="0"/>
              <a:t>는 같은 채널 수를 가지고 </a:t>
            </a:r>
            <a:r>
              <a:rPr lang="en" altLang="ko-Kore-KR" sz="1400" dirty="0"/>
              <a:t>stage 2</a:t>
            </a:r>
            <a:r>
              <a:rPr lang="ko-KR" altLang="en-US" sz="1400" dirty="0"/>
              <a:t>는 </a:t>
            </a:r>
            <a:r>
              <a:rPr lang="en-US" altLang="ko-KR" sz="1400" dirty="0"/>
              <a:t>1/4 </a:t>
            </a:r>
            <a:r>
              <a:rPr lang="ko-KR" altLang="en-US" sz="1400" dirty="0"/>
              <a:t>수를 가질 것이다</a:t>
            </a:r>
            <a:r>
              <a:rPr lang="en-US" altLang="ko-KR" sz="1400" dirty="0"/>
              <a:t>. </a:t>
            </a:r>
            <a:r>
              <a:rPr lang="ko-KR" altLang="en-US" sz="1400" dirty="0"/>
              <a:t>채널의 절대적인 수는 전체 요구된 수에 기반하고 채널 비율 </a:t>
            </a:r>
            <a:r>
              <a:rPr lang="ko-KR" altLang="en-US" sz="1400" dirty="0" err="1"/>
              <a:t>파라미터는</a:t>
            </a:r>
            <a:r>
              <a:rPr lang="ko-KR" altLang="en-US" sz="1400" dirty="0"/>
              <a:t> 오로지 비율만 컨트롤한다</a:t>
            </a:r>
            <a:endParaRPr lang="en-US" altLang="ko-KR" sz="1400" dirty="0"/>
          </a:p>
          <a:p>
            <a:endParaRPr lang="en-US" altLang="ko-KR" sz="1400" dirty="0"/>
          </a:p>
          <a:p>
            <a:pPr marL="285750" indent="-285750">
              <a:buFont typeface="Arial" panose="020B0604020202020204" pitchFamily="34" charset="0"/>
              <a:buChar char="•"/>
            </a:pPr>
            <a:r>
              <a:rPr lang="en" altLang="ko-Kore-KR" sz="1400" b="1" dirty="0"/>
              <a:t>Merging options</a:t>
            </a:r>
            <a:endParaRPr lang="en-US" altLang="ko-KR" sz="1400" dirty="0"/>
          </a:p>
          <a:p>
            <a:pPr marL="742950" lvl="1" indent="-285750">
              <a:buFont typeface="Arial" panose="020B0604020202020204" pitchFamily="34" charset="0"/>
              <a:buChar char="•"/>
            </a:pPr>
            <a:r>
              <a:rPr lang="ko-KR" altLang="en-US" sz="1400" dirty="0"/>
              <a:t>여러 </a:t>
            </a:r>
            <a:r>
              <a:rPr lang="en" altLang="ko-Kore-KR" sz="1400" dirty="0"/>
              <a:t>edge</a:t>
            </a:r>
            <a:r>
              <a:rPr lang="ko-KR" altLang="en-US" sz="1400" dirty="0"/>
              <a:t>가 같은 </a:t>
            </a:r>
            <a:r>
              <a:rPr lang="en" altLang="ko-Kore-KR" sz="1400" dirty="0"/>
              <a:t>node</a:t>
            </a:r>
            <a:r>
              <a:rPr lang="ko-KR" altLang="en-US" sz="1400" dirty="0"/>
              <a:t>로 들어갈 때</a:t>
            </a:r>
            <a:r>
              <a:rPr lang="en-US" altLang="ko-KR" sz="1400" dirty="0"/>
              <a:t>, </a:t>
            </a:r>
            <a:r>
              <a:rPr lang="ko-KR" altLang="en-US" sz="1400" dirty="0"/>
              <a:t>합치는 방법</a:t>
            </a:r>
            <a:endParaRPr lang="en-US" altLang="ko-KR" sz="1400" dirty="0"/>
          </a:p>
          <a:p>
            <a:pPr marL="742950" lvl="1" indent="-285750">
              <a:buFont typeface="Arial" panose="020B0604020202020204" pitchFamily="34" charset="0"/>
              <a:buChar char="•"/>
            </a:pPr>
            <a:r>
              <a:rPr lang="ko-KR" altLang="en-US" sz="1400" dirty="0"/>
              <a:t>모든 </a:t>
            </a:r>
            <a:r>
              <a:rPr lang="en-US" altLang="ko-KR" sz="1400" dirty="0"/>
              <a:t>activation</a:t>
            </a:r>
            <a:r>
              <a:rPr lang="ko-KR" altLang="en-US" sz="1400" dirty="0"/>
              <a:t>들은</a:t>
            </a:r>
            <a:r>
              <a:rPr lang="en-US" altLang="ko-KR" sz="1400" dirty="0"/>
              <a:t> </a:t>
            </a:r>
            <a:r>
              <a:rPr lang="en" altLang="ko-Kore-KR" sz="1400" dirty="0"/>
              <a:t>pooling</a:t>
            </a:r>
            <a:r>
              <a:rPr lang="ko-KR" altLang="en-US" sz="1400" dirty="0" err="1"/>
              <a:t>으로</a:t>
            </a:r>
            <a:r>
              <a:rPr lang="ko-KR" altLang="en-US" sz="1400" dirty="0"/>
              <a:t> 가장 작은 </a:t>
            </a:r>
            <a:r>
              <a:rPr lang="en" altLang="ko-Kore-KR" sz="1400" dirty="0" err="1"/>
              <a:t>resoluti</a:t>
            </a:r>
            <a:r>
              <a:rPr lang="en-US" altLang="ko-Kore-KR" sz="1400" dirty="0"/>
              <a:t>o</a:t>
            </a:r>
            <a:r>
              <a:rPr lang="en" altLang="ko-Kore-KR" sz="1400" dirty="0"/>
              <a:t>n</a:t>
            </a:r>
            <a:r>
              <a:rPr lang="ko-KR" altLang="en-US" sz="1400" dirty="0" err="1"/>
              <a:t>으로</a:t>
            </a:r>
            <a:r>
              <a:rPr lang="ko-KR" altLang="en-US" sz="1400" dirty="0"/>
              <a:t> 맞춰진다</a:t>
            </a:r>
            <a:r>
              <a:rPr lang="en-US" altLang="ko-KR" sz="1400" dirty="0"/>
              <a:t>. </a:t>
            </a:r>
          </a:p>
          <a:p>
            <a:pPr marL="742950" lvl="1" indent="-285750">
              <a:buFont typeface="Arial" panose="020B0604020202020204" pitchFamily="34" charset="0"/>
              <a:buChar char="•"/>
            </a:pPr>
            <a:r>
              <a:rPr lang="en" altLang="ko-Kore-KR" sz="1400" dirty="0"/>
              <a:t>pooling</a:t>
            </a:r>
            <a:r>
              <a:rPr lang="ko-KR" altLang="en-US" sz="1400" dirty="0"/>
              <a:t>만 이용하고 </a:t>
            </a:r>
            <a:r>
              <a:rPr lang="en" altLang="ko-Kore-KR" sz="1400" dirty="0" err="1"/>
              <a:t>strided</a:t>
            </a:r>
            <a:r>
              <a:rPr lang="en" altLang="ko-Kore-KR" sz="1400" dirty="0"/>
              <a:t> conv</a:t>
            </a:r>
            <a:r>
              <a:rPr lang="ko-KR" altLang="en-US" sz="1400" dirty="0"/>
              <a:t>는 옵션이다</a:t>
            </a:r>
            <a:r>
              <a:rPr lang="en-US" altLang="ko-KR" sz="1400" dirty="0"/>
              <a:t>. </a:t>
            </a:r>
          </a:p>
          <a:p>
            <a:pPr marL="742950" lvl="1" indent="-285750">
              <a:buFont typeface="Arial" panose="020B0604020202020204" pitchFamily="34" charset="0"/>
              <a:buChar char="•"/>
            </a:pPr>
            <a:r>
              <a:rPr lang="en-US" altLang="ko-KR" sz="1400" dirty="0"/>
              <a:t>1</a:t>
            </a:r>
            <a:r>
              <a:rPr lang="en" altLang="ko-Kore-KR" sz="1400" dirty="0"/>
              <a:t>x1 conv</a:t>
            </a:r>
            <a:r>
              <a:rPr lang="ko-KR" altLang="en-US" sz="1400" dirty="0" err="1"/>
              <a:t>를</a:t>
            </a:r>
            <a:r>
              <a:rPr lang="ko-KR" altLang="en-US" sz="1400" dirty="0"/>
              <a:t> 채널 수를 맞추기 위해서 사용한다</a:t>
            </a:r>
            <a:r>
              <a:rPr lang="en-US" altLang="ko-KR" sz="1400" dirty="0"/>
              <a:t>. </a:t>
            </a:r>
          </a:p>
          <a:p>
            <a:pPr marL="742950" lvl="1" indent="-285750">
              <a:buFont typeface="Arial" panose="020B0604020202020204" pitchFamily="34" charset="0"/>
              <a:buChar char="•"/>
            </a:pPr>
            <a:r>
              <a:rPr lang="ko-KR" altLang="en-US" sz="1400" dirty="0"/>
              <a:t>그런 다음</a:t>
            </a:r>
            <a:r>
              <a:rPr lang="en-US" altLang="ko-KR" sz="1400" dirty="0"/>
              <a:t>, </a:t>
            </a:r>
            <a:r>
              <a:rPr lang="ko-KR" altLang="en-US" sz="1400" dirty="0"/>
              <a:t>각 노드에 대해 독립적으로</a:t>
            </a:r>
            <a:r>
              <a:rPr lang="en-US" altLang="ko-KR" sz="1400" dirty="0"/>
              <a:t>, </a:t>
            </a:r>
            <a:r>
              <a:rPr lang="ko-KR" altLang="en-US" sz="1400" dirty="0"/>
              <a:t>확률 가중치 </a:t>
            </a:r>
            <a:r>
              <a:rPr lang="el-GR" altLang="ko-Kore-KR" sz="1400" dirty="0"/>
              <a:t>θ</a:t>
            </a:r>
            <a:r>
              <a:rPr lang="en" altLang="ko-Kore-KR" sz="1400" baseline="-25000" dirty="0"/>
              <a:t>M</a:t>
            </a:r>
            <a:r>
              <a:rPr lang="ko-KR" altLang="en-US" sz="1400" dirty="0"/>
              <a:t>에 따라 하나의 병합 전략을 샘플링</a:t>
            </a:r>
            <a:r>
              <a:rPr lang="en-US" altLang="ko-KR" sz="1400" dirty="0"/>
              <a:t>  [</a:t>
            </a:r>
            <a:r>
              <a:rPr lang="en" altLang="ko-Kore-KR" sz="1400" dirty="0"/>
              <a:t>weighted sum, attention weighted sum, concatenation</a:t>
            </a:r>
            <a:r>
              <a:rPr lang="en-US" altLang="ko-KR" sz="1400" dirty="0"/>
              <a:t>]</a:t>
            </a:r>
            <a:endParaRPr lang="en" altLang="ko-Kore-KR" sz="1400" dirty="0"/>
          </a:p>
          <a:p>
            <a:pPr marL="285750" indent="-285750">
              <a:buFont typeface="Arial" panose="020B0604020202020204" pitchFamily="34" charset="0"/>
              <a:buChar char="•"/>
            </a:pPr>
            <a:endParaRPr lang="en" altLang="ko-KR" sz="1400" dirty="0"/>
          </a:p>
          <a:p>
            <a:pPr marL="285750" indent="-285750">
              <a:buFont typeface="Arial" panose="020B0604020202020204" pitchFamily="34" charset="0"/>
              <a:buChar char="•"/>
            </a:pPr>
            <a:r>
              <a:rPr lang="en" altLang="ko-Kore-KR" sz="1400" b="1" dirty="0"/>
              <a:t>Operations</a:t>
            </a:r>
            <a:endParaRPr lang="en" altLang="ko-KR" sz="1400" b="1" dirty="0"/>
          </a:p>
          <a:p>
            <a:pPr marL="285750" indent="-285750">
              <a:buFont typeface="Arial" panose="020B0604020202020204" pitchFamily="34" charset="0"/>
              <a:buChar char="•"/>
            </a:pPr>
            <a:r>
              <a:rPr lang="ko-KR" altLang="en-US" sz="1400" dirty="0"/>
              <a:t>각 </a:t>
            </a:r>
            <a:r>
              <a:rPr lang="en" altLang="ko-Kore-KR" sz="1400" dirty="0"/>
              <a:t>atomic operation</a:t>
            </a:r>
            <a:r>
              <a:rPr lang="ko-KR" altLang="en-US" sz="1400" dirty="0"/>
              <a:t>의 경우 </a:t>
            </a:r>
            <a:r>
              <a:rPr lang="en" altLang="ko-Kore-KR" sz="1400" dirty="0"/>
              <a:t>cate</a:t>
            </a:r>
            <a:r>
              <a:rPr lang="en-US" altLang="ko-Kore-KR" sz="1400" dirty="0"/>
              <a:t>g</a:t>
            </a:r>
            <a:r>
              <a:rPr lang="en" altLang="ko-Kore-KR" sz="1400" dirty="0" err="1"/>
              <a:t>orical</a:t>
            </a:r>
            <a:r>
              <a:rPr lang="en" altLang="ko-Kore-KR" sz="1400" dirty="0"/>
              <a:t> distribution 𝜃</a:t>
            </a:r>
            <a:r>
              <a:rPr lang="en" altLang="ko-Kore-KR" sz="1400" baseline="-25000" dirty="0"/>
              <a:t>op</a:t>
            </a:r>
            <a:r>
              <a:rPr lang="ko-KR" altLang="en-US" sz="1400" dirty="0"/>
              <a:t>로 </a:t>
            </a:r>
            <a:r>
              <a:rPr lang="ko-KR" altLang="en-US" sz="1400" dirty="0" err="1"/>
              <a:t>파라미터화된</a:t>
            </a:r>
            <a:r>
              <a:rPr lang="ko-KR" altLang="en-US" sz="1400" dirty="0"/>
              <a:t> </a:t>
            </a:r>
            <a:r>
              <a:rPr lang="en" altLang="ko-Kore-KR" sz="1400" dirty="0"/>
              <a:t>categorical distribution</a:t>
            </a:r>
            <a:r>
              <a:rPr lang="ko-KR" altLang="en-US" sz="1400" dirty="0"/>
              <a:t>에서 </a:t>
            </a:r>
            <a:r>
              <a:rPr lang="ko-KR" altLang="en-US" sz="1400" dirty="0" err="1"/>
              <a:t>샘플링한다</a:t>
            </a:r>
            <a:r>
              <a:rPr lang="en-US" altLang="ko-KR" sz="1400" dirty="0"/>
              <a:t>.</a:t>
            </a:r>
          </a:p>
          <a:p>
            <a:pPr marL="285750" indent="-285750">
              <a:buFont typeface="Arial" panose="020B0604020202020204" pitchFamily="34" charset="0"/>
              <a:buChar char="•"/>
            </a:pPr>
            <a:endParaRPr lang="en-US" altLang="ko-KR" sz="1400" dirty="0"/>
          </a:p>
          <a:p>
            <a:r>
              <a:rPr lang="ko-KR" altLang="en-US" sz="1400" dirty="0"/>
              <a:t>결국 </a:t>
            </a:r>
            <a:r>
              <a:rPr lang="en" altLang="ko-Kore-KR" sz="1400" dirty="0"/>
              <a:t>search space</a:t>
            </a:r>
            <a:r>
              <a:rPr lang="ko-KR" altLang="en-US" sz="1400" dirty="0"/>
              <a:t>는 </a:t>
            </a:r>
            <a:r>
              <a:rPr lang="ko-KR" altLang="en-US" sz="1400" dirty="0" err="1"/>
              <a:t>하이퍼파라미터</a:t>
            </a:r>
            <a:r>
              <a:rPr lang="ko-KR" altLang="en-US" sz="1400" dirty="0"/>
              <a:t> </a:t>
            </a:r>
            <a:r>
              <a:rPr lang="en" altLang="ko-KR" sz="1400" dirty="0"/>
              <a:t>𝜃</a:t>
            </a:r>
            <a:r>
              <a:rPr lang="ko-KR" altLang="en-US" sz="1400" dirty="0"/>
              <a:t>에 의해서 특정될 수 있는데</a:t>
            </a:r>
            <a:r>
              <a:rPr lang="en-US" altLang="ko-KR" sz="1400" dirty="0"/>
              <a:t>,  </a:t>
            </a:r>
            <a:r>
              <a:rPr lang="en" altLang="ko-KR" sz="1400" dirty="0"/>
              <a:t>𝜃</a:t>
            </a:r>
            <a:r>
              <a:rPr lang="ko-KR" altLang="en-US" sz="1400" dirty="0"/>
              <a:t>는 </a:t>
            </a:r>
            <a:r>
              <a:rPr lang="en-US" altLang="ko-KR" sz="1400" dirty="0"/>
              <a:t>: [</a:t>
            </a:r>
            <a:r>
              <a:rPr lang="en" altLang="ko-Kore-KR" sz="1400" dirty="0" err="1"/>
              <a:t>top,mid,bottom,stage_ratio</a:t>
            </a:r>
            <a:r>
              <a:rPr lang="en" altLang="ko-Kore-KR" sz="1400" dirty="0"/>
              <a:t>, </a:t>
            </a:r>
            <a:r>
              <a:rPr lang="en" altLang="ko-Kore-KR" sz="1400" dirty="0" err="1"/>
              <a:t>channel_ratio</a:t>
            </a:r>
            <a:r>
              <a:rPr lang="en" altLang="ko-Kore-KR" sz="1400" dirty="0"/>
              <a:t>, </a:t>
            </a:r>
            <a:r>
              <a:rPr lang="en" altLang="ko-Kore-KR" sz="1400" dirty="0" err="1"/>
              <a:t>merging_option,operation_option</a:t>
            </a:r>
            <a:r>
              <a:rPr lang="en" altLang="ko-Kore-KR" sz="1400" dirty="0"/>
              <a:t>]</a:t>
            </a:r>
            <a:r>
              <a:rPr lang="ko-KR" altLang="en-US" sz="1400" dirty="0" err="1"/>
              <a:t>으로</a:t>
            </a:r>
            <a:r>
              <a:rPr lang="ko-KR" altLang="en-US" sz="1400" dirty="0"/>
              <a:t> 구성된다</a:t>
            </a:r>
            <a:r>
              <a:rPr lang="en-US" altLang="ko-KR" sz="1400" dirty="0"/>
              <a:t>.</a:t>
            </a:r>
          </a:p>
          <a:p>
            <a:endParaRPr lang="en-US" altLang="ko-KR" sz="1400" dirty="0"/>
          </a:p>
          <a:p>
            <a:r>
              <a:rPr lang="en-US" altLang="ko-KR" sz="1400" dirty="0"/>
              <a:t>Top level</a:t>
            </a:r>
            <a:r>
              <a:rPr lang="ko-KR" altLang="en-US" sz="1400" dirty="0"/>
              <a:t>은 다양한 단계</a:t>
            </a:r>
            <a:r>
              <a:rPr lang="en-US" altLang="ko-KR" sz="1400" dirty="0"/>
              <a:t>(</a:t>
            </a:r>
            <a:r>
              <a:rPr lang="ko-KR" altLang="en-US" sz="1400" dirty="0"/>
              <a:t>해상도</a:t>
            </a:r>
            <a:r>
              <a:rPr lang="en-US" altLang="ko-KR" sz="1400" dirty="0"/>
              <a:t>/</a:t>
            </a:r>
            <a:r>
              <a:rPr lang="ko-KR" altLang="en-US" sz="1400" dirty="0"/>
              <a:t>채널</a:t>
            </a:r>
            <a:r>
              <a:rPr lang="en-US" altLang="ko-KR" sz="1400" dirty="0"/>
              <a:t>)</a:t>
            </a:r>
            <a:r>
              <a:rPr lang="ko-KR" altLang="en-US" sz="1400" dirty="0"/>
              <a:t>의 </a:t>
            </a:r>
            <a:r>
              <a:rPr lang="en-US" altLang="ko-KR" sz="1400" dirty="0"/>
              <a:t>feature</a:t>
            </a:r>
            <a:r>
              <a:rPr lang="ko-KR" altLang="en-US" sz="1400" dirty="0"/>
              <a:t> 간의 단거리 및 장거리 연결을 혼합할 수 있다</a:t>
            </a:r>
            <a:r>
              <a:rPr lang="en-US" altLang="ko-KR" sz="1400" dirty="0"/>
              <a:t>. mid level</a:t>
            </a:r>
            <a:r>
              <a:rPr lang="ko-KR" altLang="en-US" sz="1400" dirty="0"/>
              <a:t>은 로컬</a:t>
            </a:r>
            <a:r>
              <a:rPr lang="en-US" altLang="ko-KR" sz="1400" dirty="0"/>
              <a:t> (</a:t>
            </a:r>
            <a:r>
              <a:rPr lang="ko-KR" altLang="en-US" sz="1400" dirty="0"/>
              <a:t>각 </a:t>
            </a:r>
            <a:r>
              <a:rPr lang="en-US" altLang="ko-KR" sz="1400" dirty="0"/>
              <a:t>mid level </a:t>
            </a:r>
            <a:r>
              <a:rPr lang="ko-KR" altLang="en-US" sz="1400" dirty="0"/>
              <a:t>노드 내에서</a:t>
            </a:r>
            <a:r>
              <a:rPr lang="en-US" altLang="ko-KR" sz="1400" dirty="0"/>
              <a:t>) </a:t>
            </a:r>
            <a:r>
              <a:rPr lang="ko-KR" altLang="en-US" sz="1400" dirty="0"/>
              <a:t>로 계산된 </a:t>
            </a:r>
            <a:r>
              <a:rPr lang="en-US" altLang="ko-KR" sz="1400" dirty="0"/>
              <a:t>feature</a:t>
            </a:r>
            <a:r>
              <a:rPr lang="ko-KR" altLang="en-US" sz="1400" dirty="0" err="1"/>
              <a:t>를</a:t>
            </a:r>
            <a:r>
              <a:rPr lang="ko-KR" altLang="en-US" sz="1400" dirty="0"/>
              <a:t> 연결하여  </a:t>
            </a:r>
            <a:r>
              <a:rPr lang="en-US" altLang="ko-KR" sz="1400" dirty="0"/>
              <a:t>bottom level </a:t>
            </a:r>
            <a:r>
              <a:rPr lang="ko-KR" altLang="en-US" sz="1400" dirty="0"/>
              <a:t>그래프의 </a:t>
            </a:r>
            <a:r>
              <a:rPr lang="en-US" altLang="ko-KR" sz="1400" dirty="0"/>
              <a:t>search complexity </a:t>
            </a:r>
            <a:r>
              <a:rPr lang="ko-KR" altLang="en-US" sz="1400" dirty="0"/>
              <a:t>조절합니다</a:t>
            </a:r>
            <a:r>
              <a:rPr lang="en-US" altLang="ko-KR" sz="1400" dirty="0"/>
              <a:t>. </a:t>
            </a:r>
            <a:endParaRPr lang="en" altLang="ko-Kore-KR" sz="1400" dirty="0"/>
          </a:p>
        </p:txBody>
      </p:sp>
    </p:spTree>
    <p:extLst>
      <p:ext uri="{BB962C8B-B14F-4D97-AF65-F5344CB8AC3E}">
        <p14:creationId xmlns:p14="http://schemas.microsoft.com/office/powerpoint/2010/main" val="27568153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1" name="TextBox 10">
            <a:extLst>
              <a:ext uri="{FF2B5EF4-FFF2-40B4-BE49-F238E27FC236}">
                <a16:creationId xmlns:a16="http://schemas.microsoft.com/office/drawing/2014/main" id="{8260ED80-1BA0-D540-B81F-83682E56B436}"/>
              </a:ext>
            </a:extLst>
          </p:cNvPr>
          <p:cNvSpPr txBox="1"/>
          <p:nvPr/>
        </p:nvSpPr>
        <p:spPr>
          <a:xfrm>
            <a:off x="233915" y="1382813"/>
            <a:ext cx="11887200" cy="2585323"/>
          </a:xfrm>
          <a:prstGeom prst="rect">
            <a:avLst/>
          </a:prstGeom>
          <a:noFill/>
        </p:spPr>
        <p:txBody>
          <a:bodyPr wrap="square">
            <a:spAutoFit/>
          </a:bodyPr>
          <a:lstStyle/>
          <a:p>
            <a:r>
              <a:rPr lang="en" altLang="ko-Kore-KR" b="1" dirty="0">
                <a:latin typeface="Times New Roman" panose="02020603050405020304" pitchFamily="18" charset="0"/>
                <a:cs typeface="Times New Roman" panose="02020603050405020304" pitchFamily="18" charset="0"/>
              </a:rPr>
              <a:t>BO-based Search Strategy Multi-fidelity BO (BOHB) </a:t>
            </a:r>
          </a:p>
          <a:p>
            <a:r>
              <a:rPr lang="en" altLang="ko-Kore-KR" b="1" dirty="0">
                <a:latin typeface="Times New Roman" panose="02020603050405020304" pitchFamily="18" charset="0"/>
                <a:cs typeface="Times New Roman" panose="02020603050405020304" pitchFamily="18" charset="0"/>
              </a:rPr>
              <a:t>which uses partial evaluations with </a:t>
            </a:r>
            <a:r>
              <a:rPr lang="en-US" altLang="ko-KR" b="1" dirty="0">
                <a:latin typeface="Times New Roman" panose="02020603050405020304" pitchFamily="18" charset="0"/>
                <a:cs typeface="Times New Roman" panose="02020603050405020304" pitchFamily="18" charset="0"/>
              </a:rPr>
              <a:t>a </a:t>
            </a:r>
            <a:r>
              <a:rPr lang="en" altLang="ko-Kore-KR" b="1" dirty="0">
                <a:latin typeface="Times New Roman" panose="02020603050405020304" pitchFamily="18" charset="0"/>
                <a:cs typeface="Times New Roman" panose="02020603050405020304" pitchFamily="18" charset="0"/>
              </a:rPr>
              <a:t>smaller-than-full budget in order to exclude bad configurations early in the search process, thus saving resources to evaluate more promising configurations and speeding up </a:t>
            </a:r>
            <a:r>
              <a:rPr lang="en-US" altLang="ko-KR" b="1" dirty="0">
                <a:latin typeface="Times New Roman" panose="02020603050405020304" pitchFamily="18" charset="0"/>
                <a:cs typeface="Times New Roman" panose="02020603050405020304" pitchFamily="18" charset="0"/>
              </a:rPr>
              <a:t>optimization</a:t>
            </a:r>
          </a:p>
          <a:p>
            <a:endParaRPr lang="en" altLang="ko-Kore-KR" dirty="0">
              <a:latin typeface="Times New Roman" panose="02020603050405020304" pitchFamily="18" charset="0"/>
              <a:cs typeface="Times New Roman" panose="02020603050405020304" pitchFamily="18" charset="0"/>
            </a:endParaRPr>
          </a:p>
          <a:p>
            <a:r>
              <a:rPr lang="en" altLang="ko-Kore-KR" b="1" dirty="0">
                <a:latin typeface="Times New Roman" panose="02020603050405020304" pitchFamily="18" charset="0"/>
                <a:cs typeface="Times New Roman" panose="02020603050405020304" pitchFamily="18" charset="0"/>
              </a:rPr>
              <a:t>Multi-objective BO (MOBO) </a:t>
            </a:r>
          </a:p>
          <a:p>
            <a:r>
              <a:rPr lang="en" altLang="ko-Kore-KR" b="1" dirty="0">
                <a:latin typeface="Times New Roman" panose="02020603050405020304" pitchFamily="18" charset="0"/>
                <a:cs typeface="Times New Roman" panose="02020603050405020304" pitchFamily="18" charset="0"/>
              </a:rPr>
              <a:t>We use MOBO to optimize for multiple objectives which are </a:t>
            </a:r>
            <a:r>
              <a:rPr lang="en-US" altLang="ko-KR" b="1" dirty="0">
                <a:latin typeface="Times New Roman" panose="02020603050405020304" pitchFamily="18" charset="0"/>
                <a:cs typeface="Times New Roman" panose="02020603050405020304" pitchFamily="18" charset="0"/>
              </a:rPr>
              <a:t>conflicting</a:t>
            </a:r>
            <a:r>
              <a:rPr lang="en" altLang="ko-Kore-KR" b="1" dirty="0">
                <a:latin typeface="Times New Roman" panose="02020603050405020304" pitchFamily="18" charset="0"/>
                <a:cs typeface="Times New Roman" panose="02020603050405020304" pitchFamily="18" charset="0"/>
              </a:rPr>
              <a:t> in nature. For example, we may want to find architectures which give high accuracy but require low memory. Given the competing nature of the multiple objectives, we adapt a state-of-the-art MOBO method to learn the Pareto front </a:t>
            </a:r>
          </a:p>
          <a:p>
            <a:r>
              <a:rPr lang="en" altLang="ko-Kore-KR" b="1" dirty="0">
                <a:latin typeface="Times New Roman" panose="02020603050405020304" pitchFamily="18" charset="0"/>
                <a:cs typeface="Times New Roman" panose="02020603050405020304" pitchFamily="18" charset="0"/>
              </a:rPr>
              <a:t>The method constructs multiple acquisition functions, one for each objective function</a:t>
            </a:r>
            <a:endParaRPr lang="en" altLang="ko-Kore-KR"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646331"/>
          </a:xfrm>
          <a:prstGeom prst="rect">
            <a:avLst/>
          </a:prstGeom>
          <a:noFill/>
        </p:spPr>
        <p:txBody>
          <a:bodyPr wrap="square" rtlCol="0">
            <a:spAutoFit/>
          </a:bodyPr>
          <a:lstStyle/>
          <a:p>
            <a:r>
              <a:rPr lang="en" altLang="ko-KR" sz="1800" dirty="0">
                <a:latin typeface="Times New Roman" panose="02020603050405020304" pitchFamily="18" charset="0"/>
                <a:cs typeface="Times New Roman" panose="02020603050405020304" pitchFamily="18" charset="0"/>
              </a:rPr>
              <a:t>𝜃</a:t>
            </a:r>
            <a:r>
              <a:rPr lang="ko-KR" altLang="en-US" sz="1800" dirty="0">
                <a:latin typeface="Times New Roman" panose="02020603050405020304" pitchFamily="18" charset="0"/>
                <a:cs typeface="Times New Roman" panose="02020603050405020304" pitchFamily="18" charset="0"/>
              </a:rPr>
              <a:t> </a:t>
            </a:r>
            <a:r>
              <a:rPr lang="en-US" altLang="ko-KR" sz="1800" dirty="0">
                <a:latin typeface="Times New Roman" panose="02020603050405020304" pitchFamily="18" charset="0"/>
                <a:cs typeface="Times New Roman" panose="02020603050405020304" pitchFamily="18" charset="0"/>
              </a:rPr>
              <a:t>: [</a:t>
            </a:r>
            <a:r>
              <a:rPr lang="en" altLang="ko-Kore-KR" sz="1800" dirty="0" err="1">
                <a:latin typeface="Times New Roman" panose="02020603050405020304" pitchFamily="18" charset="0"/>
                <a:cs typeface="Times New Roman" panose="02020603050405020304" pitchFamily="18" charset="0"/>
              </a:rPr>
              <a:t>top,mid,bottom,stage_ratio</a:t>
            </a:r>
            <a:r>
              <a:rPr lang="en" altLang="ko-Kore-KR" sz="1800" dirty="0">
                <a:latin typeface="Times New Roman" panose="02020603050405020304" pitchFamily="18" charset="0"/>
                <a:cs typeface="Times New Roman" panose="02020603050405020304" pitchFamily="18" charset="0"/>
              </a:rPr>
              <a:t>, </a:t>
            </a:r>
            <a:r>
              <a:rPr lang="en" altLang="ko-Kore-KR" sz="1800" dirty="0" err="1">
                <a:latin typeface="Times New Roman" panose="02020603050405020304" pitchFamily="18" charset="0"/>
                <a:cs typeface="Times New Roman" panose="02020603050405020304" pitchFamily="18" charset="0"/>
              </a:rPr>
              <a:t>channel_ratio</a:t>
            </a:r>
            <a:r>
              <a:rPr lang="en" altLang="ko-Kore-KR" sz="1800" dirty="0">
                <a:latin typeface="Times New Roman" panose="02020603050405020304" pitchFamily="18" charset="0"/>
                <a:cs typeface="Times New Roman" panose="02020603050405020304" pitchFamily="18" charset="0"/>
              </a:rPr>
              <a:t>, </a:t>
            </a:r>
            <a:r>
              <a:rPr lang="en" altLang="ko-Kore-KR" sz="1800" dirty="0" err="1">
                <a:latin typeface="Times New Roman" panose="02020603050405020304" pitchFamily="18" charset="0"/>
                <a:cs typeface="Times New Roman" panose="02020603050405020304" pitchFamily="18" charset="0"/>
              </a:rPr>
              <a:t>merging_option,operation_option</a:t>
            </a:r>
            <a:r>
              <a:rPr lang="en" altLang="ko-Kore-KR" sz="1800" dirty="0">
                <a:latin typeface="Times New Roman" panose="02020603050405020304" pitchFamily="18" charset="0"/>
                <a:cs typeface="Times New Roman" panose="02020603050405020304" pitchFamily="18" charset="0"/>
              </a:rPr>
              <a:t>]</a:t>
            </a:r>
            <a:r>
              <a:rPr lang="ko-Kore-KR" altLang="en-US" sz="1800" dirty="0">
                <a:latin typeface="Times New Roman" panose="02020603050405020304" pitchFamily="18" charset="0"/>
                <a:cs typeface="Times New Roman" panose="02020603050405020304" pitchFamily="18" charset="0"/>
              </a:rPr>
              <a:t>로 구성된 </a:t>
            </a:r>
            <a:r>
              <a:rPr lang="en-US" altLang="ko-Kore-KR" sz="1800" dirty="0">
                <a:latin typeface="Times New Roman" panose="02020603050405020304" pitchFamily="18" charset="0"/>
                <a:cs typeface="Times New Roman" panose="02020603050405020304" pitchFamily="18" charset="0"/>
              </a:rPr>
              <a:t>hyper-parameter</a:t>
            </a:r>
            <a:r>
              <a:rPr lang="ko-Kore-KR" altLang="en-US" sz="1800" dirty="0">
                <a:latin typeface="Times New Roman" panose="02020603050405020304" pitchFamily="18" charset="0"/>
                <a:cs typeface="Times New Roman" panose="02020603050405020304" pitchFamily="18" charset="0"/>
              </a:rPr>
              <a:t>를 최적화하는 방법으로 </a:t>
            </a:r>
            <a:r>
              <a:rPr lang="en-US" altLang="ko-Kore-KR" sz="1800" dirty="0">
                <a:latin typeface="Times New Roman" panose="02020603050405020304" pitchFamily="18" charset="0"/>
                <a:cs typeface="Times New Roman" panose="02020603050405020304" pitchFamily="18" charset="0"/>
              </a:rPr>
              <a:t>BO</a:t>
            </a:r>
            <a:r>
              <a:rPr lang="ko-Kore-KR" altLang="en-US" sz="1800" dirty="0">
                <a:latin typeface="Times New Roman" panose="02020603050405020304" pitchFamily="18" charset="0"/>
                <a:cs typeface="Times New Roman" panose="02020603050405020304" pitchFamily="18" charset="0"/>
              </a:rPr>
              <a:t>를 이용</a:t>
            </a:r>
            <a:endParaRPr kumimoji="1" lang="ko-Kore-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369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US" altLang="ko-Kore-KR" dirty="0">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0" name="TextBox 9">
            <a:extLst>
              <a:ext uri="{FF2B5EF4-FFF2-40B4-BE49-F238E27FC236}">
                <a16:creationId xmlns:a16="http://schemas.microsoft.com/office/drawing/2014/main" id="{8F0FE2F8-AFB7-C648-AC84-9CA75A0BB236}"/>
              </a:ext>
            </a:extLst>
          </p:cNvPr>
          <p:cNvSpPr txBox="1"/>
          <p:nvPr/>
        </p:nvSpPr>
        <p:spPr>
          <a:xfrm>
            <a:off x="233915" y="668215"/>
            <a:ext cx="11208898" cy="1477328"/>
          </a:xfrm>
          <a:prstGeom prst="rect">
            <a:avLst/>
          </a:prstGeom>
          <a:noFill/>
        </p:spPr>
        <p:txBody>
          <a:bodyPr wrap="square">
            <a:spAutoFit/>
          </a:bodyPr>
          <a:lstStyle/>
          <a:p>
            <a:pPr marL="285750"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NAS </a:t>
            </a:r>
            <a:r>
              <a:rPr lang="ko-KR" altLang="en-US" dirty="0">
                <a:latin typeface="Times New Roman" panose="02020603050405020304" pitchFamily="18" charset="0"/>
                <a:cs typeface="Times New Roman" panose="02020603050405020304" pitchFamily="18" charset="0"/>
              </a:rPr>
              <a:t>입장에서만 보면 결국 새로운 </a:t>
            </a:r>
            <a:r>
              <a:rPr lang="en" altLang="ko-Kore-KR" dirty="0">
                <a:latin typeface="Times New Roman" panose="02020603050405020304" pitchFamily="18" charset="0"/>
                <a:cs typeface="Times New Roman" panose="02020603050405020304" pitchFamily="18" charset="0"/>
              </a:rPr>
              <a:t>search space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제시한 것</a:t>
            </a:r>
            <a:endParaRPr lang="en-US" altLang="ko-K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ko-KR" altLang="en-US" dirty="0">
                <a:latin typeface="Times New Roman" panose="02020603050405020304" pitchFamily="18" charset="0"/>
                <a:cs typeface="Times New Roman" panose="02020603050405020304" pitchFamily="18" charset="0"/>
              </a:rPr>
              <a:t>즉 </a:t>
            </a:r>
            <a:r>
              <a:rPr lang="en" altLang="ko-Kore-KR" dirty="0">
                <a:latin typeface="Times New Roman" panose="02020603050405020304" pitchFamily="18" charset="0"/>
                <a:cs typeface="Times New Roman" panose="02020603050405020304" pitchFamily="18" charset="0"/>
              </a:rPr>
              <a:t>neural architecture</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search space</a:t>
            </a:r>
            <a:r>
              <a:rPr lang="ko-KR" altLang="en-US" dirty="0">
                <a:latin typeface="Times New Roman" panose="02020603050405020304" pitchFamily="18" charset="0"/>
                <a:cs typeface="Times New Roman" panose="02020603050405020304" pitchFamily="18" charset="0"/>
              </a:rPr>
              <a:t>이기 보다는 </a:t>
            </a:r>
            <a:r>
              <a:rPr lang="en" altLang="ko-Kore-KR" dirty="0">
                <a:latin typeface="Times New Roman" panose="02020603050405020304" pitchFamily="18" charset="0"/>
                <a:cs typeface="Times New Roman" panose="02020603050405020304" pitchFamily="18" charset="0"/>
              </a:rPr>
              <a:t>neural architecture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생성하는 </a:t>
            </a:r>
            <a:r>
              <a:rPr lang="en" altLang="ko-Kore-KR" dirty="0">
                <a:latin typeface="Times New Roman" panose="02020603050405020304" pitchFamily="18" charset="0"/>
                <a:cs typeface="Times New Roman" panose="02020603050405020304" pitchFamily="18" charset="0"/>
              </a:rPr>
              <a:t>generator</a:t>
            </a:r>
            <a:r>
              <a:rPr lang="ko-KR" altLang="en-US" dirty="0">
                <a:latin typeface="Times New Roman" panose="02020603050405020304" pitchFamily="18" charset="0"/>
                <a:cs typeface="Times New Roman" panose="02020603050405020304" pitchFamily="18" charset="0"/>
              </a:rPr>
              <a:t>의 </a:t>
            </a:r>
            <a:r>
              <a:rPr lang="en" altLang="ko-Kore-KR" dirty="0">
                <a:latin typeface="Times New Roman" panose="02020603050405020304" pitchFamily="18" charset="0"/>
                <a:cs typeface="Times New Roman" panose="02020603050405020304" pitchFamily="18" charset="0"/>
              </a:rPr>
              <a:t>hyper parameter</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a:t>
            </a:r>
            <a:r>
              <a:rPr lang="en" altLang="ko-Kore-KR" dirty="0">
                <a:latin typeface="Times New Roman" panose="02020603050405020304" pitchFamily="18" charset="0"/>
                <a:cs typeface="Times New Roman" panose="02020603050405020304" pitchFamily="18" charset="0"/>
              </a:rPr>
              <a:t>search space</a:t>
            </a:r>
            <a:r>
              <a:rPr lang="ko-KR" altLang="en-US" dirty="0">
                <a:latin typeface="Times New Roman" panose="02020603050405020304" pitchFamily="18" charset="0"/>
                <a:cs typeface="Times New Roman" panose="02020603050405020304" pitchFamily="18" charset="0"/>
              </a:rPr>
              <a:t>로 만들어서 더 좋은 </a:t>
            </a:r>
            <a:r>
              <a:rPr lang="en" altLang="ko-Kore-KR" dirty="0">
                <a:latin typeface="Times New Roman" panose="02020603050405020304" pitchFamily="18" charset="0"/>
                <a:cs typeface="Times New Roman" panose="02020603050405020304" pitchFamily="18" charset="0"/>
              </a:rPr>
              <a:t>neural architecture</a:t>
            </a:r>
            <a:r>
              <a:rPr lang="ko-KR" altLang="en-US" dirty="0" err="1">
                <a:latin typeface="Times New Roman" panose="02020603050405020304" pitchFamily="18" charset="0"/>
                <a:cs typeface="Times New Roman" panose="02020603050405020304" pitchFamily="18" charset="0"/>
              </a:rPr>
              <a:t>를</a:t>
            </a:r>
            <a:r>
              <a:rPr lang="ko-KR" altLang="en-US" dirty="0">
                <a:latin typeface="Times New Roman" panose="02020603050405020304" pitchFamily="18" charset="0"/>
                <a:cs typeface="Times New Roman" panose="02020603050405020304" pitchFamily="18" charset="0"/>
              </a:rPr>
              <a:t> 생성하는 </a:t>
            </a:r>
            <a:r>
              <a:rPr lang="ko-KR" altLang="en-US" dirty="0" err="1">
                <a:latin typeface="Times New Roman" panose="02020603050405020304" pitchFamily="18" charset="0"/>
                <a:cs typeface="Times New Roman" panose="02020603050405020304" pitchFamily="18" charset="0"/>
              </a:rPr>
              <a:t>생성기를</a:t>
            </a:r>
            <a:r>
              <a:rPr lang="ko-KR" altLang="en-US" dirty="0">
                <a:latin typeface="Times New Roman" panose="02020603050405020304" pitchFamily="18" charset="0"/>
                <a:cs typeface="Times New Roman" panose="02020603050405020304" pitchFamily="18" charset="0"/>
              </a:rPr>
              <a:t> 최적화 하겠다는 의미 그리고 이런 </a:t>
            </a:r>
            <a:r>
              <a:rPr lang="ko-KR" altLang="en-US" dirty="0" err="1">
                <a:latin typeface="Times New Roman" panose="02020603050405020304" pitchFamily="18" charset="0"/>
                <a:cs typeface="Times New Roman" panose="02020603050405020304" pitchFamily="18" charset="0"/>
              </a:rPr>
              <a:t>생성기를</a:t>
            </a:r>
            <a:r>
              <a:rPr lang="ko-KR" altLang="en-US" dirty="0">
                <a:latin typeface="Times New Roman" panose="02020603050405020304" pitchFamily="18" charset="0"/>
                <a:cs typeface="Times New Roman" panose="02020603050405020304" pitchFamily="18" charset="0"/>
              </a:rPr>
              <a:t> 최적화할 때 </a:t>
            </a:r>
            <a:r>
              <a:rPr lang="en" altLang="ko-Kore-KR" dirty="0" err="1">
                <a:latin typeface="Times New Roman" panose="02020603050405020304" pitchFamily="18" charset="0"/>
                <a:cs typeface="Times New Roman" panose="02020603050405020304" pitchFamily="18" charset="0"/>
              </a:rPr>
              <a:t>baysian</a:t>
            </a:r>
            <a:r>
              <a:rPr lang="en" altLang="ko-Kore-KR" dirty="0">
                <a:latin typeface="Times New Roman" panose="02020603050405020304" pitchFamily="18" charset="0"/>
                <a:cs typeface="Times New Roman" panose="02020603050405020304" pitchFamily="18" charset="0"/>
              </a:rPr>
              <a:t> </a:t>
            </a:r>
            <a:r>
              <a:rPr lang="ko-KR" altLang="en-US" dirty="0">
                <a:latin typeface="Times New Roman" panose="02020603050405020304" pitchFamily="18" charset="0"/>
                <a:cs typeface="Times New Roman" panose="02020603050405020304" pitchFamily="18" charset="0"/>
              </a:rPr>
              <a:t>접근 방법으로 최적화 했다는 것</a:t>
            </a:r>
          </a:p>
          <a:p>
            <a:pPr marL="285750" indent="-285750">
              <a:buFont typeface="Arial" panose="020B0604020202020204" pitchFamily="34" charset="0"/>
              <a:buChar char="•"/>
            </a:pPr>
            <a:r>
              <a:rPr lang="ko-KR" altLang="en-US" dirty="0" err="1">
                <a:latin typeface="Times New Roman" panose="02020603050405020304" pitchFamily="18" charset="0"/>
                <a:cs typeface="Times New Roman" panose="02020603050405020304" pitchFamily="18" charset="0"/>
              </a:rPr>
              <a:t>베이지안</a:t>
            </a:r>
            <a:r>
              <a:rPr lang="ko-KR" altLang="en-US" dirty="0">
                <a:latin typeface="Times New Roman" panose="02020603050405020304" pitchFamily="18" charset="0"/>
                <a:cs typeface="Times New Roman" panose="02020603050405020304" pitchFamily="18" charset="0"/>
              </a:rPr>
              <a:t> 접근 방법이 보통 메모리 이슈를 해결할 때와 </a:t>
            </a:r>
            <a:r>
              <a:rPr lang="en-US" altLang="ko-KR" dirty="0">
                <a:latin typeface="Times New Roman" panose="02020603050405020304" pitchFamily="18" charset="0"/>
                <a:cs typeface="Times New Roman" panose="02020603050405020304" pitchFamily="18" charset="0"/>
              </a:rPr>
              <a:t>hyper-parameter optimization</a:t>
            </a:r>
            <a:r>
              <a:rPr lang="ko-KR" altLang="en-US" dirty="0">
                <a:latin typeface="Times New Roman" panose="02020603050405020304" pitchFamily="18" charset="0"/>
                <a:cs typeface="Times New Roman" panose="02020603050405020304" pitchFamily="18" charset="0"/>
              </a:rPr>
              <a:t>에서 유용하다고 생각</a:t>
            </a:r>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82161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1524000" y="2473568"/>
            <a:ext cx="9144000" cy="1048117"/>
          </a:xfrm>
        </p:spPr>
        <p:txBody>
          <a:bodyPr>
            <a:noAutofit/>
          </a:bodyPr>
          <a:lstStyle/>
          <a:p>
            <a:r>
              <a:rPr lang="en" altLang="ko-Kore-KR" dirty="0">
                <a:latin typeface="Times New Roman" panose="02020603050405020304" pitchFamily="18" charset="0"/>
                <a:cs typeface="Times New Roman" panose="02020603050405020304" pitchFamily="18" charset="0"/>
              </a:rPr>
              <a:t>NAS-Bench-101: Towards Reproducible Neural Architecture Search</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926495" y="3521685"/>
            <a:ext cx="10918053" cy="307777"/>
          </a:xfrm>
          <a:prstGeom prst="rect">
            <a:avLst/>
          </a:prstGeom>
          <a:noFill/>
        </p:spPr>
        <p:txBody>
          <a:bodyPr wrap="none" rtlCol="0">
            <a:spAutoFit/>
          </a:bodyPr>
          <a:lstStyle/>
          <a:p>
            <a:pPr algn="ctr"/>
            <a:r>
              <a:rPr lang="en" altLang="ko-Kore-KR" sz="1400" dirty="0">
                <a:latin typeface="Times New Roman" panose="02020603050405020304" pitchFamily="18" charset="0"/>
                <a:cs typeface="Times New Roman" panose="02020603050405020304" pitchFamily="18" charset="0"/>
              </a:rPr>
              <a:t>Ying, Chris, et al. "Nas-bench-101: Towards reproducible neural architecture search." </a:t>
            </a:r>
            <a:r>
              <a:rPr lang="en" altLang="ko-Kore-KR" sz="1400" i="1" dirty="0">
                <a:effectLst/>
                <a:latin typeface="Times New Roman" panose="02020603050405020304" pitchFamily="18" charset="0"/>
                <a:cs typeface="Times New Roman" panose="02020603050405020304" pitchFamily="18" charset="0"/>
              </a:rPr>
              <a:t>International Conference on Machine Learning</a:t>
            </a:r>
            <a:r>
              <a:rPr lang="en" altLang="ko-Kore-KR" sz="1400" dirty="0">
                <a:latin typeface="Times New Roman" panose="02020603050405020304" pitchFamily="18" charset="0"/>
                <a:cs typeface="Times New Roman" panose="02020603050405020304" pitchFamily="18" charset="0"/>
              </a:rPr>
              <a:t> . PMLR, 2019.</a:t>
            </a:r>
          </a:p>
        </p:txBody>
      </p:sp>
    </p:spTree>
    <p:extLst>
      <p:ext uri="{BB962C8B-B14F-4D97-AF65-F5344CB8AC3E}">
        <p14:creationId xmlns:p14="http://schemas.microsoft.com/office/powerpoint/2010/main" val="35019277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258315" y="513428"/>
            <a:ext cx="10560789" cy="438581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 altLang="ko-Kore-KR" dirty="0"/>
              <a:t>NAS </a:t>
            </a:r>
            <a:r>
              <a:rPr lang="ko-KR" altLang="en-US" dirty="0"/>
              <a:t>연구는 재생산하기 매우 어려움</a:t>
            </a:r>
            <a:r>
              <a:rPr lang="en-US" altLang="ko-KR"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ko-KR" altLang="en-US" dirty="0"/>
              <a:t>몇몇 방법들은 수개월이 넘는 컴퓨팅 타임을 보임</a:t>
            </a:r>
            <a:r>
              <a:rPr lang="en-US" altLang="ko-KR" dirty="0"/>
              <a:t>. </a:t>
            </a:r>
            <a:r>
              <a:rPr lang="ko-KR" altLang="en-US" dirty="0"/>
              <a:t>이는 이러한 방법들이 대부분의 연구자들에게 접근이 불가능하게 만들었음</a:t>
            </a:r>
            <a:r>
              <a:rPr lang="en-US" altLang="ko-KR" dirty="0"/>
              <a:t>.</a:t>
            </a:r>
          </a:p>
          <a:p>
            <a:pPr marL="742950" lvl="1" indent="-285750">
              <a:buFont typeface="Arial" panose="020B0604020202020204" pitchFamily="34" charset="0"/>
              <a:buChar char="•"/>
            </a:pPr>
            <a:r>
              <a:rPr lang="ko-KR" altLang="en-US" dirty="0"/>
              <a:t>최근 효율적인 방법에 대한 발전이 있었지만</a:t>
            </a:r>
            <a:r>
              <a:rPr lang="en-US" altLang="ko-KR" dirty="0"/>
              <a:t>, </a:t>
            </a:r>
            <a:r>
              <a:rPr lang="ko-KR" altLang="en-US" dirty="0"/>
              <a:t>서로 다른 방법들은 다른 학습 과정과 다른 </a:t>
            </a:r>
            <a:r>
              <a:rPr lang="en" altLang="ko-Kore-KR" dirty="0"/>
              <a:t>search space </a:t>
            </a:r>
            <a:r>
              <a:rPr lang="ko-KR" altLang="en-US" dirty="0"/>
              <a:t>때문에 서로서로 비교하기가 어려움</a:t>
            </a:r>
            <a:r>
              <a:rPr lang="en-US" altLang="ko-KR" dirty="0"/>
              <a:t>.</a:t>
            </a:r>
            <a:endParaRPr lang="en" altLang="ko-Kore-KR"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lnSpc>
                <a:spcPct val="150000"/>
              </a:lnSpc>
              <a:buFont typeface="Arial" panose="020B0604020202020204" pitchFamily="34" charset="0"/>
              <a:buChar char="•"/>
            </a:pPr>
            <a:r>
              <a:rPr lang="en" altLang="ko-Kore-KR" dirty="0"/>
              <a:t>NAS </a:t>
            </a:r>
            <a:r>
              <a:rPr lang="ko-KR" altLang="en-US" dirty="0"/>
              <a:t>연구자를 위한 첫번째 공식적인 아키텍처 </a:t>
            </a:r>
            <a:r>
              <a:rPr lang="en-US" altLang="ko-KR" dirty="0"/>
              <a:t>dataset</a:t>
            </a:r>
            <a:r>
              <a:rPr lang="ko-KR" altLang="en-US" dirty="0"/>
              <a:t>인 </a:t>
            </a:r>
            <a:r>
              <a:rPr lang="en" altLang="ko-Kore-KR" dirty="0"/>
              <a:t>NAS-bench-101</a:t>
            </a:r>
            <a:r>
              <a:rPr lang="ko-KR" altLang="en-US" dirty="0"/>
              <a:t>을 소개</a:t>
            </a:r>
            <a:endParaRPr lang="en-US" altLang="ko-KR" dirty="0"/>
          </a:p>
          <a:p>
            <a:pPr marL="742950" lvl="1" indent="-285750">
              <a:lnSpc>
                <a:spcPct val="150000"/>
              </a:lnSpc>
              <a:buFont typeface="Arial" panose="020B0604020202020204" pitchFamily="34" charset="0"/>
              <a:buChar char="•"/>
            </a:pPr>
            <a:r>
              <a:rPr lang="en" altLang="ko-Kore-KR" dirty="0"/>
              <a:t>CIFAR10</a:t>
            </a:r>
            <a:r>
              <a:rPr lang="ko-KR" altLang="en-US" dirty="0"/>
              <a:t>에서 많은 </a:t>
            </a:r>
            <a:r>
              <a:rPr lang="en" altLang="ko-Kore-KR" dirty="0"/>
              <a:t>CNN architecture</a:t>
            </a:r>
            <a:r>
              <a:rPr lang="ko-KR" altLang="en-US" dirty="0" err="1"/>
              <a:t>를</a:t>
            </a:r>
            <a:r>
              <a:rPr lang="ko-KR" altLang="en-US" dirty="0"/>
              <a:t> 학습하고 평가</a:t>
            </a:r>
            <a:endParaRPr lang="en-US" altLang="ko-KR" dirty="0"/>
          </a:p>
          <a:p>
            <a:pPr marL="742950" lvl="1" indent="-285750">
              <a:lnSpc>
                <a:spcPct val="150000"/>
              </a:lnSpc>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Result</a:t>
            </a:r>
          </a:p>
          <a:p>
            <a:pPr marL="742950" lvl="1" indent="-285750">
              <a:buFont typeface="Arial" panose="020B0604020202020204" pitchFamily="34" charset="0"/>
              <a:buChar char="•"/>
            </a:pPr>
            <a:r>
              <a:rPr lang="en" altLang="ko-Kore-KR" dirty="0"/>
              <a:t>423k </a:t>
            </a:r>
            <a:r>
              <a:rPr lang="en-US" altLang="ko-Kore-KR" dirty="0"/>
              <a:t>CNN architecture</a:t>
            </a:r>
            <a:r>
              <a:rPr lang="ko-Kore-KR" altLang="en-US" dirty="0"/>
              <a:t>의 </a:t>
            </a:r>
            <a:r>
              <a:rPr lang="en-US" altLang="ko-Kore-KR" dirty="0"/>
              <a:t>acc</a:t>
            </a:r>
            <a:r>
              <a:rPr lang="ko-Kore-KR" altLang="en-US" dirty="0"/>
              <a:t>를 포함한 다양한 지표를 지닌 </a:t>
            </a:r>
            <a:r>
              <a:rPr lang="en-US" altLang="ko-Kore-KR" dirty="0"/>
              <a:t>dataset</a:t>
            </a:r>
            <a:endParaRPr lang="en" altLang="ko-Kore-KR"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3981164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33711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effectLst/>
              </a:rPr>
              <a:t>Architectures</a:t>
            </a:r>
          </a:p>
          <a:p>
            <a:pPr marL="742950" lvl="1" indent="-285750">
              <a:lnSpc>
                <a:spcPct val="150000"/>
              </a:lnSpc>
              <a:buFont typeface="Arial" panose="020B0604020202020204" pitchFamily="34" charset="0"/>
              <a:buChar char="•"/>
            </a:pPr>
            <a:r>
              <a:rPr lang="ko-Kore-KR" altLang="en-US" dirty="0"/>
              <a:t>다른 </a:t>
            </a:r>
            <a:r>
              <a:rPr lang="en-US" altLang="ko-Kore-KR" dirty="0"/>
              <a:t>NAS</a:t>
            </a:r>
            <a:r>
              <a:rPr lang="ko-Kore-KR" altLang="en-US" dirty="0"/>
              <a:t>방법과 유사하게 전체적인 구조는 고정시켜놓고 </a:t>
            </a:r>
            <a:r>
              <a:rPr lang="en-US" altLang="ko-Kore-KR" dirty="0"/>
              <a:t>c</a:t>
            </a:r>
            <a:r>
              <a:rPr lang="en" altLang="ko-Kore-KR" dirty="0"/>
              <a:t>ell </a:t>
            </a:r>
            <a:r>
              <a:rPr lang="ko-KR" altLang="en-US" dirty="0"/>
              <a:t>구조를 </a:t>
            </a:r>
            <a:r>
              <a:rPr lang="en" altLang="ko-Kore-KR" dirty="0"/>
              <a:t>search</a:t>
            </a:r>
          </a:p>
          <a:p>
            <a:pPr marL="742950" lvl="1" indent="-285750">
              <a:lnSpc>
                <a:spcPct val="150000"/>
              </a:lnSpc>
              <a:buFont typeface="Arial" panose="020B0604020202020204" pitchFamily="34" charset="0"/>
              <a:buChar char="•"/>
            </a:pPr>
            <a:r>
              <a:rPr lang="ko-KR" altLang="en-US" dirty="0"/>
              <a:t>모델의 초기 레이어는 </a:t>
            </a:r>
            <a:r>
              <a:rPr lang="en" altLang="ko-Kore-KR" dirty="0"/>
              <a:t>stem </a:t>
            </a:r>
            <a:r>
              <a:rPr lang="ko-KR" altLang="en-US" dirty="0"/>
              <a:t>이라고 하는데</a:t>
            </a:r>
            <a:r>
              <a:rPr lang="en-US" altLang="ko-KR" dirty="0"/>
              <a:t>, 3</a:t>
            </a:r>
            <a:r>
              <a:rPr lang="en" altLang="ko-Kore-KR" dirty="0"/>
              <a:t>x3 conv with 128 output channel </a:t>
            </a:r>
            <a:r>
              <a:rPr lang="ko-KR" altLang="en-US" dirty="0" err="1"/>
              <a:t>으로</a:t>
            </a:r>
            <a:r>
              <a:rPr lang="ko-KR" altLang="en-US" dirty="0"/>
              <a:t> 구성</a:t>
            </a:r>
            <a:endParaRPr lang="en" altLang="ko-Kore-KR" b="1" dirty="0">
              <a:effectLst/>
            </a:endParaRPr>
          </a:p>
          <a:p>
            <a:pPr marL="742950" lvl="1" indent="-285750">
              <a:lnSpc>
                <a:spcPct val="150000"/>
              </a:lnSpc>
              <a:buFont typeface="Arial" panose="020B0604020202020204" pitchFamily="34" charset="0"/>
              <a:buChar char="•"/>
            </a:pPr>
            <a:r>
              <a:rPr lang="en" altLang="ko-Kore-KR" dirty="0"/>
              <a:t>cell </a:t>
            </a:r>
            <a:r>
              <a:rPr lang="ko-KR" altLang="en-US" dirty="0"/>
              <a:t>아키텍처 구조는 </a:t>
            </a:r>
            <a:r>
              <a:rPr lang="en" altLang="ko-Kore-KR" dirty="0"/>
              <a:t>V node</a:t>
            </a:r>
            <a:r>
              <a:rPr lang="ko-KR" altLang="en-US" dirty="0"/>
              <a:t>의 모든 가능한 </a:t>
            </a:r>
            <a:r>
              <a:rPr lang="en" altLang="ko-Kore-KR" dirty="0"/>
              <a:t>DAG</a:t>
            </a:r>
            <a:r>
              <a:rPr lang="ko-KR" altLang="en-US" dirty="0"/>
              <a:t>로 구성되어 있고 각 가능한 노드는 </a:t>
            </a:r>
            <a:r>
              <a:rPr lang="en" altLang="ko-Kore-KR" dirty="0"/>
              <a:t>L labels</a:t>
            </a:r>
            <a:r>
              <a:rPr lang="ko-KR" altLang="en-US" dirty="0"/>
              <a:t>중 하나를 가지고 있다</a:t>
            </a:r>
            <a:r>
              <a:rPr lang="en-US" altLang="ko-KR" dirty="0"/>
              <a:t>. </a:t>
            </a:r>
            <a:r>
              <a:rPr lang="en" altLang="ko-Kore-KR" dirty="0"/>
              <a:t>L labels</a:t>
            </a:r>
            <a:r>
              <a:rPr lang="ko-KR" altLang="en-US" dirty="0"/>
              <a:t>은 관련 </a:t>
            </a:r>
            <a:r>
              <a:rPr lang="en" altLang="ko-Kore-KR" dirty="0"/>
              <a:t>operation</a:t>
            </a:r>
            <a:r>
              <a:rPr lang="ko-KR" altLang="en-US" dirty="0"/>
              <a:t>을 나타낸다</a:t>
            </a:r>
            <a:r>
              <a:rPr lang="en-US" altLang="ko-KR" dirty="0"/>
              <a:t>.</a:t>
            </a:r>
          </a:p>
          <a:p>
            <a:pPr marL="742950" lvl="1" indent="-285750">
              <a:lnSpc>
                <a:spcPct val="150000"/>
              </a:lnSpc>
              <a:buFont typeface="Arial" panose="020B0604020202020204" pitchFamily="34" charset="0"/>
              <a:buChar char="•"/>
            </a:pPr>
            <a:r>
              <a:rPr lang="ko-KR" altLang="en-US" dirty="0"/>
              <a:t>레이블 중 </a:t>
            </a:r>
            <a:r>
              <a:rPr lang="en-US" altLang="ko-KR" dirty="0"/>
              <a:t>2</a:t>
            </a:r>
            <a:r>
              <a:rPr lang="ko-KR" altLang="en-US" dirty="0"/>
              <a:t>개는 특별히 </a:t>
            </a:r>
            <a:r>
              <a:rPr lang="en" altLang="ko-Kore-KR" dirty="0"/>
              <a:t>in </a:t>
            </a:r>
            <a:r>
              <a:rPr lang="ko-KR" altLang="en-US" dirty="0"/>
              <a:t>과 </a:t>
            </a:r>
            <a:r>
              <a:rPr lang="en" altLang="ko-Kore-KR" dirty="0"/>
              <a:t>out</a:t>
            </a:r>
            <a:r>
              <a:rPr lang="ko-KR" altLang="en-US" dirty="0" err="1"/>
              <a:t>으로</a:t>
            </a:r>
            <a:r>
              <a:rPr lang="ko-KR" altLang="en-US" dirty="0"/>
              <a:t> 되어있는데 이는 </a:t>
            </a:r>
            <a:r>
              <a:rPr lang="en" altLang="ko-Kore-KR" dirty="0"/>
              <a:t>input</a:t>
            </a:r>
            <a:r>
              <a:rPr lang="ko-KR" altLang="en-US" dirty="0"/>
              <a:t>과 </a:t>
            </a:r>
            <a:r>
              <a:rPr lang="en" altLang="ko-Kore-KR" dirty="0"/>
              <a:t>output</a:t>
            </a:r>
            <a:r>
              <a:rPr lang="ko-KR" altLang="en-US" dirty="0"/>
              <a:t>을 나타낸다</a:t>
            </a:r>
            <a:r>
              <a:rPr lang="en-US" altLang="ko-KR" dirty="0"/>
              <a:t>.</a:t>
            </a:r>
            <a:r>
              <a:rPr lang="ko-KR" altLang="en-US" dirty="0"/>
              <a:t> </a:t>
            </a:r>
            <a:endParaRPr lang="en-US" altLang="ko-KR" dirty="0"/>
          </a:p>
          <a:p>
            <a:pPr marL="742950" lvl="1" indent="-285750">
              <a:lnSpc>
                <a:spcPct val="150000"/>
              </a:lnSpc>
              <a:buFont typeface="Arial" panose="020B0604020202020204" pitchFamily="34" charset="0"/>
              <a:buChar char="•"/>
            </a:pPr>
            <a:r>
              <a:rPr lang="ko-KR" altLang="en-US" dirty="0"/>
              <a:t>사이즈를 제한하기 위해서 </a:t>
            </a:r>
            <a:r>
              <a:rPr lang="en" altLang="ko-Kore-KR" dirty="0"/>
              <a:t>L=3 V </a:t>
            </a:r>
            <a:r>
              <a:rPr lang="ko-KR" altLang="en-US" dirty="0"/>
              <a:t>≤ </a:t>
            </a:r>
            <a:r>
              <a:rPr lang="en" altLang="ko-Kore-KR" dirty="0"/>
              <a:t>7, </a:t>
            </a:r>
            <a:r>
              <a:rPr lang="ko-Kore-KR" altLang="en-US" dirty="0"/>
              <a:t>최대 </a:t>
            </a:r>
            <a:r>
              <a:rPr lang="en-US" altLang="ko-Kore-KR" dirty="0"/>
              <a:t>edge </a:t>
            </a:r>
            <a:r>
              <a:rPr lang="ko-Kore-KR" altLang="en-US" dirty="0"/>
              <a:t>수 </a:t>
            </a:r>
            <a:r>
              <a:rPr lang="en-US" altLang="ko-KR" dirty="0"/>
              <a:t>9</a:t>
            </a:r>
            <a:r>
              <a:rPr lang="ko-KR" altLang="en-US" dirty="0" err="1"/>
              <a:t>으로</a:t>
            </a:r>
            <a:r>
              <a:rPr lang="ko-KR" altLang="en-US" dirty="0"/>
              <a:t> 제한함</a:t>
            </a:r>
            <a:r>
              <a:rPr lang="en-US" altLang="ko-KR" dirty="0"/>
              <a:t>. </a:t>
            </a:r>
            <a:r>
              <a:rPr lang="ko-KR" altLang="en-US" dirty="0"/>
              <a:t>모든 </a:t>
            </a:r>
            <a:r>
              <a:rPr lang="en" altLang="ko-Kore-KR" dirty="0"/>
              <a:t>conv</a:t>
            </a:r>
            <a:r>
              <a:rPr lang="ko-KR" altLang="en-US" dirty="0"/>
              <a:t>는 </a:t>
            </a:r>
            <a:r>
              <a:rPr lang="en" altLang="ko-Kore-KR" dirty="0"/>
              <a:t>batch normal</a:t>
            </a:r>
            <a:r>
              <a:rPr lang="ko-KR" altLang="en-US" dirty="0"/>
              <a:t>과 </a:t>
            </a:r>
            <a:r>
              <a:rPr lang="en" altLang="ko-Kore-KR" dirty="0" err="1"/>
              <a:t>ReLU</a:t>
            </a:r>
            <a:r>
              <a:rPr lang="ko-KR" altLang="en-US" dirty="0"/>
              <a:t>가 따라온다</a:t>
            </a:r>
            <a:r>
              <a:rPr lang="en-US" altLang="ko-KR" dirty="0"/>
              <a:t>.</a:t>
            </a:r>
            <a:endParaRPr kumimoji="1" lang="ko-Kore-KR" altLang="en-US" dirty="0">
              <a:latin typeface="Times New Roman" panose="02020603050405020304" pitchFamily="18" charset="0"/>
              <a:cs typeface="Times New Roman" panose="02020603050405020304" pitchFamily="18" charset="0"/>
            </a:endParaRPr>
          </a:p>
        </p:txBody>
      </p:sp>
      <p:pic>
        <p:nvPicPr>
          <p:cNvPr id="2" name="그림 1">
            <a:extLst>
              <a:ext uri="{FF2B5EF4-FFF2-40B4-BE49-F238E27FC236}">
                <a16:creationId xmlns:a16="http://schemas.microsoft.com/office/drawing/2014/main" id="{F97A4C83-EFB7-3343-9EB9-22C8647A5D74}"/>
              </a:ext>
            </a:extLst>
          </p:cNvPr>
          <p:cNvPicPr>
            <a:picLocks noChangeAspect="1"/>
          </p:cNvPicPr>
          <p:nvPr/>
        </p:nvPicPr>
        <p:blipFill>
          <a:blip r:embed="rId2"/>
          <a:stretch>
            <a:fillRect/>
          </a:stretch>
        </p:blipFill>
        <p:spPr>
          <a:xfrm>
            <a:off x="2974583" y="970262"/>
            <a:ext cx="4685393" cy="4400195"/>
          </a:xfrm>
          <a:prstGeom prst="rect">
            <a:avLst/>
          </a:prstGeom>
        </p:spPr>
      </p:pic>
      <p:sp>
        <p:nvSpPr>
          <p:cNvPr id="3" name="TextBox 2">
            <a:extLst>
              <a:ext uri="{FF2B5EF4-FFF2-40B4-BE49-F238E27FC236}">
                <a16:creationId xmlns:a16="http://schemas.microsoft.com/office/drawing/2014/main" id="{6B54A33A-EFA7-7B42-AA6C-5BEDDCFB6CD7}"/>
              </a:ext>
            </a:extLst>
          </p:cNvPr>
          <p:cNvSpPr txBox="1"/>
          <p:nvPr/>
        </p:nvSpPr>
        <p:spPr>
          <a:xfrm>
            <a:off x="3113313" y="785596"/>
            <a:ext cx="1675459" cy="369332"/>
          </a:xfrm>
          <a:prstGeom prst="rect">
            <a:avLst/>
          </a:prstGeom>
          <a:noFill/>
        </p:spPr>
        <p:txBody>
          <a:bodyPr wrap="none" rtlCol="0">
            <a:spAutoFit/>
          </a:bodyPr>
          <a:lstStyle/>
          <a:p>
            <a:r>
              <a:rPr kumimoji="1" lang="ko-Kore-KR" altLang="en-US" dirty="0">
                <a:highlight>
                  <a:srgbClr val="FFFF00"/>
                </a:highlight>
              </a:rPr>
              <a:t>전체 바깥 구조</a:t>
            </a:r>
          </a:p>
        </p:txBody>
      </p:sp>
      <p:sp>
        <p:nvSpPr>
          <p:cNvPr id="9" name="TextBox 8">
            <a:extLst>
              <a:ext uri="{FF2B5EF4-FFF2-40B4-BE49-F238E27FC236}">
                <a16:creationId xmlns:a16="http://schemas.microsoft.com/office/drawing/2014/main" id="{56A6E364-1851-4446-98E0-B2E341CAE7BF}"/>
              </a:ext>
            </a:extLst>
          </p:cNvPr>
          <p:cNvSpPr txBox="1"/>
          <p:nvPr/>
        </p:nvSpPr>
        <p:spPr>
          <a:xfrm>
            <a:off x="6096000" y="779780"/>
            <a:ext cx="1043876" cy="369332"/>
          </a:xfrm>
          <a:prstGeom prst="rect">
            <a:avLst/>
          </a:prstGeom>
          <a:noFill/>
        </p:spPr>
        <p:txBody>
          <a:bodyPr wrap="none" rtlCol="0">
            <a:spAutoFit/>
          </a:bodyPr>
          <a:lstStyle/>
          <a:p>
            <a:r>
              <a:rPr kumimoji="1" lang="en-US" altLang="ko-Kore-KR" dirty="0">
                <a:highlight>
                  <a:srgbClr val="FFFF00"/>
                </a:highlight>
              </a:rPr>
              <a:t>Cell </a:t>
            </a:r>
            <a:r>
              <a:rPr kumimoji="1" lang="ko-Kore-KR" altLang="en-US" dirty="0">
                <a:highlight>
                  <a:srgbClr val="FFFF00"/>
                </a:highlight>
              </a:rPr>
              <a:t>예시</a:t>
            </a:r>
          </a:p>
        </p:txBody>
      </p:sp>
      <p:sp>
        <p:nvSpPr>
          <p:cNvPr id="10" name="TextBox 9">
            <a:extLst>
              <a:ext uri="{FF2B5EF4-FFF2-40B4-BE49-F238E27FC236}">
                <a16:creationId xmlns:a16="http://schemas.microsoft.com/office/drawing/2014/main" id="{C60A8111-B039-A24A-AFC5-8D06271F590B}"/>
              </a:ext>
            </a:extLst>
          </p:cNvPr>
          <p:cNvSpPr txBox="1"/>
          <p:nvPr/>
        </p:nvSpPr>
        <p:spPr>
          <a:xfrm>
            <a:off x="2362201" y="5185791"/>
            <a:ext cx="2792752" cy="369332"/>
          </a:xfrm>
          <a:prstGeom prst="rect">
            <a:avLst/>
          </a:prstGeom>
          <a:noFill/>
        </p:spPr>
        <p:txBody>
          <a:bodyPr wrap="none" rtlCol="0">
            <a:spAutoFit/>
          </a:bodyPr>
          <a:lstStyle/>
          <a:p>
            <a:r>
              <a:rPr kumimoji="1" lang="ko-Kore-KR" altLang="en-US" dirty="0">
                <a:highlight>
                  <a:srgbClr val="FFFF00"/>
                </a:highlight>
              </a:rPr>
              <a:t>가장 낮은 에러를 보인 </a:t>
            </a:r>
            <a:r>
              <a:rPr kumimoji="1" lang="en-US" altLang="ko-Kore-KR" dirty="0">
                <a:highlight>
                  <a:srgbClr val="FFFF00"/>
                </a:highlight>
              </a:rPr>
              <a:t>cell</a:t>
            </a:r>
            <a:endParaRPr kumimoji="1" lang="ko-Kore-KR" altLang="en-US" dirty="0">
              <a:highlight>
                <a:srgbClr val="FFFF00"/>
              </a:highlight>
            </a:endParaRPr>
          </a:p>
        </p:txBody>
      </p:sp>
      <p:sp>
        <p:nvSpPr>
          <p:cNvPr id="12" name="TextBox 11">
            <a:extLst>
              <a:ext uri="{FF2B5EF4-FFF2-40B4-BE49-F238E27FC236}">
                <a16:creationId xmlns:a16="http://schemas.microsoft.com/office/drawing/2014/main" id="{2A2C652A-FEE4-5F43-872F-F5A2B7A46646}"/>
              </a:ext>
            </a:extLst>
          </p:cNvPr>
          <p:cNvSpPr txBox="1"/>
          <p:nvPr/>
        </p:nvSpPr>
        <p:spPr>
          <a:xfrm>
            <a:off x="5767335" y="5210350"/>
            <a:ext cx="2305888" cy="369332"/>
          </a:xfrm>
          <a:prstGeom prst="rect">
            <a:avLst/>
          </a:prstGeom>
          <a:noFill/>
        </p:spPr>
        <p:txBody>
          <a:bodyPr wrap="none" rtlCol="0">
            <a:spAutoFit/>
          </a:bodyPr>
          <a:lstStyle/>
          <a:p>
            <a:r>
              <a:rPr kumimoji="1" lang="en-US" altLang="ko-Kore-KR" dirty="0">
                <a:highlight>
                  <a:srgbClr val="FFFF00"/>
                </a:highlight>
              </a:rPr>
              <a:t>+ : addition, &amp; : </a:t>
            </a:r>
            <a:r>
              <a:rPr kumimoji="1" lang="en-US" altLang="ko-Kore-KR" dirty="0" err="1">
                <a:highlight>
                  <a:srgbClr val="FFFF00"/>
                </a:highlight>
              </a:rPr>
              <a:t>concat</a:t>
            </a:r>
            <a:endParaRPr kumimoji="1" lang="ko-Kore-KR" altLang="en-US" dirty="0">
              <a:highlight>
                <a:srgbClr val="FFFF00"/>
              </a:highlight>
            </a:endParaRPr>
          </a:p>
        </p:txBody>
      </p:sp>
    </p:spTree>
    <p:extLst>
      <p:ext uri="{BB962C8B-B14F-4D97-AF65-F5344CB8AC3E}">
        <p14:creationId xmlns:p14="http://schemas.microsoft.com/office/powerpoint/2010/main" val="283892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33711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effectLst/>
              </a:rPr>
              <a:t>Cell encoding</a:t>
            </a:r>
          </a:p>
          <a:p>
            <a:pPr marL="742950" lvl="1" indent="-285750">
              <a:lnSpc>
                <a:spcPct val="150000"/>
              </a:lnSpc>
              <a:buFont typeface="Arial" panose="020B0604020202020204" pitchFamily="34" charset="0"/>
              <a:buChar char="•"/>
            </a:pPr>
            <a:r>
              <a:rPr lang="ko-KR" altLang="en-US" dirty="0"/>
              <a:t>매우 일반적인 </a:t>
            </a:r>
            <a:r>
              <a:rPr lang="ko-KR" altLang="en-US" dirty="0" err="1"/>
              <a:t>인코딩</a:t>
            </a:r>
            <a:r>
              <a:rPr lang="ko-KR" altLang="en-US" dirty="0"/>
              <a:t> 방법을 사용</a:t>
            </a:r>
            <a:r>
              <a:rPr lang="en-US" altLang="ko-KR" dirty="0"/>
              <a:t> :  7</a:t>
            </a:r>
            <a:r>
              <a:rPr lang="en" altLang="ko-Kore-KR" dirty="0"/>
              <a:t>x7 upper-triangular binary matrix</a:t>
            </a:r>
            <a:r>
              <a:rPr lang="ko-KR" altLang="en-US" dirty="0"/>
              <a:t>로 표현된 </a:t>
            </a:r>
            <a:r>
              <a:rPr lang="en-US" altLang="ko-KR" b="1" dirty="0"/>
              <a:t>7-</a:t>
            </a:r>
            <a:r>
              <a:rPr lang="en" altLang="ko-Kore-KR" b="1" dirty="0"/>
              <a:t>vertex directed acyclic graph</a:t>
            </a:r>
            <a:r>
              <a:rPr lang="en" altLang="ko-Kore-KR" dirty="0"/>
              <a:t> </a:t>
            </a:r>
            <a:r>
              <a:rPr lang="ko-KR" altLang="en-US" dirty="0"/>
              <a:t>와 </a:t>
            </a:r>
            <a:r>
              <a:rPr lang="en-US" altLang="ko-KR" dirty="0"/>
              <a:t>5 </a:t>
            </a:r>
            <a:r>
              <a:rPr lang="en" altLang="ko-Kore-KR" dirty="0"/>
              <a:t>labels</a:t>
            </a:r>
            <a:r>
              <a:rPr lang="ko-KR" altLang="en-US" dirty="0"/>
              <a:t>의 </a:t>
            </a:r>
            <a:r>
              <a:rPr lang="en" altLang="ko-Kore-KR" dirty="0"/>
              <a:t>list(5</a:t>
            </a:r>
            <a:r>
              <a:rPr lang="ko-KR" altLang="en-US" dirty="0"/>
              <a:t>개의 중간 </a:t>
            </a:r>
            <a:r>
              <a:rPr lang="en" altLang="ko-Kore-KR" dirty="0"/>
              <a:t>vertices</a:t>
            </a:r>
            <a:r>
              <a:rPr lang="ko-KR" altLang="en-US" dirty="0"/>
              <a:t>에 하나씩</a:t>
            </a:r>
            <a:r>
              <a:rPr lang="en-US" altLang="ko-KR" dirty="0"/>
              <a:t>)</a:t>
            </a:r>
          </a:p>
          <a:p>
            <a:pPr marL="742950" lvl="1" indent="-285750">
              <a:lnSpc>
                <a:spcPct val="150000"/>
              </a:lnSpc>
              <a:buFont typeface="Arial" panose="020B0604020202020204" pitchFamily="34" charset="0"/>
              <a:buChar char="•"/>
            </a:pPr>
            <a:r>
              <a:rPr lang="en" altLang="ko-Kore-KR" dirty="0"/>
              <a:t>21 possible edges in the matrix and 3 </a:t>
            </a:r>
            <a:r>
              <a:rPr lang="en" altLang="ko-Kore-KR" dirty="0" err="1"/>
              <a:t>ppossible</a:t>
            </a:r>
            <a:r>
              <a:rPr lang="en" altLang="ko-Kore-KR" dirty="0"/>
              <a:t> operation for each label 2^21*3^5 = 510M </a:t>
            </a:r>
            <a:r>
              <a:rPr lang="ko-KR" altLang="en-US" dirty="0"/>
              <a:t>개의 유니크 모델이 </a:t>
            </a:r>
            <a:r>
              <a:rPr lang="ko-KR" altLang="en-US" dirty="0" err="1"/>
              <a:t>인코딩된다</a:t>
            </a:r>
            <a:r>
              <a:rPr lang="en-US" altLang="ko-KR" dirty="0"/>
              <a:t>.</a:t>
            </a:r>
          </a:p>
          <a:p>
            <a:pPr marL="742950" lvl="1" indent="-285750">
              <a:lnSpc>
                <a:spcPct val="150000"/>
              </a:lnSpc>
              <a:buFont typeface="Arial" panose="020B0604020202020204" pitchFamily="34" charset="0"/>
              <a:buChar char="•"/>
            </a:pPr>
            <a:r>
              <a:rPr lang="ko-KR" altLang="en-US" dirty="0"/>
              <a:t>무효한 모델을 제거하여 최종적으로 </a:t>
            </a:r>
            <a:r>
              <a:rPr lang="en-US" altLang="ko-KR" dirty="0"/>
              <a:t>423</a:t>
            </a:r>
            <a:r>
              <a:rPr lang="en" altLang="ko-Kore-KR" dirty="0"/>
              <a:t>k</a:t>
            </a:r>
            <a:r>
              <a:rPr lang="ko-KR" altLang="en-US" dirty="0"/>
              <a:t>개의 </a:t>
            </a:r>
            <a:r>
              <a:rPr lang="ko-KR" altLang="en-US" dirty="0" err="1"/>
              <a:t>유니크한</a:t>
            </a:r>
            <a:r>
              <a:rPr lang="ko-KR" altLang="en-US" dirty="0"/>
              <a:t> 그래프가 </a:t>
            </a:r>
            <a:r>
              <a:rPr lang="en-US" altLang="ko-KR" dirty="0"/>
              <a:t>search space</a:t>
            </a:r>
            <a:r>
              <a:rPr lang="ko-KR" altLang="en-US" dirty="0"/>
              <a:t>에 있다</a:t>
            </a:r>
            <a:r>
              <a:rPr lang="en-US" altLang="ko-KR" dirty="0"/>
              <a:t>.</a:t>
            </a:r>
          </a:p>
          <a:p>
            <a:pPr marL="742950" lvl="1" indent="-285750">
              <a:lnSpc>
                <a:spcPct val="150000"/>
              </a:lnSpc>
              <a:buFont typeface="Arial" panose="020B0604020202020204" pitchFamily="34" charset="0"/>
              <a:buChar char="•"/>
            </a:pPr>
            <a:r>
              <a:rPr lang="en" altLang="ko-Kore-KR" dirty="0"/>
              <a:t>output vertex</a:t>
            </a:r>
            <a:r>
              <a:rPr lang="ko-KR" altLang="en-US" dirty="0"/>
              <a:t>로 가는 </a:t>
            </a:r>
            <a:r>
              <a:rPr lang="en" altLang="ko-Kore-KR" dirty="0"/>
              <a:t>tensor</a:t>
            </a:r>
            <a:r>
              <a:rPr lang="ko-KR" altLang="en-US" dirty="0"/>
              <a:t>의 경우에는 </a:t>
            </a:r>
            <a:r>
              <a:rPr lang="en" altLang="ko-Kore-KR" dirty="0" err="1"/>
              <a:t>concat</a:t>
            </a:r>
            <a:r>
              <a:rPr lang="ko-KR" altLang="en-US" dirty="0"/>
              <a:t>을 해주고 다른 </a:t>
            </a:r>
            <a:r>
              <a:rPr lang="en" altLang="ko-Kore-KR" dirty="0"/>
              <a:t>vertices</a:t>
            </a:r>
            <a:r>
              <a:rPr lang="ko-KR" altLang="en-US" dirty="0"/>
              <a:t>로 가는 경우에는 </a:t>
            </a:r>
            <a:r>
              <a:rPr lang="en" altLang="ko-Kore-KR" dirty="0"/>
              <a:t>sum</a:t>
            </a:r>
            <a:r>
              <a:rPr lang="ko-KR" altLang="en-US" dirty="0"/>
              <a:t>을 하는 고정된 룰을 적용한다</a:t>
            </a:r>
            <a:r>
              <a:rPr lang="en-US" altLang="ko-KR" dirty="0"/>
              <a:t>.</a:t>
            </a:r>
            <a:endParaRPr kumimoji="1" lang="ko-Kore-KR" altLang="en-US" dirty="0">
              <a:latin typeface="Times New Roman" panose="02020603050405020304" pitchFamily="18" charset="0"/>
              <a:cs typeface="Times New Roman" panose="02020603050405020304" pitchFamily="18" charset="0"/>
            </a:endParaRPr>
          </a:p>
        </p:txBody>
      </p:sp>
      <p:pic>
        <p:nvPicPr>
          <p:cNvPr id="7" name="그림 6">
            <a:extLst>
              <a:ext uri="{FF2B5EF4-FFF2-40B4-BE49-F238E27FC236}">
                <a16:creationId xmlns:a16="http://schemas.microsoft.com/office/drawing/2014/main" id="{119EC420-6EA7-EE45-B4C6-031BC4EE1BE1}"/>
              </a:ext>
            </a:extLst>
          </p:cNvPr>
          <p:cNvPicPr>
            <a:picLocks noChangeAspect="1"/>
          </p:cNvPicPr>
          <p:nvPr/>
        </p:nvPicPr>
        <p:blipFill>
          <a:blip r:embed="rId2"/>
          <a:stretch>
            <a:fillRect/>
          </a:stretch>
        </p:blipFill>
        <p:spPr>
          <a:xfrm>
            <a:off x="5944689" y="3737998"/>
            <a:ext cx="3314700" cy="2803478"/>
          </a:xfrm>
          <a:prstGeom prst="rect">
            <a:avLst/>
          </a:prstGeom>
        </p:spPr>
      </p:pic>
    </p:spTree>
    <p:extLst>
      <p:ext uri="{BB962C8B-B14F-4D97-AF65-F5344CB8AC3E}">
        <p14:creationId xmlns:p14="http://schemas.microsoft.com/office/powerpoint/2010/main" val="3144275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390745" y="572443"/>
            <a:ext cx="10560789" cy="5866350"/>
          </a:xfrm>
          <a:prstGeom prst="rect">
            <a:avLst/>
          </a:prstGeom>
          <a:noFill/>
        </p:spPr>
        <p:txBody>
          <a:bodyPr wrap="square">
            <a:spAutoFit/>
          </a:bodyPr>
          <a:lstStyle/>
          <a:p>
            <a:pPr>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Neural networks are powerful and flexible models </a:t>
            </a:r>
          </a:p>
          <a:p>
            <a:pPr marL="742950" lvl="1" indent="-285750">
              <a:lnSpc>
                <a:spcPct val="150000"/>
              </a:lnSpc>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Despite their success, neural networks are still </a:t>
            </a:r>
            <a:r>
              <a:rPr lang="en" altLang="ko-Kore-KR" sz="1800" b="1" dirty="0">
                <a:solidFill>
                  <a:srgbClr val="FF0000"/>
                </a:solidFill>
                <a:effectLst/>
                <a:latin typeface="Times New Roman" panose="02020603050405020304" pitchFamily="18" charset="0"/>
                <a:cs typeface="Times New Roman" panose="02020603050405020304" pitchFamily="18" charset="0"/>
              </a:rPr>
              <a:t>hard to design </a:t>
            </a:r>
            <a:endParaRPr lang="en" altLang="ko-Kore-KR" b="1" dirty="0">
              <a:solidFill>
                <a:srgbClr val="FF0000"/>
              </a:solidFill>
              <a:latin typeface="Times New Roman" panose="02020603050405020304" pitchFamily="18" charset="0"/>
              <a:cs typeface="Times New Roman" panose="02020603050405020304" pitchFamily="18" charset="0"/>
            </a:endParaRPr>
          </a:p>
          <a:p>
            <a:pPr lvl="1">
              <a:lnSpc>
                <a:spcPct val="150000"/>
              </a:lnSpc>
              <a:buFont typeface="Arial" panose="020B0604020202020204" pitchFamily="34" charset="0"/>
              <a:buChar char="•"/>
            </a:pPr>
            <a:endParaRPr lang="en" altLang="ko-Kore-KR"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Using </a:t>
            </a:r>
            <a:r>
              <a:rPr lang="en" altLang="ko-Kore-KR" b="1" dirty="0">
                <a:solidFill>
                  <a:srgbClr val="FF0000"/>
                </a:solidFill>
                <a:latin typeface="Times New Roman" panose="02020603050405020304" pitchFamily="18" charset="0"/>
                <a:cs typeface="Times New Roman" panose="02020603050405020304" pitchFamily="18" charset="0"/>
              </a:rPr>
              <a:t>recurrent network </a:t>
            </a:r>
            <a:r>
              <a:rPr lang="en" altLang="ko-Kore-KR" dirty="0">
                <a:latin typeface="Times New Roman" panose="02020603050405020304" pitchFamily="18" charset="0"/>
                <a:cs typeface="Times New Roman" panose="02020603050405020304" pitchFamily="18" charset="0"/>
              </a:rPr>
              <a:t>to generate the model descriptions of neural networks </a:t>
            </a:r>
          </a:p>
          <a:p>
            <a:pPr marL="742950" lvl="1" indent="-285750">
              <a:lnSpc>
                <a:spcPct val="150000"/>
              </a:lnSpc>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Training this RNN with </a:t>
            </a:r>
            <a:r>
              <a:rPr lang="en" altLang="ko-Kore-KR" b="1" dirty="0">
                <a:solidFill>
                  <a:srgbClr val="FF0000"/>
                </a:solidFill>
                <a:latin typeface="Times New Roman" panose="02020603050405020304" pitchFamily="18" charset="0"/>
                <a:cs typeface="Times New Roman" panose="02020603050405020304" pitchFamily="18" charset="0"/>
              </a:rPr>
              <a:t>reinforcement learning </a:t>
            </a:r>
            <a:r>
              <a:rPr lang="en" altLang="ko-Kore-KR" dirty="0">
                <a:latin typeface="Times New Roman" panose="02020603050405020304" pitchFamily="18" charset="0"/>
                <a:cs typeface="Times New Roman" panose="02020603050405020304" pitchFamily="18" charset="0"/>
              </a:rPr>
              <a:t>to maximize the expected accuracy</a:t>
            </a:r>
          </a:p>
          <a:p>
            <a:pPr marL="742950" lvl="1" indent="-285750">
              <a:lnSpc>
                <a:spcPct val="150000"/>
              </a:lnSpc>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Result</a:t>
            </a:r>
          </a:p>
          <a:p>
            <a:pPr marL="742950" lvl="1" indent="-285750">
              <a:lnSpc>
                <a:spcPct val="150000"/>
              </a:lnSpc>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On the CIFAR-10 dataset, our method, starting from scratch, can design a novel network architecture that </a:t>
            </a:r>
            <a:r>
              <a:rPr lang="en" altLang="ko-Kore-KR" sz="1800" b="1" u="sng" dirty="0">
                <a:effectLst/>
                <a:latin typeface="Times New Roman" panose="02020603050405020304" pitchFamily="18" charset="0"/>
                <a:cs typeface="Times New Roman" panose="02020603050405020304" pitchFamily="18" charset="0"/>
              </a:rPr>
              <a:t>rivals the best human-invented architecture</a:t>
            </a:r>
            <a:r>
              <a:rPr lang="en" altLang="ko-Kore-KR" sz="1600" b="1" u="sng" dirty="0">
                <a:effectLst/>
                <a:latin typeface="Times New Roman" panose="02020603050405020304" pitchFamily="18" charset="0"/>
                <a:cs typeface="Times New Roman" panose="02020603050405020304" pitchFamily="18" charset="0"/>
              </a:rPr>
              <a:t>(</a:t>
            </a:r>
            <a:r>
              <a:rPr lang="en" altLang="ko-Kore-KR" sz="1600" b="1" u="sng" dirty="0" err="1">
                <a:effectLst/>
                <a:latin typeface="Times New Roman" panose="02020603050405020304" pitchFamily="18" charset="0"/>
                <a:cs typeface="Times New Roman" panose="02020603050405020304" pitchFamily="18" charset="0"/>
              </a:rPr>
              <a:t>VGGNet</a:t>
            </a:r>
            <a:r>
              <a:rPr lang="en" altLang="ko-Kore-KR" sz="1600" b="1" u="sng" dirty="0">
                <a:effectLst/>
                <a:latin typeface="Times New Roman" panose="02020603050405020304" pitchFamily="18" charset="0"/>
                <a:cs typeface="Times New Roman" panose="02020603050405020304" pitchFamily="18" charset="0"/>
              </a:rPr>
              <a:t>, </a:t>
            </a:r>
            <a:r>
              <a:rPr lang="en" altLang="ko-Kore-KR" sz="1600" b="1" u="sng" dirty="0" err="1">
                <a:effectLst/>
                <a:latin typeface="Times New Roman" panose="02020603050405020304" pitchFamily="18" charset="0"/>
                <a:cs typeface="Times New Roman" panose="02020603050405020304" pitchFamily="18" charset="0"/>
              </a:rPr>
              <a:t>AlexNet</a:t>
            </a:r>
            <a:r>
              <a:rPr lang="en" altLang="ko-Kore-KR" sz="1600" b="1" u="sng" dirty="0">
                <a:effectLst/>
                <a:latin typeface="Times New Roman" panose="02020603050405020304" pitchFamily="18" charset="0"/>
                <a:cs typeface="Times New Roman" panose="02020603050405020304" pitchFamily="18" charset="0"/>
              </a:rPr>
              <a:t>, </a:t>
            </a:r>
            <a:r>
              <a:rPr lang="en" altLang="ko-Kore-KR" sz="1600" b="1" u="sng" dirty="0" err="1">
                <a:effectLst/>
                <a:latin typeface="Times New Roman" panose="02020603050405020304" pitchFamily="18" charset="0"/>
                <a:cs typeface="Times New Roman" panose="02020603050405020304" pitchFamily="18" charset="0"/>
              </a:rPr>
              <a:t>ResNet</a:t>
            </a:r>
            <a:r>
              <a:rPr lang="en" altLang="ko-Kore-KR" sz="1600" b="1" u="sng" dirty="0">
                <a:effectLst/>
                <a:latin typeface="Times New Roman" panose="02020603050405020304" pitchFamily="18" charset="0"/>
                <a:cs typeface="Times New Roman" panose="02020603050405020304" pitchFamily="18" charset="0"/>
              </a:rPr>
              <a:t>, </a:t>
            </a:r>
            <a:r>
              <a:rPr lang="en" altLang="ko-Kore-KR" sz="1600" b="1" u="sng" dirty="0" err="1">
                <a:effectLst/>
                <a:latin typeface="Times New Roman" panose="02020603050405020304" pitchFamily="18" charset="0"/>
                <a:cs typeface="Times New Roman" panose="02020603050405020304" pitchFamily="18" charset="0"/>
              </a:rPr>
              <a:t>GoogleNet</a:t>
            </a:r>
            <a:r>
              <a:rPr lang="en" altLang="ko-Kore-KR" sz="1600" b="1" u="sng" dirty="0">
                <a:effectLst/>
                <a:latin typeface="Times New Roman" panose="02020603050405020304" pitchFamily="18" charset="0"/>
                <a:cs typeface="Times New Roman" panose="02020603050405020304" pitchFamily="18" charset="0"/>
              </a:rPr>
              <a:t>)</a:t>
            </a:r>
            <a:r>
              <a:rPr lang="en" altLang="ko-Kore-KR" sz="1800" b="1" u="sng" dirty="0">
                <a:effectLst/>
                <a:latin typeface="Times New Roman" panose="02020603050405020304" pitchFamily="18" charset="0"/>
                <a:cs typeface="Times New Roman" panose="02020603050405020304" pitchFamily="18" charset="0"/>
              </a:rPr>
              <a:t> </a:t>
            </a:r>
            <a:r>
              <a:rPr lang="en" altLang="ko-Kore-KR" sz="1800" dirty="0">
                <a:effectLst/>
                <a:latin typeface="Times New Roman" panose="02020603050405020304" pitchFamily="18" charset="0"/>
                <a:cs typeface="Times New Roman" panose="02020603050405020304" pitchFamily="18" charset="0"/>
              </a:rPr>
              <a:t>in terms of test set accuracy. </a:t>
            </a:r>
          </a:p>
          <a:p>
            <a:pPr marL="742950" lvl="1" indent="-285750">
              <a:lnSpc>
                <a:spcPct val="150000"/>
              </a:lnSpc>
              <a:buFont typeface="Arial" panose="020B0604020202020204" pitchFamily="34" charset="0"/>
              <a:buChar char="•"/>
            </a:pPr>
            <a:r>
              <a:rPr lang="en" altLang="ko-Kore-KR" sz="1800" dirty="0">
                <a:effectLst/>
                <a:latin typeface="Times New Roman" panose="02020603050405020304" pitchFamily="18" charset="0"/>
                <a:cs typeface="Times New Roman" panose="02020603050405020304" pitchFamily="18" charset="0"/>
              </a:rPr>
              <a:t>Our CIFAR-10 model achieves a test error rate of 3.65 </a:t>
            </a:r>
            <a:endParaRPr lang="en" altLang="ko-Kore-KR"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20989011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30895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effectLst/>
              </a:rPr>
              <a:t>Metrics</a:t>
            </a:r>
          </a:p>
          <a:p>
            <a:pPr marL="742950" lvl="1" indent="-285750">
              <a:lnSpc>
                <a:spcPct val="150000"/>
              </a:lnSpc>
              <a:buFont typeface="Arial" panose="020B0604020202020204" pitchFamily="34" charset="0"/>
              <a:buChar char="•"/>
            </a:pPr>
            <a:r>
              <a:rPr lang="en" altLang="ko-Kore-KR" dirty="0"/>
              <a:t>evaluated architecture “A” after training three times with different random </a:t>
            </a:r>
            <a:r>
              <a:rPr lang="en" altLang="ko-Kore-KR" dirty="0" err="1"/>
              <a:t>init</a:t>
            </a:r>
            <a:endParaRPr lang="en" altLang="ko-Kore-KR" dirty="0"/>
          </a:p>
          <a:p>
            <a:pPr marL="742950" lvl="1" indent="-285750">
              <a:lnSpc>
                <a:spcPct val="150000"/>
              </a:lnSpc>
              <a:buFont typeface="Arial" panose="020B0604020202020204" pitchFamily="34" charset="0"/>
              <a:buChar char="•"/>
            </a:pPr>
            <a:r>
              <a:rPr lang="en" altLang="ko-Kore-KR" dirty="0"/>
              <a:t>dataset is a mapping from (A, </a:t>
            </a:r>
            <a:r>
              <a:rPr lang="en" altLang="ko-Kore-KR" dirty="0" err="1"/>
              <a:t>Epoch_stop</a:t>
            </a:r>
            <a:r>
              <a:rPr lang="en" altLang="ko-Kore-KR" dirty="0"/>
              <a:t>, trial#) following metrics </a:t>
            </a:r>
          </a:p>
          <a:p>
            <a:pPr lvl="2">
              <a:buFont typeface="Arial" panose="020B0604020202020204" pitchFamily="34" charset="0"/>
              <a:buChar char="•"/>
            </a:pPr>
            <a:r>
              <a:rPr lang="en" altLang="ko-Kore-KR" dirty="0"/>
              <a:t> training acc</a:t>
            </a:r>
          </a:p>
          <a:p>
            <a:pPr lvl="2">
              <a:buFont typeface="Arial" panose="020B0604020202020204" pitchFamily="34" charset="0"/>
              <a:buChar char="•"/>
            </a:pPr>
            <a:r>
              <a:rPr lang="en" altLang="ko-Kore-KR" dirty="0"/>
              <a:t> validation acc</a:t>
            </a:r>
          </a:p>
          <a:p>
            <a:pPr lvl="2">
              <a:buFont typeface="Arial" panose="020B0604020202020204" pitchFamily="34" charset="0"/>
              <a:buChar char="•"/>
            </a:pPr>
            <a:r>
              <a:rPr lang="en" altLang="ko-Kore-KR" dirty="0"/>
              <a:t> test acc</a:t>
            </a:r>
          </a:p>
          <a:p>
            <a:pPr lvl="2">
              <a:buFont typeface="Arial" panose="020B0604020202020204" pitchFamily="34" charset="0"/>
              <a:buChar char="•"/>
            </a:pPr>
            <a:r>
              <a:rPr lang="en" altLang="ko-Kore-KR" dirty="0"/>
              <a:t> training time in </a:t>
            </a:r>
            <a:r>
              <a:rPr lang="en" altLang="ko-Kore-KR" dirty="0" err="1"/>
              <a:t>secondes</a:t>
            </a:r>
            <a:endParaRPr lang="en" altLang="ko-Kore-KR" dirty="0"/>
          </a:p>
          <a:p>
            <a:pPr lvl="2">
              <a:buFont typeface="Arial" panose="020B0604020202020204" pitchFamily="34" charset="0"/>
              <a:buChar char="•"/>
            </a:pPr>
            <a:r>
              <a:rPr lang="en" altLang="ko-Kore-KR" dirty="0"/>
              <a:t> number of trainable model parameters</a:t>
            </a:r>
          </a:p>
          <a:p>
            <a:pPr marL="1200150" lvl="2" indent="-285750">
              <a:lnSpc>
                <a:spcPct val="150000"/>
              </a:lnSpc>
              <a:buFont typeface="Arial" panose="020B0604020202020204" pitchFamily="34" charset="0"/>
              <a:buChar char="•"/>
            </a:pPr>
            <a:endParaRPr kumimoji="1" lang="ko-Kore-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97896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7" name="TextBox 6">
            <a:extLst>
              <a:ext uri="{FF2B5EF4-FFF2-40B4-BE49-F238E27FC236}">
                <a16:creationId xmlns:a16="http://schemas.microsoft.com/office/drawing/2014/main" id="{4CCD10CD-527F-614E-BA97-48DCFFC076FA}"/>
              </a:ext>
            </a:extLst>
          </p:cNvPr>
          <p:cNvSpPr txBox="1"/>
          <p:nvPr/>
        </p:nvSpPr>
        <p:spPr>
          <a:xfrm>
            <a:off x="233915" y="668215"/>
            <a:ext cx="11208898" cy="3139321"/>
          </a:xfrm>
          <a:prstGeom prst="rect">
            <a:avLst/>
          </a:prstGeom>
          <a:noFill/>
        </p:spPr>
        <p:txBody>
          <a:bodyPr wrap="square">
            <a:spAutoFit/>
          </a:bodyPr>
          <a:lstStyle/>
          <a:p>
            <a:r>
              <a:rPr lang="en" altLang="ko-Kore-KR" b="1" dirty="0"/>
              <a:t>NAS-Bench-101</a:t>
            </a:r>
            <a:r>
              <a:rPr lang="en" altLang="ko-Kore-KR" dirty="0"/>
              <a:t>, a </a:t>
            </a:r>
            <a:r>
              <a:rPr lang="en" altLang="ko-Kore-KR" b="1" dirty="0"/>
              <a:t>new tabular benchmark for neural architecture search </a:t>
            </a:r>
            <a:r>
              <a:rPr lang="en" altLang="ko-Kore-KR" dirty="0"/>
              <a:t>that is </a:t>
            </a:r>
            <a:r>
              <a:rPr lang="en" altLang="ko-Kore-KR" b="1" dirty="0"/>
              <a:t>inexpensive to evaluate </a:t>
            </a:r>
            <a:r>
              <a:rPr lang="en" altLang="ko-Kore-KR" dirty="0"/>
              <a:t>but still preserves the original NAS optimization problem, </a:t>
            </a:r>
            <a:r>
              <a:rPr lang="en" altLang="ko-Kore-KR" b="1" dirty="0"/>
              <a:t>enabling us to rigorously compare various algorithms quickly </a:t>
            </a:r>
            <a:r>
              <a:rPr lang="en" altLang="ko-Kore-KR" dirty="0"/>
              <a:t>and without the enormous computational budgets often used by projects in the field. </a:t>
            </a:r>
          </a:p>
          <a:p>
            <a:endParaRPr lang="en" altLang="ko-Kore-KR" dirty="0"/>
          </a:p>
          <a:p>
            <a:r>
              <a:rPr lang="en" altLang="ko-Kore-KR" dirty="0"/>
              <a:t>NAS-bench-101</a:t>
            </a:r>
            <a:r>
              <a:rPr lang="ko-KR" altLang="en-US" dirty="0"/>
              <a:t>은 결국 </a:t>
            </a:r>
            <a:r>
              <a:rPr lang="en" altLang="ko-Kore-KR" dirty="0"/>
              <a:t>NAS </a:t>
            </a:r>
            <a:r>
              <a:rPr lang="ko-KR" altLang="en-US" dirty="0"/>
              <a:t>연구자들을 위한 것이라고 볼 수 있는데</a:t>
            </a:r>
            <a:r>
              <a:rPr lang="en-US" altLang="ko-KR" dirty="0"/>
              <a:t>, </a:t>
            </a:r>
            <a:r>
              <a:rPr lang="en" altLang="ko-Kore-KR" dirty="0"/>
              <a:t>NAS </a:t>
            </a:r>
            <a:r>
              <a:rPr lang="ko-KR" altLang="en-US" dirty="0"/>
              <a:t>연구를 할 때 기존의 방법을 실험하거나 비교 실험을 위해서 다양한 </a:t>
            </a:r>
            <a:r>
              <a:rPr lang="en" altLang="ko-Kore-KR" dirty="0"/>
              <a:t>search algorithm</a:t>
            </a:r>
            <a:r>
              <a:rPr lang="ko-KR" altLang="en-US" dirty="0"/>
              <a:t>을 </a:t>
            </a:r>
            <a:r>
              <a:rPr lang="ko-KR" altLang="en-US" dirty="0" err="1"/>
              <a:t>실험해봐야하는데</a:t>
            </a:r>
            <a:r>
              <a:rPr lang="ko-KR" altLang="en-US" dirty="0"/>
              <a:t> 일일이 실험하려면 제한된 컴퓨팅 자원으로 도저히 불가능하다 그래서 </a:t>
            </a:r>
            <a:r>
              <a:rPr lang="en" altLang="ko-Kore-KR" dirty="0"/>
              <a:t>NAS-</a:t>
            </a:r>
            <a:r>
              <a:rPr lang="en" altLang="ko-Kore-KR" dirty="0" err="1"/>
              <a:t>bech</a:t>
            </a:r>
            <a:r>
              <a:rPr lang="en" altLang="ko-Kore-KR" dirty="0"/>
              <a:t> </a:t>
            </a:r>
            <a:r>
              <a:rPr lang="ko-KR" altLang="en-US" dirty="0"/>
              <a:t>연구는 결국 </a:t>
            </a:r>
            <a:r>
              <a:rPr lang="en" altLang="ko-Kore-KR" dirty="0"/>
              <a:t>search space</a:t>
            </a:r>
            <a:r>
              <a:rPr lang="ko-KR" altLang="en-US" dirty="0" err="1"/>
              <a:t>를</a:t>
            </a:r>
            <a:r>
              <a:rPr lang="ko-KR" altLang="en-US" dirty="0"/>
              <a:t> 동일하게 맞춰놓고 그 </a:t>
            </a:r>
            <a:r>
              <a:rPr lang="en" altLang="ko-Kore-KR" dirty="0"/>
              <a:t>search space</a:t>
            </a:r>
            <a:r>
              <a:rPr lang="ko-KR" altLang="en-US" dirty="0"/>
              <a:t>안에서 가능한 모든 아키텍처를 다 </a:t>
            </a:r>
            <a:r>
              <a:rPr lang="en" altLang="ko-Kore-KR" dirty="0"/>
              <a:t>evaluate </a:t>
            </a:r>
            <a:r>
              <a:rPr lang="ko-KR" altLang="en-US" dirty="0"/>
              <a:t>해놓은 데이터 셋이라고 볼 수 있다</a:t>
            </a:r>
            <a:r>
              <a:rPr lang="en-US" altLang="ko-KR" dirty="0"/>
              <a:t>. </a:t>
            </a:r>
            <a:r>
              <a:rPr lang="ko-KR" altLang="en-US" dirty="0"/>
              <a:t>그래서 이 데이터 셋을 활용하여 </a:t>
            </a:r>
            <a:r>
              <a:rPr lang="en" altLang="ko-Kore-KR" dirty="0"/>
              <a:t>NAS</a:t>
            </a:r>
            <a:r>
              <a:rPr lang="ko-KR" altLang="en-US" dirty="0"/>
              <a:t>의 다양한 </a:t>
            </a:r>
            <a:r>
              <a:rPr lang="en" altLang="ko-Kore-KR" dirty="0"/>
              <a:t>search </a:t>
            </a:r>
            <a:r>
              <a:rPr lang="ko-KR" altLang="en-US" dirty="0"/>
              <a:t>알고리즘을 알고리즘 자체로만 비교할 수 있도록 도와주는 데이터 셋인 것</a:t>
            </a:r>
            <a:r>
              <a:rPr lang="en-US" altLang="ko-KR" dirty="0"/>
              <a:t>. </a:t>
            </a:r>
            <a:r>
              <a:rPr lang="ko-KR" altLang="en-US" dirty="0"/>
              <a:t>그래서 </a:t>
            </a:r>
            <a:r>
              <a:rPr lang="en" altLang="ko-Kore-KR" dirty="0"/>
              <a:t>NAS </a:t>
            </a:r>
            <a:r>
              <a:rPr lang="ko-KR" altLang="en-US" dirty="0"/>
              <a:t>알고리즘의 재생산을 높이고자 진행을 했고 데이터 셋 자체의 여러가지 분석을 통해서 일반적으로 </a:t>
            </a:r>
            <a:r>
              <a:rPr lang="ko-KR" altLang="en-US" dirty="0" err="1"/>
              <a:t>그럴거</a:t>
            </a:r>
            <a:r>
              <a:rPr lang="ko-KR" altLang="en-US" dirty="0"/>
              <a:t> 같은 느낌들</a:t>
            </a:r>
            <a:r>
              <a:rPr lang="en-US" altLang="ko-KR" dirty="0"/>
              <a:t>.. </a:t>
            </a:r>
            <a:r>
              <a:rPr lang="ko-KR" altLang="en-US" dirty="0"/>
              <a:t>예를 들면 </a:t>
            </a:r>
            <a:r>
              <a:rPr lang="en" altLang="ko-Kore-KR" dirty="0"/>
              <a:t>non-param operation</a:t>
            </a:r>
            <a:r>
              <a:rPr lang="ko-KR" altLang="en-US" dirty="0"/>
              <a:t>이 무조건 더 빠른 건 아니다</a:t>
            </a:r>
            <a:r>
              <a:rPr lang="en-US" altLang="ko-KR" dirty="0"/>
              <a:t>. </a:t>
            </a:r>
            <a:r>
              <a:rPr lang="ko-KR" altLang="en-US" dirty="0"/>
              <a:t>와 같은 </a:t>
            </a:r>
            <a:r>
              <a:rPr lang="ko-KR" altLang="en-US" dirty="0" err="1"/>
              <a:t>인사이트를</a:t>
            </a:r>
            <a:r>
              <a:rPr lang="ko-KR" altLang="en-US" dirty="0"/>
              <a:t> 도출했다</a:t>
            </a:r>
            <a:r>
              <a:rPr lang="en-US" altLang="ko-KR" dirty="0"/>
              <a:t>.</a:t>
            </a:r>
          </a:p>
        </p:txBody>
      </p:sp>
    </p:spTree>
    <p:extLst>
      <p:ext uri="{BB962C8B-B14F-4D97-AF65-F5344CB8AC3E}">
        <p14:creationId xmlns:p14="http://schemas.microsoft.com/office/powerpoint/2010/main" val="2972402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latin typeface="Times New Roman" panose="02020603050405020304" pitchFamily="18" charset="0"/>
                <a:cs typeface="Times New Roman" panose="02020603050405020304" pitchFamily="18" charset="0"/>
              </a:rPr>
              <a:t>Result</a:t>
            </a:r>
            <a:r>
              <a:rPr lang="en" altLang="ko-Kore-KR" dirty="0">
                <a:effectLst/>
                <a:latin typeface="Times New Roman" panose="02020603050405020304" pitchFamily="18" charset="0"/>
                <a:cs typeface="Times New Roman" panose="02020603050405020304" pitchFamily="18" charset="0"/>
              </a:rPr>
              <a:t>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9" name="TextBox 8">
            <a:extLst>
              <a:ext uri="{FF2B5EF4-FFF2-40B4-BE49-F238E27FC236}">
                <a16:creationId xmlns:a16="http://schemas.microsoft.com/office/drawing/2014/main" id="{88F33195-67F6-834D-9A48-45D68ABEE5C4}"/>
              </a:ext>
            </a:extLst>
          </p:cNvPr>
          <p:cNvSpPr txBox="1"/>
          <p:nvPr/>
        </p:nvSpPr>
        <p:spPr>
          <a:xfrm>
            <a:off x="233915" y="668215"/>
            <a:ext cx="11958085" cy="3970318"/>
          </a:xfrm>
          <a:prstGeom prst="rect">
            <a:avLst/>
          </a:prstGeom>
          <a:noFill/>
        </p:spPr>
        <p:txBody>
          <a:bodyPr wrap="square">
            <a:spAutoFit/>
          </a:bodyPr>
          <a:lstStyle/>
          <a:p>
            <a:r>
              <a:rPr lang="en" altLang="ko-Kore-KR" b="1" dirty="0"/>
              <a:t>NAS-Bench</a:t>
            </a:r>
            <a:r>
              <a:rPr lang="ko-KR" altLang="en-US" b="1" dirty="0"/>
              <a:t>시리즈는 지금까지도 발전하고 있으며 그 활용이 점점 늘어나고 있는 추세다</a:t>
            </a:r>
            <a:r>
              <a:rPr lang="en-US" altLang="ko-KR" b="1" dirty="0"/>
              <a:t>.</a:t>
            </a:r>
            <a:endParaRPr lang="ko-KR" altLang="en-US" dirty="0"/>
          </a:p>
          <a:p>
            <a:r>
              <a:rPr lang="en" altLang="ko-Kore-KR" dirty="0"/>
              <a:t>NAS-Bench-101</a:t>
            </a:r>
            <a:r>
              <a:rPr lang="ko-KR" altLang="en-US" dirty="0"/>
              <a:t>을 시작으로</a:t>
            </a:r>
            <a:endParaRPr lang="en-US" altLang="ko-KR" dirty="0"/>
          </a:p>
          <a:p>
            <a:endParaRPr lang="ko-KR" altLang="en-US" dirty="0"/>
          </a:p>
          <a:p>
            <a:pPr marL="285750" indent="-285750">
              <a:buFont typeface="Arial" panose="020B0604020202020204" pitchFamily="34" charset="0"/>
              <a:buChar char="•"/>
            </a:pPr>
            <a:r>
              <a:rPr lang="en" altLang="ko-Kore-KR" b="1" dirty="0"/>
              <a:t>NAS-Bench-1shot1</a:t>
            </a:r>
            <a:r>
              <a:rPr lang="en" altLang="ko-Kore-KR" dirty="0"/>
              <a:t> : one-shot algorithm</a:t>
            </a:r>
            <a:r>
              <a:rPr lang="ko-KR" altLang="en-US" dirty="0"/>
              <a:t>을 </a:t>
            </a:r>
            <a:r>
              <a:rPr lang="en" altLang="ko-Kore-KR" dirty="0"/>
              <a:t>NAS-bench-101 search space</a:t>
            </a:r>
            <a:r>
              <a:rPr lang="ko-KR" altLang="en-US" dirty="0"/>
              <a:t>에서 허용한 </a:t>
            </a:r>
            <a:r>
              <a:rPr lang="en" altLang="ko-Kore-KR" dirty="0"/>
              <a:t>benchmark</a:t>
            </a:r>
          </a:p>
          <a:p>
            <a:pPr marL="285750" indent="-285750">
              <a:buFont typeface="Arial" panose="020B0604020202020204" pitchFamily="34" charset="0"/>
              <a:buChar char="•"/>
            </a:pPr>
            <a:r>
              <a:rPr lang="en" altLang="ko-Kore-KR" b="1" dirty="0"/>
              <a:t>NAS-Bench-201</a:t>
            </a:r>
            <a:r>
              <a:rPr lang="en" altLang="ko-Kore-KR" dirty="0"/>
              <a:t> : Cell based, each edge can take operation (101</a:t>
            </a:r>
            <a:r>
              <a:rPr lang="ko-KR" altLang="en-US" dirty="0"/>
              <a:t>은 노드가 </a:t>
            </a:r>
            <a:r>
              <a:rPr lang="en" altLang="ko-Kore-KR" dirty="0"/>
              <a:t>operation), </a:t>
            </a:r>
            <a:r>
              <a:rPr lang="ko-KR" altLang="en-US" dirty="0"/>
              <a:t>더 다양한 데이터 셋 </a:t>
            </a:r>
            <a:r>
              <a:rPr lang="en-US" altLang="ko-KR" dirty="0"/>
              <a:t>(</a:t>
            </a:r>
            <a:r>
              <a:rPr lang="en" altLang="ko-Kore-KR" dirty="0"/>
              <a:t>CIFAR10 CIFAR100 IMAGENET-16-120 )</a:t>
            </a:r>
          </a:p>
          <a:p>
            <a:pPr marL="285750" indent="-285750">
              <a:buFont typeface="Arial" panose="020B0604020202020204" pitchFamily="34" charset="0"/>
              <a:buChar char="•"/>
            </a:pPr>
            <a:r>
              <a:rPr lang="en" altLang="ko-Kore-KR" b="1" dirty="0"/>
              <a:t>NATS-Bench</a:t>
            </a:r>
            <a:r>
              <a:rPr lang="en" altLang="ko-Kore-KR" dirty="0"/>
              <a:t> : 201</a:t>
            </a:r>
            <a:r>
              <a:rPr lang="ko-KR" altLang="en-US" dirty="0"/>
              <a:t>을 확장시킨 것인데</a:t>
            </a:r>
            <a:r>
              <a:rPr lang="en-US" altLang="ko-KR" dirty="0"/>
              <a:t>. </a:t>
            </a:r>
            <a:r>
              <a:rPr lang="en" altLang="ko-Kore-KR" dirty="0"/>
              <a:t>macro structure</a:t>
            </a:r>
            <a:r>
              <a:rPr lang="ko-KR" altLang="en-US" dirty="0"/>
              <a:t>까지 수정</a:t>
            </a:r>
          </a:p>
          <a:p>
            <a:pPr marL="285750" indent="-285750">
              <a:buFont typeface="Arial" panose="020B0604020202020204" pitchFamily="34" charset="0"/>
              <a:buChar char="•"/>
            </a:pPr>
            <a:r>
              <a:rPr lang="en" altLang="ko-Kore-KR" b="1" dirty="0"/>
              <a:t>NAS-Bench-NLP</a:t>
            </a:r>
            <a:r>
              <a:rPr lang="en" altLang="ko-Kore-KR" dirty="0"/>
              <a:t> : NAS benchmark for natural language processing with PTB dataset</a:t>
            </a:r>
          </a:p>
          <a:p>
            <a:pPr marL="285750" indent="-285750">
              <a:buFont typeface="Arial" panose="020B0604020202020204" pitchFamily="34" charset="0"/>
              <a:buChar char="•"/>
            </a:pPr>
            <a:r>
              <a:rPr lang="en" altLang="ko-Kore-KR" b="1" dirty="0"/>
              <a:t>NAS-Bench-ASR</a:t>
            </a:r>
            <a:r>
              <a:rPr lang="en" altLang="ko-Kore-KR" dirty="0"/>
              <a:t> : for automatic speech </a:t>
            </a:r>
            <a:r>
              <a:rPr lang="en" altLang="ko-Kore-KR" dirty="0" err="1"/>
              <a:t>recognition.TIMIT</a:t>
            </a:r>
            <a:r>
              <a:rPr lang="en" altLang="ko-Kore-KR" dirty="0"/>
              <a:t> dataset</a:t>
            </a:r>
          </a:p>
          <a:p>
            <a:pPr marL="285750" indent="-285750">
              <a:buFont typeface="Arial" panose="020B0604020202020204" pitchFamily="34" charset="0"/>
              <a:buChar char="•"/>
            </a:pPr>
            <a:r>
              <a:rPr lang="en" altLang="ko-Kore-KR" b="1" dirty="0" err="1"/>
              <a:t>TransNAS</a:t>
            </a:r>
            <a:r>
              <a:rPr lang="en" altLang="ko-Kore-KR" b="1" dirty="0"/>
              <a:t>-Bench</a:t>
            </a:r>
            <a:r>
              <a:rPr lang="en" altLang="ko-Kore-KR" dirty="0"/>
              <a:t> : two separate search spaces (cell-level and macro-level) seven tasks including pixel-level prediction, regression, and self-supervised tasks.</a:t>
            </a:r>
          </a:p>
          <a:p>
            <a:pPr marL="285750" indent="-285750">
              <a:buFont typeface="Arial" panose="020B0604020202020204" pitchFamily="34" charset="0"/>
              <a:buChar char="•"/>
            </a:pPr>
            <a:r>
              <a:rPr lang="en" altLang="ko-Kore-KR" b="1" dirty="0"/>
              <a:t>NAS-Bench-MR</a:t>
            </a:r>
            <a:r>
              <a:rPr lang="en" altLang="ko-Kore-KR" dirty="0"/>
              <a:t> : surrogate NAS benchmark which evaluates across four datasets: ImageNet50-1000, Cityscapes, KITTI, and HMDB51. (surrogate NAS is NAS benchmark that provides a surrogate model that can be used to predict the performance of any architecture in the search space.</a:t>
            </a:r>
          </a:p>
        </p:txBody>
      </p:sp>
    </p:spTree>
    <p:extLst>
      <p:ext uri="{BB962C8B-B14F-4D97-AF65-F5344CB8AC3E}">
        <p14:creationId xmlns:p14="http://schemas.microsoft.com/office/powerpoint/2010/main" val="35868123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5" name="제목 1">
            <a:extLst>
              <a:ext uri="{FF2B5EF4-FFF2-40B4-BE49-F238E27FC236}">
                <a16:creationId xmlns:a16="http://schemas.microsoft.com/office/drawing/2014/main" id="{92CA8794-C57F-2D49-AA03-0D5E930F2BEE}"/>
              </a:ext>
            </a:extLst>
          </p:cNvPr>
          <p:cNvSpPr>
            <a:spLocks noGrp="1"/>
          </p:cNvSpPr>
          <p:nvPr>
            <p:ph type="ctrTitle"/>
          </p:nvPr>
        </p:nvSpPr>
        <p:spPr>
          <a:xfrm>
            <a:off x="272145" y="2492829"/>
            <a:ext cx="11321142" cy="2849859"/>
          </a:xfrm>
        </p:spPr>
        <p:txBody>
          <a:bodyPr>
            <a:noAutofit/>
          </a:bodyPr>
          <a:lstStyle/>
          <a:p>
            <a:r>
              <a:rPr lang="en" altLang="ko-Kore-KR" dirty="0">
                <a:latin typeface="Times New Roman" panose="02020603050405020304" pitchFamily="18" charset="0"/>
                <a:cs typeface="Times New Roman" panose="02020603050405020304" pitchFamily="18" charset="0"/>
              </a:rPr>
              <a:t>ACCELERATING </a:t>
            </a:r>
            <a:br>
              <a:rPr lang="en" altLang="ko-Kore-KR" dirty="0">
                <a:latin typeface="Times New Roman" panose="02020603050405020304" pitchFamily="18" charset="0"/>
                <a:cs typeface="Times New Roman" panose="02020603050405020304" pitchFamily="18" charset="0"/>
              </a:rPr>
            </a:br>
            <a:r>
              <a:rPr lang="en" altLang="ko-Kore-KR" dirty="0">
                <a:latin typeface="Times New Roman" panose="02020603050405020304" pitchFamily="18" charset="0"/>
                <a:cs typeface="Times New Roman" panose="02020603050405020304" pitchFamily="18" charset="0"/>
              </a:rPr>
              <a:t>NEURAL ARCHITECTURE SEARCH </a:t>
            </a:r>
            <a:br>
              <a:rPr lang="en" altLang="ko-Kore-KR" dirty="0">
                <a:latin typeface="Times New Roman" panose="02020603050405020304" pitchFamily="18" charset="0"/>
                <a:cs typeface="Times New Roman" panose="02020603050405020304" pitchFamily="18" charset="0"/>
              </a:rPr>
            </a:br>
            <a:r>
              <a:rPr lang="en" altLang="ko-Kore-KR" dirty="0">
                <a:latin typeface="Times New Roman" panose="02020603050405020304" pitchFamily="18" charset="0"/>
                <a:cs typeface="Times New Roman" panose="02020603050405020304" pitchFamily="18" charset="0"/>
              </a:rPr>
              <a:t>USING PERFORMANCE PREDICTION</a:t>
            </a:r>
            <a:endParaRPr kumimoji="1" lang="ko-Kore-KR" alt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8913C1-066F-A647-ABB3-0D1E999E6F11}"/>
              </a:ext>
            </a:extLst>
          </p:cNvPr>
          <p:cNvSpPr txBox="1"/>
          <p:nvPr/>
        </p:nvSpPr>
        <p:spPr>
          <a:xfrm>
            <a:off x="1188054" y="5188799"/>
            <a:ext cx="9815892" cy="307777"/>
          </a:xfrm>
          <a:prstGeom prst="rect">
            <a:avLst/>
          </a:prstGeom>
          <a:noFill/>
        </p:spPr>
        <p:txBody>
          <a:bodyPr wrap="none" rtlCol="0">
            <a:spAutoFit/>
          </a:bodyPr>
          <a:lstStyle/>
          <a:p>
            <a:pPr algn="ctr"/>
            <a:r>
              <a:rPr lang="en" altLang="ko-Kore-KR" sz="1400" dirty="0"/>
              <a:t>Baker, Bowen, et al. "Accelerating neural architecture search using performance prediction." </a:t>
            </a:r>
            <a:r>
              <a:rPr lang="en" altLang="ko-Kore-KR" sz="1400" i="1" dirty="0" err="1">
                <a:effectLst/>
              </a:rPr>
              <a:t>arXiv</a:t>
            </a:r>
            <a:r>
              <a:rPr lang="en" altLang="ko-Kore-KR" sz="1400" i="1" dirty="0">
                <a:effectLst/>
              </a:rPr>
              <a:t> preprint arXiv:1705.10823 </a:t>
            </a:r>
            <a:r>
              <a:rPr lang="en" altLang="ko-Kore-KR" sz="1400" dirty="0"/>
              <a:t>(2017).</a:t>
            </a:r>
            <a:endParaRPr lang="en" altLang="ko-Kore-K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1274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ABSTRACT </a:t>
            </a:r>
            <a:endParaRPr lang="en" altLang="ko-Kore-KR"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AE41F2A-ED17-7345-9445-701A367F7EDB}"/>
              </a:ext>
            </a:extLst>
          </p:cNvPr>
          <p:cNvSpPr txBox="1"/>
          <p:nvPr/>
        </p:nvSpPr>
        <p:spPr>
          <a:xfrm>
            <a:off x="258315" y="513428"/>
            <a:ext cx="10560789" cy="383181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ko-Kore-KR" b="1" dirty="0">
                <a:latin typeface="Times New Roman" panose="02020603050405020304" pitchFamily="18" charset="0"/>
                <a:cs typeface="Times New Roman" panose="02020603050405020304" pitchFamily="18" charset="0"/>
              </a:rPr>
              <a:t>Motivation</a:t>
            </a:r>
            <a:endParaRPr lang="en" altLang="ko-Kore-KR"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ko-KR" altLang="en-US" dirty="0" err="1"/>
              <a:t>뉴럴</a:t>
            </a:r>
            <a:r>
              <a:rPr lang="ko-KR" altLang="en-US" dirty="0"/>
              <a:t> 네트워크 </a:t>
            </a:r>
            <a:r>
              <a:rPr lang="ko-KR" altLang="en-US" dirty="0" err="1"/>
              <a:t>하이퍼파라미터</a:t>
            </a:r>
            <a:r>
              <a:rPr lang="ko-KR" altLang="en-US" dirty="0"/>
              <a:t> 최적화 방법과 메타 모델링은 </a:t>
            </a:r>
            <a:r>
              <a:rPr lang="en" altLang="ko-Kore-KR" dirty="0"/>
              <a:t>large number of model config</a:t>
            </a:r>
            <a:r>
              <a:rPr lang="ko-KR" altLang="en-US" dirty="0" err="1"/>
              <a:t>를</a:t>
            </a:r>
            <a:r>
              <a:rPr lang="ko-KR" altLang="en-US" dirty="0"/>
              <a:t> 학습해야하기 때문에</a:t>
            </a:r>
            <a:r>
              <a:rPr lang="en-US" altLang="ko-KR" dirty="0"/>
              <a:t> </a:t>
            </a:r>
            <a:r>
              <a:rPr lang="ko-KR" altLang="en-US" dirty="0"/>
              <a:t>계산적으로 굉장히 비싸다</a:t>
            </a:r>
            <a:r>
              <a:rPr lang="en-US" altLang="ko-KR" dirty="0"/>
              <a:t>.</a:t>
            </a:r>
          </a:p>
          <a:p>
            <a:pPr marL="742950" lvl="1" indent="-285750">
              <a:buFont typeface="Arial" panose="020B0604020202020204" pitchFamily="34" charset="0"/>
              <a:buChar char="•"/>
            </a:pPr>
            <a:endParaRPr lang="en-US" altLang="ko-KR" dirty="0"/>
          </a:p>
          <a:p>
            <a:pPr marL="742950" lvl="1"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Propose</a:t>
            </a:r>
          </a:p>
          <a:p>
            <a:pPr marL="742950" lvl="1" indent="-285750">
              <a:buFont typeface="Arial" panose="020B0604020202020204" pitchFamily="34" charset="0"/>
              <a:buChar char="•"/>
            </a:pPr>
            <a:r>
              <a:rPr lang="ko-KR" altLang="en-US" dirty="0"/>
              <a:t>논문에서 </a:t>
            </a:r>
            <a:r>
              <a:rPr lang="en" altLang="ko-Kore-KR" dirty="0"/>
              <a:t>standard frequentist regression models</a:t>
            </a:r>
            <a:r>
              <a:rPr lang="ko-KR" altLang="en-US" dirty="0"/>
              <a:t>이 부분 학습된 </a:t>
            </a:r>
            <a:r>
              <a:rPr lang="en" altLang="ko-Kore-KR" dirty="0"/>
              <a:t>model config</a:t>
            </a:r>
            <a:r>
              <a:rPr lang="ko-KR" altLang="en-US" dirty="0"/>
              <a:t>의 </a:t>
            </a:r>
            <a:r>
              <a:rPr lang="en" altLang="ko-Kore-KR" dirty="0"/>
              <a:t>final performance</a:t>
            </a:r>
            <a:r>
              <a:rPr lang="ko-KR" altLang="en-US" dirty="0" err="1"/>
              <a:t>를</a:t>
            </a:r>
            <a:r>
              <a:rPr lang="ko-KR" altLang="en-US" dirty="0"/>
              <a:t> 예측할 수 있음을 보인다</a:t>
            </a:r>
            <a:r>
              <a:rPr lang="en-US" altLang="ko-KR" dirty="0"/>
              <a:t>.</a:t>
            </a:r>
          </a:p>
          <a:p>
            <a:pPr marL="742950" lvl="1"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ko-Kore-KR" b="1" dirty="0">
                <a:latin typeface="Times New Roman" panose="02020603050405020304" pitchFamily="18" charset="0"/>
                <a:cs typeface="Times New Roman" panose="02020603050405020304" pitchFamily="18" charset="0"/>
              </a:rPr>
              <a:t>Result</a:t>
            </a:r>
          </a:p>
          <a:p>
            <a:pPr marL="742950" lvl="1" indent="-285750">
              <a:buFont typeface="Arial" panose="020B0604020202020204" pitchFamily="34" charset="0"/>
              <a:buChar char="•"/>
            </a:pPr>
            <a:r>
              <a:rPr lang="en" altLang="ko-Kore-KR" dirty="0">
                <a:latin typeface="Times New Roman" panose="02020603050405020304" pitchFamily="18" charset="0"/>
                <a:cs typeface="Times New Roman" panose="02020603050405020304" pitchFamily="18" charset="0"/>
              </a:rPr>
              <a:t>Neural network</a:t>
            </a:r>
            <a:r>
              <a:rPr lang="ko-Kore-KR" altLang="en-US" dirty="0">
                <a:latin typeface="Times New Roman" panose="02020603050405020304" pitchFamily="18" charset="0"/>
                <a:cs typeface="Times New Roman" panose="02020603050405020304" pitchFamily="18" charset="0"/>
              </a:rPr>
              <a:t>의 </a:t>
            </a:r>
            <a:r>
              <a:rPr lang="en-US" altLang="ko-Kore-KR" dirty="0">
                <a:latin typeface="Times New Roman" panose="02020603050405020304" pitchFamily="18" charset="0"/>
                <a:cs typeface="Times New Roman" panose="02020603050405020304" pitchFamily="18" charset="0"/>
              </a:rPr>
              <a:t>final performance</a:t>
            </a:r>
            <a:r>
              <a:rPr lang="ko-Kore-KR" altLang="en-US" dirty="0">
                <a:latin typeface="Times New Roman" panose="02020603050405020304" pitchFamily="18" charset="0"/>
                <a:cs typeface="Times New Roman" panose="02020603050405020304" pitchFamily="18" charset="0"/>
              </a:rPr>
              <a:t>를 예측할 수 있는 방법 제시 </a:t>
            </a:r>
            <a:endParaRPr lang="en" altLang="ko-Kore-KR"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 altLang="ko-Kore-KR" b="1"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Tree>
    <p:extLst>
      <p:ext uri="{BB962C8B-B14F-4D97-AF65-F5344CB8AC3E}">
        <p14:creationId xmlns:p14="http://schemas.microsoft.com/office/powerpoint/2010/main" val="12679179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21200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t>MODELING LEARNING CURVES </a:t>
            </a:r>
          </a:p>
          <a:p>
            <a:pPr marL="742950" lvl="1" indent="-285750">
              <a:lnSpc>
                <a:spcPct val="150000"/>
              </a:lnSpc>
              <a:buFont typeface="Arial" panose="020B0604020202020204" pitchFamily="34" charset="0"/>
              <a:buChar char="•"/>
            </a:pPr>
            <a:r>
              <a:rPr lang="ko-KR" altLang="en-US" dirty="0"/>
              <a:t>목표는 </a:t>
            </a:r>
            <a:r>
              <a:rPr lang="en" altLang="ko-Kore-KR" dirty="0"/>
              <a:t>epoch T</a:t>
            </a:r>
            <a:r>
              <a:rPr lang="ko-KR" altLang="en-US" dirty="0"/>
              <a:t>에서의 </a:t>
            </a:r>
            <a:r>
              <a:rPr lang="ko-KR" altLang="en-US" dirty="0" err="1"/>
              <a:t>뉴럴네트워크</a:t>
            </a:r>
            <a:r>
              <a:rPr lang="ko-KR" altLang="en-US" dirty="0"/>
              <a:t> </a:t>
            </a:r>
            <a:r>
              <a:rPr lang="en" altLang="ko-Kore-KR" dirty="0"/>
              <a:t>config x</a:t>
            </a:r>
            <a:r>
              <a:rPr lang="ko-KR" altLang="en-US" dirty="0"/>
              <a:t>의 </a:t>
            </a:r>
            <a:r>
              <a:rPr lang="en" altLang="ko-Kore-KR" dirty="0"/>
              <a:t>validation acc </a:t>
            </a:r>
            <a:r>
              <a:rPr lang="en" altLang="ko-Kore-KR" dirty="0" err="1"/>
              <a:t>yT</a:t>
            </a:r>
            <a:r>
              <a:rPr lang="ko-KR" altLang="en-US" dirty="0" err="1"/>
              <a:t>를</a:t>
            </a:r>
            <a:r>
              <a:rPr lang="ko-KR" altLang="en-US" dirty="0"/>
              <a:t> 최근의 퍼포먼스 </a:t>
            </a:r>
            <a:r>
              <a:rPr lang="ko-KR" altLang="en-US" dirty="0" err="1"/>
              <a:t>관측값</a:t>
            </a:r>
            <a:r>
              <a:rPr lang="ko-KR" altLang="en-US" dirty="0"/>
              <a:t> </a:t>
            </a:r>
            <a:r>
              <a:rPr lang="en" altLang="ko-Kore-KR" dirty="0"/>
              <a:t>y(t)</a:t>
            </a:r>
            <a:r>
              <a:rPr lang="ko-KR" altLang="en-US" dirty="0" err="1"/>
              <a:t>를</a:t>
            </a:r>
            <a:r>
              <a:rPr lang="ko-KR" altLang="en-US" dirty="0"/>
              <a:t> 이용해서 모델링 하는 것이다</a:t>
            </a:r>
            <a:r>
              <a:rPr lang="en-US" altLang="ko-KR" dirty="0"/>
              <a:t>.</a:t>
            </a:r>
          </a:p>
          <a:p>
            <a:pPr marL="742950" lvl="1" indent="-285750">
              <a:lnSpc>
                <a:spcPct val="150000"/>
              </a:lnSpc>
              <a:buFont typeface="Arial" panose="020B0604020202020204" pitchFamily="34" charset="0"/>
              <a:buChar char="•"/>
            </a:pPr>
            <a:r>
              <a:rPr lang="ko-KR" altLang="en-US" dirty="0"/>
              <a:t>각 </a:t>
            </a:r>
            <a:r>
              <a:rPr lang="en" altLang="ko-Kore-KR" dirty="0"/>
              <a:t>T epochs </a:t>
            </a:r>
            <a:r>
              <a:rPr lang="ko-KR" altLang="en-US" dirty="0"/>
              <a:t>만큼 학습된 각 </a:t>
            </a:r>
            <a:r>
              <a:rPr lang="en" altLang="ko-Kore-KR" dirty="0"/>
              <a:t>config x</a:t>
            </a:r>
            <a:r>
              <a:rPr lang="ko-KR" altLang="en-US" dirty="0"/>
              <a:t>에 대해서 </a:t>
            </a:r>
            <a:r>
              <a:rPr lang="ko-KR" altLang="en-US" dirty="0" err="1"/>
              <a:t>시계열</a:t>
            </a:r>
            <a:r>
              <a:rPr lang="ko-KR" altLang="en-US" dirty="0"/>
              <a:t> </a:t>
            </a:r>
            <a:r>
              <a:rPr lang="en" altLang="ko-Kore-KR" dirty="0"/>
              <a:t>y(T)</a:t>
            </a:r>
            <a:r>
              <a:rPr lang="ko-KR" altLang="en-US" dirty="0" err="1"/>
              <a:t>를</a:t>
            </a:r>
            <a:r>
              <a:rPr lang="ko-KR" altLang="en-US" dirty="0"/>
              <a:t> 기록한다</a:t>
            </a:r>
            <a:r>
              <a:rPr lang="en-US" altLang="ko-KR" dirty="0"/>
              <a:t>. </a:t>
            </a:r>
            <a:r>
              <a:rPr lang="en" altLang="ko-Kore-KR" dirty="0"/>
              <a:t>y(T) = y</a:t>
            </a:r>
            <a:r>
              <a:rPr lang="en" altLang="ko-Kore-KR" baseline="-25000" dirty="0"/>
              <a:t>1</a:t>
            </a:r>
            <a:r>
              <a:rPr lang="en" altLang="ko-Kore-KR" dirty="0"/>
              <a:t>,y</a:t>
            </a:r>
            <a:r>
              <a:rPr lang="en" altLang="ko-Kore-KR" baseline="-25000" dirty="0"/>
              <a:t>2</a:t>
            </a:r>
            <a:r>
              <a:rPr lang="en" altLang="ko-Kore-KR" dirty="0"/>
              <a:t>,….</a:t>
            </a:r>
            <a:r>
              <a:rPr lang="en" altLang="ko-Kore-KR" dirty="0" err="1"/>
              <a:t>y</a:t>
            </a:r>
            <a:r>
              <a:rPr lang="en" altLang="ko-Kore-KR" baseline="-25000" dirty="0" err="1"/>
              <a:t>T</a:t>
            </a:r>
            <a:r>
              <a:rPr lang="en" altLang="ko-Kore-KR" dirty="0"/>
              <a:t> (validation acc)</a:t>
            </a:r>
          </a:p>
          <a:p>
            <a:pPr marL="742950" lvl="1" indent="-285750">
              <a:lnSpc>
                <a:spcPct val="150000"/>
              </a:lnSpc>
              <a:buFont typeface="Arial" panose="020B0604020202020204" pitchFamily="34" charset="0"/>
              <a:buChar char="•"/>
            </a:pPr>
            <a:r>
              <a:rPr lang="en-US" altLang="ko-Kore-KR" dirty="0"/>
              <a:t>S</a:t>
            </a:r>
            <a:r>
              <a:rPr lang="en" altLang="ko-Kore-KR" dirty="0"/>
              <a:t>et S</a:t>
            </a:r>
            <a:r>
              <a:rPr lang="ko-KR" altLang="en-US" dirty="0" err="1"/>
              <a:t>를</a:t>
            </a:r>
            <a:r>
              <a:rPr lang="ko-KR" altLang="en-US" dirty="0"/>
              <a:t> 얻으면서 </a:t>
            </a:r>
            <a:r>
              <a:rPr lang="en" altLang="ko-Kore-KR" dirty="0"/>
              <a:t>n config</a:t>
            </a:r>
            <a:r>
              <a:rPr lang="ko-KR" altLang="en-US" dirty="0"/>
              <a:t>의 전체를 학습한다 </a:t>
            </a:r>
            <a:r>
              <a:rPr lang="en-US" altLang="ko-KR" dirty="0"/>
              <a:t>.</a:t>
            </a:r>
            <a:endParaRPr kumimoji="1" lang="ko-Kore-KR" altLang="en-US" dirty="0">
              <a:latin typeface="Times New Roman" panose="02020603050405020304" pitchFamily="18" charset="0"/>
              <a:cs typeface="Times New Roman" panose="02020603050405020304" pitchFamily="18" charset="0"/>
            </a:endParaRPr>
          </a:p>
        </p:txBody>
      </p:sp>
      <p:pic>
        <p:nvPicPr>
          <p:cNvPr id="2" name="그림 1">
            <a:extLst>
              <a:ext uri="{FF2B5EF4-FFF2-40B4-BE49-F238E27FC236}">
                <a16:creationId xmlns:a16="http://schemas.microsoft.com/office/drawing/2014/main" id="{14E1E10A-EBB5-0F45-B8FE-A7BC372F6A83}"/>
              </a:ext>
            </a:extLst>
          </p:cNvPr>
          <p:cNvPicPr>
            <a:picLocks noChangeAspect="1"/>
          </p:cNvPicPr>
          <p:nvPr/>
        </p:nvPicPr>
        <p:blipFill>
          <a:blip r:embed="rId2"/>
          <a:stretch>
            <a:fillRect/>
          </a:stretch>
        </p:blipFill>
        <p:spPr>
          <a:xfrm>
            <a:off x="851808" y="2956513"/>
            <a:ext cx="8572500" cy="609600"/>
          </a:xfrm>
          <a:prstGeom prst="rect">
            <a:avLst/>
          </a:prstGeom>
        </p:spPr>
      </p:pic>
      <p:sp>
        <p:nvSpPr>
          <p:cNvPr id="9" name="TextBox 8">
            <a:extLst>
              <a:ext uri="{FF2B5EF4-FFF2-40B4-BE49-F238E27FC236}">
                <a16:creationId xmlns:a16="http://schemas.microsoft.com/office/drawing/2014/main" id="{4104EBC9-F542-9F4A-9EB0-5B1FED4F3CF8}"/>
              </a:ext>
            </a:extLst>
          </p:cNvPr>
          <p:cNvSpPr txBox="1"/>
          <p:nvPr/>
        </p:nvSpPr>
        <p:spPr>
          <a:xfrm>
            <a:off x="680231" y="3607938"/>
            <a:ext cx="10831538" cy="646331"/>
          </a:xfrm>
          <a:prstGeom prst="rect">
            <a:avLst/>
          </a:prstGeom>
          <a:noFill/>
        </p:spPr>
        <p:txBody>
          <a:bodyPr wrap="square">
            <a:spAutoFit/>
          </a:bodyPr>
          <a:lstStyle/>
          <a:p>
            <a:pPr marL="285750" indent="-285750">
              <a:buFont typeface="Arial" panose="020B0604020202020204" pitchFamily="34" charset="0"/>
              <a:buChar char="•"/>
            </a:pPr>
            <a:r>
              <a:rPr lang="ko-KR" altLang="en-US" dirty="0"/>
              <a:t>결국 회귀 모델을 훈련할 때 </a:t>
            </a:r>
            <a:r>
              <a:rPr lang="en" altLang="ko-Kore-KR" dirty="0"/>
              <a:t>S</a:t>
            </a:r>
            <a:r>
              <a:rPr lang="ko-KR" altLang="en-US" dirty="0"/>
              <a:t>집합에서 파생된 </a:t>
            </a:r>
            <a:r>
              <a:rPr lang="ko-KR" altLang="en-US" dirty="0" err="1"/>
              <a:t>시계열</a:t>
            </a:r>
            <a:r>
              <a:rPr lang="ko-KR" altLang="en-US" dirty="0"/>
              <a:t> 정확도의 부분집합 </a:t>
            </a:r>
            <a:r>
              <a:rPr lang="en" altLang="ko-Kore-KR" dirty="0"/>
              <a:t>y(tau)</a:t>
            </a:r>
            <a:r>
              <a:rPr lang="ko-KR" altLang="en-US" dirty="0"/>
              <a:t>하고 </a:t>
            </a:r>
            <a:r>
              <a:rPr lang="en-US" altLang="ko-KR" dirty="0"/>
              <a:t>, </a:t>
            </a:r>
            <a:r>
              <a:rPr lang="ko-KR" altLang="en-US" dirty="0"/>
              <a:t>신경망 </a:t>
            </a:r>
            <a:r>
              <a:rPr lang="en" altLang="ko-Kore-KR" dirty="0"/>
              <a:t>config x </a:t>
            </a:r>
            <a:r>
              <a:rPr lang="ko-KR" altLang="en-US" dirty="0"/>
              <a:t>에서 파생된 </a:t>
            </a:r>
            <a:r>
              <a:rPr lang="en" altLang="ko-Kore-KR" dirty="0"/>
              <a:t>features </a:t>
            </a:r>
            <a:r>
              <a:rPr lang="en" altLang="ko-Kore-KR" dirty="0" err="1"/>
              <a:t>ux</a:t>
            </a:r>
            <a:r>
              <a:rPr lang="en" altLang="ko-Kore-KR" dirty="0"/>
              <a:t> </a:t>
            </a:r>
            <a:r>
              <a:rPr lang="ko-KR" altLang="en-US" dirty="0"/>
              <a:t>세트를 사용함</a:t>
            </a:r>
            <a:r>
              <a:rPr lang="en-US" altLang="ko-KR" dirty="0"/>
              <a:t>. </a:t>
            </a:r>
            <a:r>
              <a:rPr lang="en" altLang="ko-Kore-KR" dirty="0"/>
              <a:t>tau</a:t>
            </a:r>
            <a:r>
              <a:rPr lang="ko-KR" altLang="en-US" dirty="0"/>
              <a:t>는 </a:t>
            </a:r>
            <a:r>
              <a:rPr lang="en-US" altLang="ko-KR" dirty="0"/>
              <a:t>1&lt; </a:t>
            </a:r>
            <a:r>
              <a:rPr lang="en" altLang="ko-Kore-KR" dirty="0"/>
              <a:t>tau &lt; T (epoch)</a:t>
            </a:r>
            <a:endParaRPr lang="ko-Kore-KR" altLang="en-US" dirty="0"/>
          </a:p>
        </p:txBody>
      </p:sp>
    </p:spTree>
    <p:extLst>
      <p:ext uri="{BB962C8B-B14F-4D97-AF65-F5344CB8AC3E}">
        <p14:creationId xmlns:p14="http://schemas.microsoft.com/office/powerpoint/2010/main" val="34065442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29563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i="1" dirty="0">
                <a:latin typeface="Times New Roman" panose="02020603050405020304" pitchFamily="18" charset="0"/>
                <a:cs typeface="Times New Roman" panose="02020603050405020304" pitchFamily="18" charset="0"/>
              </a:rPr>
              <a:t>S</a:t>
            </a:r>
            <a:r>
              <a:rPr lang="en" altLang="ko-Kore-KR" b="1" i="1" dirty="0">
                <a:effectLst/>
                <a:latin typeface="Times New Roman" panose="02020603050405020304" pitchFamily="18" charset="0"/>
                <a:cs typeface="Times New Roman" panose="02020603050405020304" pitchFamily="18" charset="0"/>
              </a:rPr>
              <a:t>equential Regression </a:t>
            </a:r>
            <a:r>
              <a:rPr lang="en" altLang="ko-Kore-KR" b="1" i="1" dirty="0">
                <a:latin typeface="Times New Roman" panose="02020603050405020304" pitchFamily="18" charset="0"/>
                <a:cs typeface="Times New Roman" panose="02020603050405020304" pitchFamily="18" charset="0"/>
              </a:rPr>
              <a:t>M</a:t>
            </a:r>
            <a:r>
              <a:rPr lang="en" altLang="ko-Kore-KR" b="1" i="1" dirty="0">
                <a:effectLst/>
                <a:latin typeface="Times New Roman" panose="02020603050405020304" pitchFamily="18" charset="0"/>
                <a:cs typeface="Times New Roman" panose="02020603050405020304" pitchFamily="18" charset="0"/>
              </a:rPr>
              <a:t>odels(SRM)</a:t>
            </a:r>
          </a:p>
          <a:p>
            <a:pPr marL="285750" indent="-285750">
              <a:lnSpc>
                <a:spcPct val="150000"/>
              </a:lnSpc>
              <a:buFont typeface="Arial" panose="020B0604020202020204" pitchFamily="34" charset="0"/>
              <a:buChar char="•"/>
            </a:pPr>
            <a:r>
              <a:rPr lang="en" altLang="ko-Kore-KR" b="1" dirty="0">
                <a:effectLst/>
              </a:rPr>
              <a:t>Using features based on time-series (TS) validation accuracies, architecture </a:t>
            </a:r>
            <a:r>
              <a:rPr lang="en" altLang="ko-Kore-KR" b="1" dirty="0" err="1">
                <a:effectLst/>
              </a:rPr>
              <a:t>parame</a:t>
            </a:r>
            <a:r>
              <a:rPr lang="en" altLang="ko-Kore-KR" b="1" dirty="0">
                <a:effectLst/>
              </a:rPr>
              <a:t>- </a:t>
            </a:r>
            <a:r>
              <a:rPr lang="en" altLang="ko-Kore-KR" b="1" dirty="0" err="1">
                <a:effectLst/>
              </a:rPr>
              <a:t>ters</a:t>
            </a:r>
            <a:r>
              <a:rPr lang="en" altLang="ko-Kore-KR" b="1" dirty="0">
                <a:effectLst/>
              </a:rPr>
              <a:t> (AP), hyperparameters (HP)</a:t>
            </a:r>
          </a:p>
          <a:p>
            <a:pPr marL="285750" indent="-285750">
              <a:lnSpc>
                <a:spcPct val="150000"/>
              </a:lnSpc>
              <a:buFont typeface="Arial" panose="020B0604020202020204" pitchFamily="34" charset="0"/>
              <a:buChar char="•"/>
            </a:pPr>
            <a:r>
              <a:rPr lang="en" altLang="ko-Kore-KR" dirty="0"/>
              <a:t>TS: These include the validation accuracies</a:t>
            </a:r>
            <a:endParaRPr lang="en" altLang="ko-Kore-KR" b="1" dirty="0"/>
          </a:p>
          <a:p>
            <a:pPr marL="285750" indent="-285750">
              <a:lnSpc>
                <a:spcPct val="150000"/>
              </a:lnSpc>
              <a:buFont typeface="Arial" panose="020B0604020202020204" pitchFamily="34" charset="0"/>
              <a:buChar char="•"/>
            </a:pPr>
            <a:r>
              <a:rPr lang="en" altLang="ko-Kore-KR" dirty="0"/>
              <a:t>AP: These include total number of weights and number of layers.</a:t>
            </a:r>
            <a:endParaRPr lang="en" altLang="ko-Kore-KR" b="1" dirty="0"/>
          </a:p>
          <a:p>
            <a:pPr marL="285750" indent="-285750">
              <a:lnSpc>
                <a:spcPct val="150000"/>
              </a:lnSpc>
              <a:buFont typeface="Arial" panose="020B0604020202020204" pitchFamily="34" charset="0"/>
              <a:buChar char="•"/>
            </a:pPr>
            <a:r>
              <a:rPr lang="en" altLang="ko-Kore-KR" dirty="0"/>
              <a:t>HP: These include all hyperparameters used for training the neural networks, e.g., initial learning rate and learning rate decay</a:t>
            </a:r>
            <a:endParaRPr kumimoji="1" lang="ko-Kore-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39663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b="1" dirty="0"/>
              <a:t>DATASETS AND TRAINING PROCEDURES</a:t>
            </a:r>
          </a:p>
          <a:p>
            <a:pPr marL="742950" lvl="1" indent="-285750">
              <a:lnSpc>
                <a:spcPct val="150000"/>
              </a:lnSpc>
              <a:buFont typeface="Arial" panose="020B0604020202020204" pitchFamily="34" charset="0"/>
              <a:buChar char="•"/>
            </a:pPr>
            <a:r>
              <a:rPr lang="en" altLang="ko-Kore-KR" dirty="0">
                <a:effectLst/>
              </a:rPr>
              <a:t>Experiment with small and very deep CNNs </a:t>
            </a:r>
            <a:r>
              <a:rPr lang="en" altLang="ko-Kore-KR" dirty="0"/>
              <a:t>trained on </a:t>
            </a:r>
            <a:r>
              <a:rPr lang="en" altLang="ko-Kore-KR" b="1" dirty="0">
                <a:effectLst/>
              </a:rPr>
              <a:t>image classification datasets</a:t>
            </a:r>
          </a:p>
          <a:p>
            <a:pPr marL="285750" indent="-285750">
              <a:lnSpc>
                <a:spcPct val="150000"/>
              </a:lnSpc>
              <a:buFont typeface="Arial" panose="020B0604020202020204" pitchFamily="34" charset="0"/>
              <a:buChar char="•"/>
            </a:pPr>
            <a:r>
              <a:rPr lang="en" altLang="ko-Kore-KR" b="1" dirty="0">
                <a:effectLst/>
              </a:rPr>
              <a:t>Deep </a:t>
            </a:r>
            <a:r>
              <a:rPr lang="en" altLang="ko-Kore-KR" b="1" dirty="0" err="1">
                <a:effectLst/>
              </a:rPr>
              <a:t>Resnets</a:t>
            </a:r>
            <a:r>
              <a:rPr lang="en" altLang="ko-Kore-KR" b="1" dirty="0">
                <a:effectLst/>
              </a:rPr>
              <a:t> (</a:t>
            </a:r>
            <a:r>
              <a:rPr lang="en" altLang="ko-Kore-KR" b="1" dirty="0" err="1">
                <a:effectLst/>
              </a:rPr>
              <a:t>TinyImageNet</a:t>
            </a:r>
            <a:r>
              <a:rPr lang="en" altLang="ko-Kore-KR" b="1" dirty="0">
                <a:effectLst/>
              </a:rPr>
              <a:t>)</a:t>
            </a:r>
          </a:p>
          <a:p>
            <a:pPr marL="742950" lvl="1" indent="-285750">
              <a:lnSpc>
                <a:spcPct val="150000"/>
              </a:lnSpc>
              <a:buFont typeface="Arial" panose="020B0604020202020204" pitchFamily="34" charset="0"/>
              <a:buChar char="•"/>
            </a:pPr>
            <a:r>
              <a:rPr lang="en" altLang="ko-Kore-KR" dirty="0"/>
              <a:t>S</a:t>
            </a:r>
            <a:r>
              <a:rPr lang="en" altLang="ko-Kore-KR" dirty="0">
                <a:effectLst/>
              </a:rPr>
              <a:t>ample 500 </a:t>
            </a:r>
            <a:r>
              <a:rPr lang="en" altLang="ko-Kore-KR" dirty="0" err="1">
                <a:effectLst/>
              </a:rPr>
              <a:t>ResNet</a:t>
            </a:r>
            <a:r>
              <a:rPr lang="en" altLang="ko-Kore-KR" dirty="0">
                <a:effectLst/>
              </a:rPr>
              <a:t> architectures and train them on the </a:t>
            </a:r>
            <a:r>
              <a:rPr lang="en" altLang="ko-Kore-KR" dirty="0" err="1">
                <a:effectLst/>
              </a:rPr>
              <a:t>TinyImageNet</a:t>
            </a:r>
            <a:r>
              <a:rPr lang="en" altLang="ko-Kore-KR" dirty="0">
                <a:effectLst/>
              </a:rPr>
              <a:t> dataset (140 epochs.)</a:t>
            </a:r>
          </a:p>
          <a:p>
            <a:pPr marL="742950" lvl="1" indent="-285750">
              <a:lnSpc>
                <a:spcPct val="150000"/>
              </a:lnSpc>
              <a:buFont typeface="Arial" panose="020B0604020202020204" pitchFamily="34" charset="0"/>
              <a:buChar char="•"/>
            </a:pPr>
            <a:r>
              <a:rPr lang="ko-KR" altLang="en-US" dirty="0"/>
              <a:t>다양한 </a:t>
            </a:r>
            <a:r>
              <a:rPr lang="en" altLang="ko-Kore-KR" dirty="0"/>
              <a:t>depths, filter sizes and number of convolutional filter</a:t>
            </a:r>
            <a:r>
              <a:rPr lang="en" altLang="ko-Kore-KR" dirty="0">
                <a:effectLst/>
              </a:rPr>
              <a:t> </a:t>
            </a:r>
          </a:p>
          <a:p>
            <a:pPr marL="285750" indent="-285750">
              <a:lnSpc>
                <a:spcPct val="150000"/>
              </a:lnSpc>
              <a:buFont typeface="Arial" panose="020B0604020202020204" pitchFamily="34" charset="0"/>
              <a:buChar char="•"/>
            </a:pPr>
            <a:r>
              <a:rPr lang="en" altLang="ko-Kore-KR" b="1" dirty="0" err="1">
                <a:effectLst/>
              </a:rPr>
              <a:t>MetaQNN</a:t>
            </a:r>
            <a:r>
              <a:rPr lang="en" altLang="ko-Kore-KR" b="1" dirty="0">
                <a:effectLst/>
              </a:rPr>
              <a:t> CNNs (CIFAR-10 and SVHN) </a:t>
            </a:r>
          </a:p>
          <a:p>
            <a:pPr marL="742950" lvl="1" indent="-285750">
              <a:lnSpc>
                <a:spcPct val="150000"/>
              </a:lnSpc>
              <a:buFont typeface="Arial" panose="020B0604020202020204" pitchFamily="34" charset="0"/>
              <a:buChar char="•"/>
            </a:pPr>
            <a:r>
              <a:rPr lang="en" altLang="ko-Kore-KR" dirty="0"/>
              <a:t>S</a:t>
            </a:r>
            <a:r>
              <a:rPr lang="en" altLang="ko-Kore-KR" dirty="0">
                <a:effectLst/>
              </a:rPr>
              <a:t>ample 1,000 model architectures </a:t>
            </a:r>
          </a:p>
          <a:p>
            <a:pPr marL="742950" lvl="1" indent="-285750">
              <a:lnSpc>
                <a:spcPct val="150000"/>
              </a:lnSpc>
              <a:buFont typeface="Arial" panose="020B0604020202020204" pitchFamily="34" charset="0"/>
              <a:buChar char="•"/>
            </a:pPr>
            <a:r>
              <a:rPr lang="en" altLang="ko-Kore-KR" dirty="0"/>
              <a:t>A</a:t>
            </a:r>
            <a:r>
              <a:rPr lang="en" altLang="ko-Kore-KR" dirty="0">
                <a:effectLst/>
              </a:rPr>
              <a:t>llows for varying the numbers and orderings of convolution, pooling, and fully connected layers.</a:t>
            </a:r>
          </a:p>
        </p:txBody>
      </p:sp>
      <p:pic>
        <p:nvPicPr>
          <p:cNvPr id="2" name="그림 1">
            <a:extLst>
              <a:ext uri="{FF2B5EF4-FFF2-40B4-BE49-F238E27FC236}">
                <a16:creationId xmlns:a16="http://schemas.microsoft.com/office/drawing/2014/main" id="{59452963-4047-7943-99E2-949EDC3449E8}"/>
              </a:ext>
            </a:extLst>
          </p:cNvPr>
          <p:cNvPicPr>
            <a:picLocks noChangeAspect="1"/>
          </p:cNvPicPr>
          <p:nvPr/>
        </p:nvPicPr>
        <p:blipFill>
          <a:blip r:embed="rId2"/>
          <a:stretch>
            <a:fillRect/>
          </a:stretch>
        </p:blipFill>
        <p:spPr>
          <a:xfrm>
            <a:off x="5025308" y="3208163"/>
            <a:ext cx="6740979" cy="2796956"/>
          </a:xfrm>
          <a:prstGeom prst="rect">
            <a:avLst/>
          </a:prstGeom>
        </p:spPr>
      </p:pic>
      <p:sp>
        <p:nvSpPr>
          <p:cNvPr id="9" name="TextBox 8">
            <a:extLst>
              <a:ext uri="{FF2B5EF4-FFF2-40B4-BE49-F238E27FC236}">
                <a16:creationId xmlns:a16="http://schemas.microsoft.com/office/drawing/2014/main" id="{2B4E8D53-605A-5B45-9BE9-528F4BCBCBF7}"/>
              </a:ext>
            </a:extLst>
          </p:cNvPr>
          <p:cNvSpPr txBox="1"/>
          <p:nvPr/>
        </p:nvSpPr>
        <p:spPr>
          <a:xfrm>
            <a:off x="7475827" y="6005119"/>
            <a:ext cx="6096000" cy="369332"/>
          </a:xfrm>
          <a:prstGeom prst="rect">
            <a:avLst/>
          </a:prstGeom>
          <a:noFill/>
        </p:spPr>
        <p:txBody>
          <a:bodyPr wrap="square">
            <a:spAutoFit/>
          </a:bodyPr>
          <a:lstStyle/>
          <a:p>
            <a:r>
              <a:rPr lang="en" altLang="ko-Kore-KR" dirty="0">
                <a:highlight>
                  <a:srgbClr val="FFFF00"/>
                </a:highlight>
              </a:rPr>
              <a:t>example learning curves</a:t>
            </a:r>
            <a:endParaRPr lang="ko-Kore-KR" altLang="en-US" dirty="0">
              <a:highlight>
                <a:srgbClr val="FFFF00"/>
              </a:highlight>
            </a:endParaRPr>
          </a:p>
        </p:txBody>
      </p:sp>
    </p:spTree>
    <p:extLst>
      <p:ext uri="{BB962C8B-B14F-4D97-AF65-F5344CB8AC3E}">
        <p14:creationId xmlns:p14="http://schemas.microsoft.com/office/powerpoint/2010/main" val="2893233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5" name="TextBox 4">
            <a:extLst>
              <a:ext uri="{FF2B5EF4-FFF2-40B4-BE49-F238E27FC236}">
                <a16:creationId xmlns:a16="http://schemas.microsoft.com/office/drawing/2014/main" id="{581F9595-1AD1-5F4F-A141-58A2EB2E2BE7}"/>
              </a:ext>
            </a:extLst>
          </p:cNvPr>
          <p:cNvSpPr txBox="1"/>
          <p:nvPr/>
        </p:nvSpPr>
        <p:spPr>
          <a:xfrm>
            <a:off x="233916" y="668215"/>
            <a:ext cx="11370508"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 altLang="ko-Kore-KR" dirty="0"/>
              <a:t>PREDICTION PERFORMANCE</a:t>
            </a:r>
          </a:p>
          <a:p>
            <a:pPr marL="742950" lvl="1" indent="-285750">
              <a:lnSpc>
                <a:spcPct val="150000"/>
              </a:lnSpc>
              <a:buFont typeface="Arial" panose="020B0604020202020204" pitchFamily="34" charset="0"/>
              <a:buChar char="•"/>
            </a:pPr>
            <a:r>
              <a:rPr lang="en" altLang="ko-Kore-KR" dirty="0"/>
              <a:t>training SRMs on 100 randomly sampled neural network configurations</a:t>
            </a:r>
          </a:p>
          <a:p>
            <a:pPr marL="742950" lvl="1" indent="-285750">
              <a:lnSpc>
                <a:spcPct val="150000"/>
              </a:lnSpc>
              <a:buFont typeface="Arial" panose="020B0604020202020204" pitchFamily="34" charset="0"/>
              <a:buChar char="•"/>
            </a:pPr>
            <a:r>
              <a:rPr lang="en" altLang="ko-Kore-KR" dirty="0"/>
              <a:t>obtain best performing method using random hyperparameter search over 3-fold cross validation</a:t>
            </a:r>
          </a:p>
          <a:p>
            <a:pPr marL="742950" lvl="1" indent="-285750">
              <a:lnSpc>
                <a:spcPct val="150000"/>
              </a:lnSpc>
              <a:buFont typeface="Arial" panose="020B0604020202020204" pitchFamily="34" charset="0"/>
              <a:buChar char="•"/>
            </a:pPr>
            <a:r>
              <a:rPr lang="en" altLang="ko-Kore-KR" dirty="0"/>
              <a:t>compute the regression performance over the remainder of the dataset </a:t>
            </a:r>
          </a:p>
          <a:p>
            <a:pPr marL="742950" lvl="1" indent="-285750">
              <a:lnSpc>
                <a:spcPct val="150000"/>
              </a:lnSpc>
              <a:buFont typeface="Arial" panose="020B0604020202020204" pitchFamily="34" charset="0"/>
              <a:buChar char="•"/>
            </a:pPr>
            <a:r>
              <a:rPr lang="en" altLang="ko-Kore-KR" dirty="0"/>
              <a:t>repeat each experiment 10 times and report the results with standard errors</a:t>
            </a:r>
          </a:p>
          <a:p>
            <a:pPr marL="285750" indent="-285750">
              <a:lnSpc>
                <a:spcPct val="150000"/>
              </a:lnSpc>
              <a:buFont typeface="Arial" panose="020B0604020202020204" pitchFamily="34" charset="0"/>
              <a:buChar char="•"/>
            </a:pPr>
            <a:endParaRPr lang="en" altLang="ko-Kore-KR" dirty="0"/>
          </a:p>
        </p:txBody>
      </p:sp>
      <p:sp>
        <p:nvSpPr>
          <p:cNvPr id="11" name="TextBox 10">
            <a:extLst>
              <a:ext uri="{FF2B5EF4-FFF2-40B4-BE49-F238E27FC236}">
                <a16:creationId xmlns:a16="http://schemas.microsoft.com/office/drawing/2014/main" id="{D878E7AC-AA04-AD46-88DF-D1A9DE6BB865}"/>
              </a:ext>
            </a:extLst>
          </p:cNvPr>
          <p:cNvSpPr txBox="1"/>
          <p:nvPr/>
        </p:nvSpPr>
        <p:spPr>
          <a:xfrm>
            <a:off x="8305799" y="6135300"/>
            <a:ext cx="6096000" cy="369332"/>
          </a:xfrm>
          <a:prstGeom prst="rect">
            <a:avLst/>
          </a:prstGeom>
          <a:noFill/>
        </p:spPr>
        <p:txBody>
          <a:bodyPr wrap="square">
            <a:spAutoFit/>
          </a:bodyPr>
          <a:lstStyle/>
          <a:p>
            <a:r>
              <a:rPr lang="ko-KR" altLang="en-US" dirty="0">
                <a:highlight>
                  <a:srgbClr val="FFFF00"/>
                </a:highlight>
              </a:rPr>
              <a:t>다른 </a:t>
            </a:r>
            <a:r>
              <a:rPr lang="ko-KR" altLang="en-US" dirty="0" err="1">
                <a:highlight>
                  <a:srgbClr val="FFFF00"/>
                </a:highlight>
              </a:rPr>
              <a:t>피쳐</a:t>
            </a:r>
            <a:r>
              <a:rPr lang="ko-KR" altLang="en-US" dirty="0">
                <a:highlight>
                  <a:srgbClr val="FFFF00"/>
                </a:highlight>
              </a:rPr>
              <a:t> 셋에 대한 예측 능력 비교 </a:t>
            </a:r>
            <a:endParaRPr lang="ko-Kore-KR" altLang="en-US" dirty="0">
              <a:highlight>
                <a:srgbClr val="FFFF00"/>
              </a:highlight>
            </a:endParaRPr>
          </a:p>
        </p:txBody>
      </p:sp>
      <p:pic>
        <p:nvPicPr>
          <p:cNvPr id="12" name="그림 11">
            <a:extLst>
              <a:ext uri="{FF2B5EF4-FFF2-40B4-BE49-F238E27FC236}">
                <a16:creationId xmlns:a16="http://schemas.microsoft.com/office/drawing/2014/main" id="{4DC70D4D-979E-F44E-A91E-EDC74174825C}"/>
              </a:ext>
            </a:extLst>
          </p:cNvPr>
          <p:cNvPicPr>
            <a:picLocks noChangeAspect="1"/>
          </p:cNvPicPr>
          <p:nvPr/>
        </p:nvPicPr>
        <p:blipFill>
          <a:blip r:embed="rId2"/>
          <a:stretch>
            <a:fillRect/>
          </a:stretch>
        </p:blipFill>
        <p:spPr>
          <a:xfrm>
            <a:off x="233915" y="3077063"/>
            <a:ext cx="8763000" cy="2171700"/>
          </a:xfrm>
          <a:prstGeom prst="rect">
            <a:avLst/>
          </a:prstGeom>
        </p:spPr>
      </p:pic>
      <p:sp>
        <p:nvSpPr>
          <p:cNvPr id="13" name="TextBox 12">
            <a:extLst>
              <a:ext uri="{FF2B5EF4-FFF2-40B4-BE49-F238E27FC236}">
                <a16:creationId xmlns:a16="http://schemas.microsoft.com/office/drawing/2014/main" id="{325287C9-7783-914E-BCB4-4A012A114646}"/>
              </a:ext>
            </a:extLst>
          </p:cNvPr>
          <p:cNvSpPr txBox="1"/>
          <p:nvPr/>
        </p:nvSpPr>
        <p:spPr>
          <a:xfrm>
            <a:off x="587576" y="2884847"/>
            <a:ext cx="3091359" cy="369332"/>
          </a:xfrm>
          <a:prstGeom prst="rect">
            <a:avLst/>
          </a:prstGeom>
          <a:noFill/>
        </p:spPr>
        <p:txBody>
          <a:bodyPr wrap="none" rtlCol="0">
            <a:spAutoFit/>
          </a:bodyPr>
          <a:lstStyle/>
          <a:p>
            <a:r>
              <a:rPr lang="en" altLang="ko-Kore-KR" dirty="0">
                <a:effectLst/>
                <a:highlight>
                  <a:srgbClr val="FFFF00"/>
                </a:highlight>
              </a:rPr>
              <a:t>Choice of Regression Method: </a:t>
            </a:r>
            <a:endParaRPr kumimoji="1" lang="ko-Kore-KR" altLang="en-US" dirty="0">
              <a:highlight>
                <a:srgbClr val="FFFF00"/>
              </a:highlight>
            </a:endParaRPr>
          </a:p>
        </p:txBody>
      </p:sp>
      <p:pic>
        <p:nvPicPr>
          <p:cNvPr id="7" name="그림 6">
            <a:extLst>
              <a:ext uri="{FF2B5EF4-FFF2-40B4-BE49-F238E27FC236}">
                <a16:creationId xmlns:a16="http://schemas.microsoft.com/office/drawing/2014/main" id="{67827082-5425-9B4A-B32A-50A40EAF4BF9}"/>
              </a:ext>
            </a:extLst>
          </p:cNvPr>
          <p:cNvPicPr>
            <a:picLocks noChangeAspect="1"/>
          </p:cNvPicPr>
          <p:nvPr/>
        </p:nvPicPr>
        <p:blipFill>
          <a:blip r:embed="rId3"/>
          <a:stretch>
            <a:fillRect/>
          </a:stretch>
        </p:blipFill>
        <p:spPr>
          <a:xfrm>
            <a:off x="3816349" y="2901950"/>
            <a:ext cx="8978900" cy="3225800"/>
          </a:xfrm>
          <a:prstGeom prst="rect">
            <a:avLst/>
          </a:prstGeom>
        </p:spPr>
      </p:pic>
    </p:spTree>
    <p:extLst>
      <p:ext uri="{BB962C8B-B14F-4D97-AF65-F5344CB8AC3E}">
        <p14:creationId xmlns:p14="http://schemas.microsoft.com/office/powerpoint/2010/main" val="172401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C97862-A61D-254D-B554-588BCDA67B78}"/>
              </a:ext>
            </a:extLst>
          </p:cNvPr>
          <p:cNvSpPr/>
          <p:nvPr/>
        </p:nvSpPr>
        <p:spPr>
          <a:xfrm>
            <a:off x="0" y="6541476"/>
            <a:ext cx="12192000" cy="316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6" name="부제목 2">
            <a:extLst>
              <a:ext uri="{FF2B5EF4-FFF2-40B4-BE49-F238E27FC236}">
                <a16:creationId xmlns:a16="http://schemas.microsoft.com/office/drawing/2014/main" id="{18E2DBC4-600A-8141-9465-A456E1CA3634}"/>
              </a:ext>
            </a:extLst>
          </p:cNvPr>
          <p:cNvSpPr>
            <a:spLocks noGrp="1"/>
          </p:cNvSpPr>
          <p:nvPr>
            <p:ph type="subTitle" idx="1"/>
          </p:nvPr>
        </p:nvSpPr>
        <p:spPr>
          <a:xfrm>
            <a:off x="446566" y="143730"/>
            <a:ext cx="10996247" cy="524485"/>
          </a:xfrm>
        </p:spPr>
        <p:txBody>
          <a:bodyPr>
            <a:normAutofit/>
          </a:bodyPr>
          <a:lstStyle/>
          <a:p>
            <a:pPr algn="l"/>
            <a:r>
              <a:rPr lang="en" altLang="ko-Kore-KR" dirty="0">
                <a:effectLst/>
                <a:latin typeface="Times New Roman" panose="02020603050405020304" pitchFamily="18" charset="0"/>
                <a:cs typeface="Times New Roman" panose="02020603050405020304" pitchFamily="18" charset="0"/>
              </a:rPr>
              <a:t>Method </a:t>
            </a:r>
            <a:endParaRPr lang="en" altLang="ko-Kore-KR" dirty="0">
              <a:latin typeface="Times New Roman" panose="02020603050405020304" pitchFamily="18" charset="0"/>
              <a:cs typeface="Times New Roman" panose="02020603050405020304" pitchFamily="18" charset="0"/>
            </a:endParaRPr>
          </a:p>
        </p:txBody>
      </p:sp>
      <p:sp>
        <p:nvSpPr>
          <p:cNvPr id="8" name="갈매기형 수장[C] 7">
            <a:extLst>
              <a:ext uri="{FF2B5EF4-FFF2-40B4-BE49-F238E27FC236}">
                <a16:creationId xmlns:a16="http://schemas.microsoft.com/office/drawing/2014/main" id="{A525B19F-54FC-9B47-A513-085091D5DE4C}"/>
              </a:ext>
            </a:extLst>
          </p:cNvPr>
          <p:cNvSpPr/>
          <p:nvPr/>
        </p:nvSpPr>
        <p:spPr>
          <a:xfrm>
            <a:off x="233915" y="143730"/>
            <a:ext cx="212651" cy="356191"/>
          </a:xfrm>
          <a:prstGeom prst="chevr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chemeClr val="tx1"/>
              </a:solidFill>
            </a:endParaRPr>
          </a:p>
        </p:txBody>
      </p:sp>
      <p:sp>
        <p:nvSpPr>
          <p:cNvPr id="14" name="TextBox 13">
            <a:extLst>
              <a:ext uri="{FF2B5EF4-FFF2-40B4-BE49-F238E27FC236}">
                <a16:creationId xmlns:a16="http://schemas.microsoft.com/office/drawing/2014/main" id="{FA59938F-9815-CC49-B4B2-620828E2AF61}"/>
              </a:ext>
            </a:extLst>
          </p:cNvPr>
          <p:cNvSpPr txBox="1"/>
          <p:nvPr/>
        </p:nvSpPr>
        <p:spPr>
          <a:xfrm>
            <a:off x="340240" y="668215"/>
            <a:ext cx="10299812" cy="369332"/>
          </a:xfrm>
          <a:prstGeom prst="rect">
            <a:avLst/>
          </a:prstGeom>
          <a:noFill/>
        </p:spPr>
        <p:txBody>
          <a:bodyPr wrap="square">
            <a:spAutoFit/>
          </a:bodyPr>
          <a:lstStyle/>
          <a:p>
            <a:r>
              <a:rPr lang="en" altLang="ko-Kore-KR" dirty="0"/>
              <a:t>The true vs. predicted performance for all test points in three datasets, trained with TS, AP, and HP features.</a:t>
            </a:r>
            <a:endParaRPr lang="ko-Kore-KR" altLang="en-US" dirty="0"/>
          </a:p>
        </p:txBody>
      </p:sp>
      <p:pic>
        <p:nvPicPr>
          <p:cNvPr id="3" name="그림 2">
            <a:extLst>
              <a:ext uri="{FF2B5EF4-FFF2-40B4-BE49-F238E27FC236}">
                <a16:creationId xmlns:a16="http://schemas.microsoft.com/office/drawing/2014/main" id="{DAC49A4D-7E6B-A845-B651-51EDFC4E3FCD}"/>
              </a:ext>
            </a:extLst>
          </p:cNvPr>
          <p:cNvPicPr>
            <a:picLocks noChangeAspect="1"/>
          </p:cNvPicPr>
          <p:nvPr/>
        </p:nvPicPr>
        <p:blipFill>
          <a:blip r:embed="rId2"/>
          <a:stretch>
            <a:fillRect/>
          </a:stretch>
        </p:blipFill>
        <p:spPr>
          <a:xfrm>
            <a:off x="1032329" y="1328964"/>
            <a:ext cx="9169400" cy="4025900"/>
          </a:xfrm>
          <a:prstGeom prst="rect">
            <a:avLst/>
          </a:prstGeom>
        </p:spPr>
      </p:pic>
    </p:spTree>
    <p:extLst>
      <p:ext uri="{BB962C8B-B14F-4D97-AF65-F5344CB8AC3E}">
        <p14:creationId xmlns:p14="http://schemas.microsoft.com/office/powerpoint/2010/main" val="378913984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16980</TotalTime>
  <Words>10696</Words>
  <Application>Microsoft Macintosh PowerPoint</Application>
  <PresentationFormat>와이드스크린</PresentationFormat>
  <Paragraphs>1191</Paragraphs>
  <Slides>118</Slides>
  <Notes>1</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118</vt:i4>
      </vt:variant>
    </vt:vector>
  </HeadingPairs>
  <TitlesOfParts>
    <vt:vector size="130" baseType="lpstr">
      <vt:lpstr>CMMI10</vt:lpstr>
      <vt:lpstr>CMR10</vt:lpstr>
      <vt:lpstr>CMSY10</vt:lpstr>
      <vt:lpstr>LMMathItalic9</vt:lpstr>
      <vt:lpstr>LMRoman6</vt:lpstr>
      <vt:lpstr>LMRoman9</vt:lpstr>
      <vt:lpstr>NimbusRomNo9L</vt:lpstr>
      <vt:lpstr>Arial</vt:lpstr>
      <vt:lpstr>Calibri</vt:lpstr>
      <vt:lpstr>Calibri Light</vt:lpstr>
      <vt:lpstr>Times New Roman</vt:lpstr>
      <vt:lpstr>Office 테마</vt:lpstr>
      <vt:lpstr>Neural Architecture Search</vt:lpstr>
      <vt:lpstr>PowerPoint 프레젠테이션</vt:lpstr>
      <vt:lpstr>Motivation of NAS</vt:lpstr>
      <vt:lpstr>PowerPoint 프레젠테이션</vt:lpstr>
      <vt:lpstr>PowerPoint 프레젠테이션</vt:lpstr>
      <vt:lpstr>PowerPoint 프레젠테이션</vt:lpstr>
      <vt:lpstr>PowerPoint 프레젠테이션</vt:lpstr>
      <vt:lpstr>Neural architecture search with reinforcement learning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Large-Scale Evolution of Image Classifiers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Learning Transferable Architectures for Scalable Image Recognition(NasNet)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Efficient Neural Architecture Search via Parameter Sharing(ENAS)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Regularized evolution for image classifier architecture search(AmoebaNet-A)</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DARTS: Differentiable Architecture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DARTs 후속 연구들</vt:lpstr>
      <vt:lpstr>PowerPoint 프레젠테이션</vt:lpstr>
      <vt:lpstr>Discovering Neural Wirings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Neural Architecture Generator Optimization</vt:lpstr>
      <vt:lpstr>PowerPoint 프레젠테이션</vt:lpstr>
      <vt:lpstr>PowerPoint 프레젠테이션</vt:lpstr>
      <vt:lpstr>PowerPoint 프레젠테이션</vt:lpstr>
      <vt:lpstr>PowerPoint 프레젠테이션</vt:lpstr>
      <vt:lpstr>PowerPoint 프레젠테이션</vt:lpstr>
      <vt:lpstr>NAS-Bench-101: Towards Reproducible Neural Architecture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ACCELERATING  NEURAL ARCHITECTURE SEARCH  USING PERFORMANCE PREDICTION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Neural Predictor for Neural Architecture Search</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Neural architecture search without training 2021</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Architecture Search</dc:title>
  <dc:creator>박찬영</dc:creator>
  <cp:lastModifiedBy>박찬영</cp:lastModifiedBy>
  <cp:revision>413</cp:revision>
  <dcterms:created xsi:type="dcterms:W3CDTF">2023-05-17T09:38:02Z</dcterms:created>
  <dcterms:modified xsi:type="dcterms:W3CDTF">2023-05-30T15:22:02Z</dcterms:modified>
</cp:coreProperties>
</file>